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5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8" r:id="rId26"/>
    <p:sldId id="277"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5" r:id="rId49"/>
    <p:sldId id="300" r:id="rId50"/>
    <p:sldId id="301" r:id="rId51"/>
    <p:sldId id="302" r:id="rId52"/>
    <p:sldId id="303" r:id="rId53"/>
    <p:sldId id="304" r:id="rId54"/>
    <p:sldId id="306" r:id="rId55"/>
    <p:sldId id="307" r:id="rId56"/>
    <p:sldId id="308" r:id="rId57"/>
    <p:sldId id="309"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A77BC8-10D7-7B1D-1B05-7FD26ED03DD9}" v="63" dt="2025-06-18T17:39:07.0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ille M. Tournas" userId="S::ltournas@bbbnp.org::4bfddf01-ce90-42f5-9a65-e074e49f644d" providerId="AD" clId="Web-{7DA77BC8-10D7-7B1D-1B05-7FD26ED03DD9}"/>
    <pc:docChg chg="modSld">
      <pc:chgData name="Lucille M. Tournas" userId="S::ltournas@bbbnp.org::4bfddf01-ce90-42f5-9a65-e074e49f644d" providerId="AD" clId="Web-{7DA77BC8-10D7-7B1D-1B05-7FD26ED03DD9}" dt="2025-06-18T17:39:05.414" v="57" actId="20577"/>
      <pc:docMkLst>
        <pc:docMk/>
      </pc:docMkLst>
      <pc:sldChg chg="modSp">
        <pc:chgData name="Lucille M. Tournas" userId="S::ltournas@bbbnp.org::4bfddf01-ce90-42f5-9a65-e074e49f644d" providerId="AD" clId="Web-{7DA77BC8-10D7-7B1D-1B05-7FD26ED03DD9}" dt="2025-06-18T17:07:10.757" v="10" actId="1076"/>
        <pc:sldMkLst>
          <pc:docMk/>
          <pc:sldMk cId="3406868677" sldId="258"/>
        </pc:sldMkLst>
        <pc:graphicFrameChg chg="mod modGraphic">
          <ac:chgData name="Lucille M. Tournas" userId="S::ltournas@bbbnp.org::4bfddf01-ce90-42f5-9a65-e074e49f644d" providerId="AD" clId="Web-{7DA77BC8-10D7-7B1D-1B05-7FD26ED03DD9}" dt="2025-06-18T17:07:10.757" v="10" actId="1076"/>
          <ac:graphicFrameMkLst>
            <pc:docMk/>
            <pc:sldMk cId="3406868677" sldId="258"/>
            <ac:graphicFrameMk id="7" creationId="{DCEE17B4-2360-9AEE-08FF-77B7D2FAA6FD}"/>
          </ac:graphicFrameMkLst>
        </pc:graphicFrameChg>
      </pc:sldChg>
      <pc:sldChg chg="delSp">
        <pc:chgData name="Lucille M. Tournas" userId="S::ltournas@bbbnp.org::4bfddf01-ce90-42f5-9a65-e074e49f644d" providerId="AD" clId="Web-{7DA77BC8-10D7-7B1D-1B05-7FD26ED03DD9}" dt="2025-06-18T17:11:23.241" v="11"/>
        <pc:sldMkLst>
          <pc:docMk/>
          <pc:sldMk cId="298136029" sldId="266"/>
        </pc:sldMkLst>
        <pc:spChg chg="del">
          <ac:chgData name="Lucille M. Tournas" userId="S::ltournas@bbbnp.org::4bfddf01-ce90-42f5-9a65-e074e49f644d" providerId="AD" clId="Web-{7DA77BC8-10D7-7B1D-1B05-7FD26ED03DD9}" dt="2025-06-18T17:11:23.241" v="11"/>
          <ac:spMkLst>
            <pc:docMk/>
            <pc:sldMk cId="298136029" sldId="266"/>
            <ac:spMk id="12" creationId="{CBD1AA09-7BB8-037A-7EE3-9C6075347D0A}"/>
          </ac:spMkLst>
        </pc:spChg>
      </pc:sldChg>
      <pc:sldChg chg="modSp">
        <pc:chgData name="Lucille M. Tournas" userId="S::ltournas@bbbnp.org::4bfddf01-ce90-42f5-9a65-e074e49f644d" providerId="AD" clId="Web-{7DA77BC8-10D7-7B1D-1B05-7FD26ED03DD9}" dt="2025-06-18T17:12:59.413" v="15" actId="20577"/>
        <pc:sldMkLst>
          <pc:docMk/>
          <pc:sldMk cId="1149861964" sldId="268"/>
        </pc:sldMkLst>
        <pc:spChg chg="mod">
          <ac:chgData name="Lucille M. Tournas" userId="S::ltournas@bbbnp.org::4bfddf01-ce90-42f5-9a65-e074e49f644d" providerId="AD" clId="Web-{7DA77BC8-10D7-7B1D-1B05-7FD26ED03DD9}" dt="2025-06-18T17:12:59.413" v="15" actId="20577"/>
          <ac:spMkLst>
            <pc:docMk/>
            <pc:sldMk cId="1149861964" sldId="268"/>
            <ac:spMk id="3" creationId="{2396D6D4-B870-A615-8AD8-6F0220108185}"/>
          </ac:spMkLst>
        </pc:spChg>
      </pc:sldChg>
      <pc:sldChg chg="modSp">
        <pc:chgData name="Lucille M. Tournas" userId="S::ltournas@bbbnp.org::4bfddf01-ce90-42f5-9a65-e074e49f644d" providerId="AD" clId="Web-{7DA77BC8-10D7-7B1D-1B05-7FD26ED03DD9}" dt="2025-06-18T17:15:12.710" v="20" actId="20577"/>
        <pc:sldMkLst>
          <pc:docMk/>
          <pc:sldMk cId="1423271015" sldId="270"/>
        </pc:sldMkLst>
        <pc:spChg chg="mod">
          <ac:chgData name="Lucille M. Tournas" userId="S::ltournas@bbbnp.org::4bfddf01-ce90-42f5-9a65-e074e49f644d" providerId="AD" clId="Web-{7DA77BC8-10D7-7B1D-1B05-7FD26ED03DD9}" dt="2025-06-18T17:15:12.710" v="20" actId="20577"/>
          <ac:spMkLst>
            <pc:docMk/>
            <pc:sldMk cId="1423271015" sldId="270"/>
            <ac:spMk id="3" creationId="{BCB7F5CF-0132-E637-6C40-2C99D51F4F53}"/>
          </ac:spMkLst>
        </pc:spChg>
        <pc:picChg chg="mod">
          <ac:chgData name="Lucille M. Tournas" userId="S::ltournas@bbbnp.org::4bfddf01-ce90-42f5-9a65-e074e49f644d" providerId="AD" clId="Web-{7DA77BC8-10D7-7B1D-1B05-7FD26ED03DD9}" dt="2025-06-18T17:14:11.241" v="17" actId="1076"/>
          <ac:picMkLst>
            <pc:docMk/>
            <pc:sldMk cId="1423271015" sldId="270"/>
            <ac:picMk id="3076" creationId="{A6A041BD-38CA-54AF-48C2-3F27B312CD33}"/>
          </ac:picMkLst>
        </pc:picChg>
      </pc:sldChg>
      <pc:sldChg chg="modSp">
        <pc:chgData name="Lucille M. Tournas" userId="S::ltournas@bbbnp.org::4bfddf01-ce90-42f5-9a65-e074e49f644d" providerId="AD" clId="Web-{7DA77BC8-10D7-7B1D-1B05-7FD26ED03DD9}" dt="2025-06-18T17:19:55.132" v="28" actId="20577"/>
        <pc:sldMkLst>
          <pc:docMk/>
          <pc:sldMk cId="2413200604" sldId="274"/>
        </pc:sldMkLst>
        <pc:spChg chg="mod">
          <ac:chgData name="Lucille M. Tournas" userId="S::ltournas@bbbnp.org::4bfddf01-ce90-42f5-9a65-e074e49f644d" providerId="AD" clId="Web-{7DA77BC8-10D7-7B1D-1B05-7FD26ED03DD9}" dt="2025-06-18T17:19:55.132" v="28" actId="20577"/>
          <ac:spMkLst>
            <pc:docMk/>
            <pc:sldMk cId="2413200604" sldId="274"/>
            <ac:spMk id="3" creationId="{3ED9D736-050B-AD32-B656-C4C6838CE9B0}"/>
          </ac:spMkLst>
        </pc:spChg>
      </pc:sldChg>
      <pc:sldChg chg="delSp">
        <pc:chgData name="Lucille M. Tournas" userId="S::ltournas@bbbnp.org::4bfddf01-ce90-42f5-9a65-e074e49f644d" providerId="AD" clId="Web-{7DA77BC8-10D7-7B1D-1B05-7FD26ED03DD9}" dt="2025-06-18T17:21:04.507" v="29"/>
        <pc:sldMkLst>
          <pc:docMk/>
          <pc:sldMk cId="3032580880" sldId="278"/>
        </pc:sldMkLst>
        <pc:spChg chg="del">
          <ac:chgData name="Lucille M. Tournas" userId="S::ltournas@bbbnp.org::4bfddf01-ce90-42f5-9a65-e074e49f644d" providerId="AD" clId="Web-{7DA77BC8-10D7-7B1D-1B05-7FD26ED03DD9}" dt="2025-06-18T17:21:04.507" v="29"/>
          <ac:spMkLst>
            <pc:docMk/>
            <pc:sldMk cId="3032580880" sldId="278"/>
            <ac:spMk id="2" creationId="{8CC87793-32A6-4736-70C4-36C332135EBD}"/>
          </ac:spMkLst>
        </pc:spChg>
      </pc:sldChg>
      <pc:sldChg chg="modSp">
        <pc:chgData name="Lucille M. Tournas" userId="S::ltournas@bbbnp.org::4bfddf01-ce90-42f5-9a65-e074e49f644d" providerId="AD" clId="Web-{7DA77BC8-10D7-7B1D-1B05-7FD26ED03DD9}" dt="2025-06-18T17:23:29.679" v="32" actId="20577"/>
        <pc:sldMkLst>
          <pc:docMk/>
          <pc:sldMk cId="2201187983" sldId="281"/>
        </pc:sldMkLst>
        <pc:spChg chg="mod">
          <ac:chgData name="Lucille M. Tournas" userId="S::ltournas@bbbnp.org::4bfddf01-ce90-42f5-9a65-e074e49f644d" providerId="AD" clId="Web-{7DA77BC8-10D7-7B1D-1B05-7FD26ED03DD9}" dt="2025-06-18T17:23:29.679" v="32" actId="20577"/>
          <ac:spMkLst>
            <pc:docMk/>
            <pc:sldMk cId="2201187983" sldId="281"/>
            <ac:spMk id="3" creationId="{17A3C011-9062-FF9F-7D8E-017B01429FDD}"/>
          </ac:spMkLst>
        </pc:spChg>
      </pc:sldChg>
      <pc:sldChg chg="modSp">
        <pc:chgData name="Lucille M. Tournas" userId="S::ltournas@bbbnp.org::4bfddf01-ce90-42f5-9a65-e074e49f644d" providerId="AD" clId="Web-{7DA77BC8-10D7-7B1D-1B05-7FD26ED03DD9}" dt="2025-06-18T17:28:14.398" v="45" actId="20577"/>
        <pc:sldMkLst>
          <pc:docMk/>
          <pc:sldMk cId="4038175975" sldId="287"/>
        </pc:sldMkLst>
        <pc:spChg chg="mod">
          <ac:chgData name="Lucille M. Tournas" userId="S::ltournas@bbbnp.org::4bfddf01-ce90-42f5-9a65-e074e49f644d" providerId="AD" clId="Web-{7DA77BC8-10D7-7B1D-1B05-7FD26ED03DD9}" dt="2025-06-18T17:28:14.398" v="45" actId="20577"/>
          <ac:spMkLst>
            <pc:docMk/>
            <pc:sldMk cId="4038175975" sldId="287"/>
            <ac:spMk id="3" creationId="{3510574A-2E52-E837-BCE6-E530A0768F1F}"/>
          </ac:spMkLst>
        </pc:spChg>
      </pc:sldChg>
      <pc:sldChg chg="modSp">
        <pc:chgData name="Lucille M. Tournas" userId="S::ltournas@bbbnp.org::4bfddf01-ce90-42f5-9a65-e074e49f644d" providerId="AD" clId="Web-{7DA77BC8-10D7-7B1D-1B05-7FD26ED03DD9}" dt="2025-06-18T17:33:12.945" v="47" actId="20577"/>
        <pc:sldMkLst>
          <pc:docMk/>
          <pc:sldMk cId="941186193" sldId="291"/>
        </pc:sldMkLst>
        <pc:spChg chg="mod">
          <ac:chgData name="Lucille M. Tournas" userId="S::ltournas@bbbnp.org::4bfddf01-ce90-42f5-9a65-e074e49f644d" providerId="AD" clId="Web-{7DA77BC8-10D7-7B1D-1B05-7FD26ED03DD9}" dt="2025-06-18T17:33:12.945" v="47" actId="20577"/>
          <ac:spMkLst>
            <pc:docMk/>
            <pc:sldMk cId="941186193" sldId="291"/>
            <ac:spMk id="7" creationId="{69AAB925-8229-05EA-8937-71324EDD4574}"/>
          </ac:spMkLst>
        </pc:spChg>
      </pc:sldChg>
      <pc:sldChg chg="modSp">
        <pc:chgData name="Lucille M. Tournas" userId="S::ltournas@bbbnp.org::4bfddf01-ce90-42f5-9a65-e074e49f644d" providerId="AD" clId="Web-{7DA77BC8-10D7-7B1D-1B05-7FD26ED03DD9}" dt="2025-06-18T17:35:03.617" v="50" actId="20577"/>
        <pc:sldMkLst>
          <pc:docMk/>
          <pc:sldMk cId="1668248262" sldId="294"/>
        </pc:sldMkLst>
        <pc:spChg chg="mod">
          <ac:chgData name="Lucille M. Tournas" userId="S::ltournas@bbbnp.org::4bfddf01-ce90-42f5-9a65-e074e49f644d" providerId="AD" clId="Web-{7DA77BC8-10D7-7B1D-1B05-7FD26ED03DD9}" dt="2025-06-18T17:35:03.617" v="50" actId="20577"/>
          <ac:spMkLst>
            <pc:docMk/>
            <pc:sldMk cId="1668248262" sldId="294"/>
            <ac:spMk id="3" creationId="{04EA81DD-1BC1-5592-DE2E-31D5F42D9163}"/>
          </ac:spMkLst>
        </pc:spChg>
      </pc:sldChg>
      <pc:sldChg chg="modSp">
        <pc:chgData name="Lucille M. Tournas" userId="S::ltournas@bbbnp.org::4bfddf01-ce90-42f5-9a65-e074e49f644d" providerId="AD" clId="Web-{7DA77BC8-10D7-7B1D-1B05-7FD26ED03DD9}" dt="2025-06-18T17:37:54.399" v="53" actId="20577"/>
        <pc:sldMkLst>
          <pc:docMk/>
          <pc:sldMk cId="2227476537" sldId="298"/>
        </pc:sldMkLst>
        <pc:spChg chg="mod">
          <ac:chgData name="Lucille M. Tournas" userId="S::ltournas@bbbnp.org::4bfddf01-ce90-42f5-9a65-e074e49f644d" providerId="AD" clId="Web-{7DA77BC8-10D7-7B1D-1B05-7FD26ED03DD9}" dt="2025-06-18T17:37:54.399" v="53" actId="20577"/>
          <ac:spMkLst>
            <pc:docMk/>
            <pc:sldMk cId="2227476537" sldId="298"/>
            <ac:spMk id="3" creationId="{D191FA09-B594-6498-A41A-D4104691BADE}"/>
          </ac:spMkLst>
        </pc:spChg>
      </pc:sldChg>
      <pc:sldChg chg="modSp">
        <pc:chgData name="Lucille M. Tournas" userId="S::ltournas@bbbnp.org::4bfddf01-ce90-42f5-9a65-e074e49f644d" providerId="AD" clId="Web-{7DA77BC8-10D7-7B1D-1B05-7FD26ED03DD9}" dt="2025-06-18T17:39:05.414" v="57" actId="20577"/>
        <pc:sldMkLst>
          <pc:docMk/>
          <pc:sldMk cId="1215577830" sldId="299"/>
        </pc:sldMkLst>
        <pc:spChg chg="mod">
          <ac:chgData name="Lucille M. Tournas" userId="S::ltournas@bbbnp.org::4bfddf01-ce90-42f5-9a65-e074e49f644d" providerId="AD" clId="Web-{7DA77BC8-10D7-7B1D-1B05-7FD26ED03DD9}" dt="2025-06-18T17:39:05.414" v="57" actId="20577"/>
          <ac:spMkLst>
            <pc:docMk/>
            <pc:sldMk cId="1215577830" sldId="299"/>
            <ac:spMk id="3" creationId="{A2B46209-E000-7760-23A2-BD85B2ED070F}"/>
          </ac:spMkLst>
        </pc:spChg>
      </pc:sldChg>
    </pc:docChg>
  </pc:docChgLst>
  <pc:docChgLst>
    <pc:chgData name="Lucille M. Tournas" userId="S::ltournas@bbbnp.org::4bfddf01-ce90-42f5-9a65-e074e49f644d" providerId="AD" clId="Web-{EF0296E8-9F06-97D0-3B2E-2C2002FFEF22}"/>
    <pc:docChg chg="modSld sldOrd">
      <pc:chgData name="Lucille M. Tournas" userId="S::ltournas@bbbnp.org::4bfddf01-ce90-42f5-9a65-e074e49f644d" providerId="AD" clId="Web-{EF0296E8-9F06-97D0-3B2E-2C2002FFEF22}" dt="2025-04-15T19:16:59.848" v="3"/>
      <pc:docMkLst>
        <pc:docMk/>
      </pc:docMkLst>
      <pc:sldChg chg="ord">
        <pc:chgData name="Lucille M. Tournas" userId="S::ltournas@bbbnp.org::4bfddf01-ce90-42f5-9a65-e074e49f644d" providerId="AD" clId="Web-{EF0296E8-9F06-97D0-3B2E-2C2002FFEF22}" dt="2025-04-15T19:03:41.441" v="1"/>
        <pc:sldMkLst>
          <pc:docMk/>
          <pc:sldMk cId="3360324558" sldId="257"/>
        </pc:sldMkLst>
      </pc:sldChg>
      <pc:sldChg chg="delSp">
        <pc:chgData name="Lucille M. Tournas" userId="S::ltournas@bbbnp.org::4bfddf01-ce90-42f5-9a65-e074e49f644d" providerId="AD" clId="Web-{EF0296E8-9F06-97D0-3B2E-2C2002FFEF22}" dt="2025-04-15T19:12:17.332" v="2"/>
        <pc:sldMkLst>
          <pc:docMk/>
          <pc:sldMk cId="1577714508" sldId="277"/>
        </pc:sldMkLst>
        <pc:spChg chg="del">
          <ac:chgData name="Lucille M. Tournas" userId="S::ltournas@bbbnp.org::4bfddf01-ce90-42f5-9a65-e074e49f644d" providerId="AD" clId="Web-{EF0296E8-9F06-97D0-3B2E-2C2002FFEF22}" dt="2025-04-15T19:12:17.332" v="2"/>
          <ac:spMkLst>
            <pc:docMk/>
            <pc:sldMk cId="1577714508" sldId="277"/>
            <ac:spMk id="11" creationId="{8A785388-57AA-0D50-63BD-8D2CD4E3DB7C}"/>
          </ac:spMkLst>
        </pc:spChg>
      </pc:sldChg>
      <pc:sldChg chg="delSp">
        <pc:chgData name="Lucille M. Tournas" userId="S::ltournas@bbbnp.org::4bfddf01-ce90-42f5-9a65-e074e49f644d" providerId="AD" clId="Web-{EF0296E8-9F06-97D0-3B2E-2C2002FFEF22}" dt="2025-04-15T19:16:59.848" v="3"/>
        <pc:sldMkLst>
          <pc:docMk/>
          <pc:sldMk cId="1008670152" sldId="300"/>
        </pc:sldMkLst>
        <pc:spChg chg="del">
          <ac:chgData name="Lucille M. Tournas" userId="S::ltournas@bbbnp.org::4bfddf01-ce90-42f5-9a65-e074e49f644d" providerId="AD" clId="Web-{EF0296E8-9F06-97D0-3B2E-2C2002FFEF22}" dt="2025-04-15T19:16:59.848" v="3"/>
          <ac:spMkLst>
            <pc:docMk/>
            <pc:sldMk cId="1008670152" sldId="300"/>
            <ac:spMk id="13" creationId="{52E620F4-9D1E-ADDD-B99B-065876CAFA7B}"/>
          </ac:spMkLst>
        </pc:spChg>
      </pc:sldChg>
    </pc:docChg>
  </pc:docChgLst>
  <pc:docChgLst>
    <pc:chgData clId="Web-{44AD9062-23B5-6B7F-6BFB-E95163FA5367}"/>
    <pc:docChg chg="modSld">
      <pc:chgData name="" userId="" providerId="" clId="Web-{44AD9062-23B5-6B7F-6BFB-E95163FA5367}" dt="2025-04-17T21:38:00.417" v="0" actId="20577"/>
      <pc:docMkLst>
        <pc:docMk/>
      </pc:docMkLst>
      <pc:sldChg chg="modSp">
        <pc:chgData name="" userId="" providerId="" clId="Web-{44AD9062-23B5-6B7F-6BFB-E95163FA5367}" dt="2025-04-17T21:38:00.417" v="0" actId="20577"/>
        <pc:sldMkLst>
          <pc:docMk/>
          <pc:sldMk cId="2748731017" sldId="256"/>
        </pc:sldMkLst>
        <pc:spChg chg="mod">
          <ac:chgData name="" userId="" providerId="" clId="Web-{44AD9062-23B5-6B7F-6BFB-E95163FA5367}" dt="2025-04-17T21:38:00.417" v="0" actId="20577"/>
          <ac:spMkLst>
            <pc:docMk/>
            <pc:sldMk cId="2748731017" sldId="256"/>
            <ac:spMk id="15" creationId="{D1597B28-2247-6621-17DC-2224021E5D38}"/>
          </ac:spMkLst>
        </pc:spChg>
      </pc:sldChg>
    </pc:docChg>
  </pc:docChgLst>
  <pc:docChgLst>
    <pc:chgData name="Lucille M. Tournas" userId="S::ltournas@bbbnp.org::4bfddf01-ce90-42f5-9a65-e074e49f644d" providerId="AD" clId="Web-{A5FD1277-7D7C-FC97-3137-138233A95CD0}"/>
    <pc:docChg chg="modSld">
      <pc:chgData name="Lucille M. Tournas" userId="S::ltournas@bbbnp.org::4bfddf01-ce90-42f5-9a65-e074e49f644d" providerId="AD" clId="Web-{A5FD1277-7D7C-FC97-3137-138233A95CD0}" dt="2025-04-17T20:29:05.953" v="6" actId="20577"/>
      <pc:docMkLst>
        <pc:docMk/>
      </pc:docMkLst>
      <pc:sldChg chg="modSp">
        <pc:chgData name="Lucille M. Tournas" userId="S::ltournas@bbbnp.org::4bfddf01-ce90-42f5-9a65-e074e49f644d" providerId="AD" clId="Web-{A5FD1277-7D7C-FC97-3137-138233A95CD0}" dt="2025-04-17T20:29:05.953" v="6" actId="20577"/>
        <pc:sldMkLst>
          <pc:docMk/>
          <pc:sldMk cId="2748731017" sldId="256"/>
        </pc:sldMkLst>
        <pc:spChg chg="mod">
          <ac:chgData name="Lucille M. Tournas" userId="S::ltournas@bbbnp.org::4bfddf01-ce90-42f5-9a65-e074e49f644d" providerId="AD" clId="Web-{A5FD1277-7D7C-FC97-3137-138233A95CD0}" dt="2025-04-17T20:29:05.953" v="6" actId="20577"/>
          <ac:spMkLst>
            <pc:docMk/>
            <pc:sldMk cId="2748731017" sldId="256"/>
            <ac:spMk id="16" creationId="{035C4C9B-99BD-2631-6376-B5E00CE523F0}"/>
          </ac:spMkLst>
        </pc:spChg>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ata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ata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svg"/><Relationship Id="rId1" Type="http://schemas.openxmlformats.org/officeDocument/2006/relationships/image" Target="../media/image32.png"/><Relationship Id="rId4" Type="http://schemas.openxmlformats.org/officeDocument/2006/relationships/image" Target="../media/image3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diagrams/_rels/drawing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svg"/><Relationship Id="rId1" Type="http://schemas.openxmlformats.org/officeDocument/2006/relationships/image" Target="../media/image32.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8FA13E-FBAF-4A33-8640-D27B1F692D74}" type="doc">
      <dgm:prSet loTypeId="urn:microsoft.com/office/officeart/2005/8/layout/vList5" loCatId="list" qsTypeId="urn:microsoft.com/office/officeart/2005/8/quickstyle/simple1" qsCatId="simple" csTypeId="urn:microsoft.com/office/officeart/2005/8/colors/accent0_3" csCatId="mainScheme" phldr="1"/>
      <dgm:spPr/>
      <dgm:t>
        <a:bodyPr/>
        <a:lstStyle/>
        <a:p>
          <a:endParaRPr lang="en-US"/>
        </a:p>
      </dgm:t>
    </dgm:pt>
    <dgm:pt modelId="{F73F37C9-5F3B-4875-A026-447E44B91241}">
      <dgm:prSet/>
      <dgm:spPr/>
      <dgm:t>
        <a:bodyPr/>
        <a:lstStyle/>
        <a:p>
          <a:r>
            <a:rPr lang="en-US"/>
            <a:t>Antitrust​</a:t>
          </a:r>
        </a:p>
      </dgm:t>
    </dgm:pt>
    <dgm:pt modelId="{A22D7CF9-416F-41CF-ACA3-5FE81F953E5D}" type="parTrans" cxnId="{4162E4A3-C5E6-498A-A9B5-53A080AD8FB4}">
      <dgm:prSet/>
      <dgm:spPr/>
      <dgm:t>
        <a:bodyPr/>
        <a:lstStyle/>
        <a:p>
          <a:endParaRPr lang="en-US"/>
        </a:p>
      </dgm:t>
    </dgm:pt>
    <dgm:pt modelId="{42B6B655-C522-4625-AEC9-1D5E3D841B3D}" type="sibTrans" cxnId="{4162E4A3-C5E6-498A-A9B5-53A080AD8FB4}">
      <dgm:prSet/>
      <dgm:spPr/>
      <dgm:t>
        <a:bodyPr/>
        <a:lstStyle/>
        <a:p>
          <a:endParaRPr lang="en-US"/>
        </a:p>
      </dgm:t>
    </dgm:pt>
    <dgm:pt modelId="{4A202442-75FE-40E0-9276-835239C23E40}">
      <dgm:prSet/>
      <dgm:spPr/>
      <dgm:t>
        <a:bodyPr/>
        <a:lstStyle/>
        <a:p>
          <a:r>
            <a:rPr lang="en-US"/>
            <a:t>Private standards often are a red flag for antitrust concerns because they can exclude some companies from a market​</a:t>
          </a:r>
        </a:p>
      </dgm:t>
    </dgm:pt>
    <dgm:pt modelId="{3C125CB1-CCE6-4F12-92BF-7F907BE8D440}" type="parTrans" cxnId="{7A17BC9E-29D6-4902-9388-F2526DE8127F}">
      <dgm:prSet/>
      <dgm:spPr/>
      <dgm:t>
        <a:bodyPr/>
        <a:lstStyle/>
        <a:p>
          <a:endParaRPr lang="en-US"/>
        </a:p>
      </dgm:t>
    </dgm:pt>
    <dgm:pt modelId="{1E66DC98-8195-4AD2-9B39-6C90F012C7F2}" type="sibTrans" cxnId="{7A17BC9E-29D6-4902-9388-F2526DE8127F}">
      <dgm:prSet/>
      <dgm:spPr/>
      <dgm:t>
        <a:bodyPr/>
        <a:lstStyle/>
        <a:p>
          <a:endParaRPr lang="en-US"/>
        </a:p>
      </dgm:t>
    </dgm:pt>
    <dgm:pt modelId="{36C6C5A2-F676-444A-A1C7-B233F3164350}">
      <dgm:prSet/>
      <dgm:spPr/>
      <dgm:t>
        <a:bodyPr/>
        <a:lstStyle/>
        <a:p>
          <a:r>
            <a:rPr lang="en-US"/>
            <a:t>Patents​</a:t>
          </a:r>
        </a:p>
      </dgm:t>
    </dgm:pt>
    <dgm:pt modelId="{B3464E51-7C97-435C-A957-10B56467F109}" type="parTrans" cxnId="{9058E0B4-B202-4B66-92F9-EF68EDFAB07F}">
      <dgm:prSet/>
      <dgm:spPr/>
      <dgm:t>
        <a:bodyPr/>
        <a:lstStyle/>
        <a:p>
          <a:endParaRPr lang="en-US"/>
        </a:p>
      </dgm:t>
    </dgm:pt>
    <dgm:pt modelId="{F93B9CA1-F62E-4DCD-BE9C-E23FF87CA8F3}" type="sibTrans" cxnId="{9058E0B4-B202-4B66-92F9-EF68EDFAB07F}">
      <dgm:prSet/>
      <dgm:spPr/>
      <dgm:t>
        <a:bodyPr/>
        <a:lstStyle/>
        <a:p>
          <a:endParaRPr lang="en-US"/>
        </a:p>
      </dgm:t>
    </dgm:pt>
    <dgm:pt modelId="{8999B2B7-6A6E-4BBA-AE18-F8D9519D2220}">
      <dgm:prSet/>
      <dgm:spPr/>
      <dgm:t>
        <a:bodyPr/>
        <a:lstStyle/>
        <a:p>
          <a:pPr rtl="0"/>
          <a:r>
            <a:rPr lang="en-US"/>
            <a:t>Standards may necessitate that businesses</a:t>
          </a:r>
          <a:r>
            <a:rPr lang="en-US">
              <a:latin typeface="Gill Sans MT" panose="020B0502020104020203"/>
            </a:rPr>
            <a:t> </a:t>
          </a:r>
          <a:r>
            <a:rPr lang="en-US"/>
            <a:t>use specific patented technology, known as a standard-essential patent​</a:t>
          </a:r>
          <a:endParaRPr lang="en-US">
            <a:latin typeface="Gill Sans MT" panose="020B0502020104020203"/>
          </a:endParaRPr>
        </a:p>
      </dgm:t>
    </dgm:pt>
    <dgm:pt modelId="{BDAAEFEF-2D0C-4A7E-A96E-1E19B0B402FF}" type="parTrans" cxnId="{1AD44346-0FA8-4197-B8D3-53C12FD8A4EF}">
      <dgm:prSet/>
      <dgm:spPr/>
      <dgm:t>
        <a:bodyPr/>
        <a:lstStyle/>
        <a:p>
          <a:endParaRPr lang="en-US"/>
        </a:p>
      </dgm:t>
    </dgm:pt>
    <dgm:pt modelId="{C941C47C-5426-4EF5-A3BE-F1E0F9492AA8}" type="sibTrans" cxnId="{1AD44346-0FA8-4197-B8D3-53C12FD8A4EF}">
      <dgm:prSet/>
      <dgm:spPr/>
      <dgm:t>
        <a:bodyPr/>
        <a:lstStyle/>
        <a:p>
          <a:endParaRPr lang="en-US"/>
        </a:p>
      </dgm:t>
    </dgm:pt>
    <dgm:pt modelId="{1C732F86-22D1-48F8-A82C-F71AECD4ED45}">
      <dgm:prSet/>
      <dgm:spPr/>
      <dgm:t>
        <a:bodyPr/>
        <a:lstStyle/>
        <a:p>
          <a:r>
            <a:rPr lang="en-US"/>
            <a:t>Incorporation by Reference​</a:t>
          </a:r>
        </a:p>
      </dgm:t>
    </dgm:pt>
    <dgm:pt modelId="{8F45D36C-B626-4DC1-81D3-4EC608E470C4}" type="parTrans" cxnId="{C9030773-128C-4722-BBD5-06B63DA389BC}">
      <dgm:prSet/>
      <dgm:spPr/>
      <dgm:t>
        <a:bodyPr/>
        <a:lstStyle/>
        <a:p>
          <a:endParaRPr lang="en-US"/>
        </a:p>
      </dgm:t>
    </dgm:pt>
    <dgm:pt modelId="{9A1CE90A-DE70-4C45-A96D-9F40E4D9416E}" type="sibTrans" cxnId="{C9030773-128C-4722-BBD5-06B63DA389BC}">
      <dgm:prSet/>
      <dgm:spPr/>
      <dgm:t>
        <a:bodyPr/>
        <a:lstStyle/>
        <a:p>
          <a:endParaRPr lang="en-US"/>
        </a:p>
      </dgm:t>
    </dgm:pt>
    <dgm:pt modelId="{3A056088-B033-4A13-877E-3A3F8B6D34C4}">
      <dgm:prSet/>
      <dgm:spPr/>
      <dgm:t>
        <a:bodyPr/>
        <a:lstStyle/>
        <a:p>
          <a:r>
            <a:rPr lang="en-US"/>
            <a:t>Compliance with voluntary codes and standards can become mandatory when they are given legal effect by legislative or regulatory bodies through “incorporation by reference”​</a:t>
          </a:r>
        </a:p>
      </dgm:t>
    </dgm:pt>
    <dgm:pt modelId="{2198F520-1565-49B3-AB21-987C075BF452}" type="parTrans" cxnId="{A2831F69-15F5-463B-92E3-FEE68297E11A}">
      <dgm:prSet/>
      <dgm:spPr/>
      <dgm:t>
        <a:bodyPr/>
        <a:lstStyle/>
        <a:p>
          <a:endParaRPr lang="en-US"/>
        </a:p>
      </dgm:t>
    </dgm:pt>
    <dgm:pt modelId="{562AB643-EF4E-495F-98B9-14223FCBC911}" type="sibTrans" cxnId="{A2831F69-15F5-463B-92E3-FEE68297E11A}">
      <dgm:prSet/>
      <dgm:spPr/>
      <dgm:t>
        <a:bodyPr/>
        <a:lstStyle/>
        <a:p>
          <a:endParaRPr lang="en-US"/>
        </a:p>
      </dgm:t>
    </dgm:pt>
    <dgm:pt modelId="{00A1CD74-871E-4A66-A59C-D4FF4A11A552}" type="pres">
      <dgm:prSet presAssocID="{188FA13E-FBAF-4A33-8640-D27B1F692D74}" presName="Name0" presStyleCnt="0">
        <dgm:presLayoutVars>
          <dgm:dir/>
          <dgm:animLvl val="lvl"/>
          <dgm:resizeHandles val="exact"/>
        </dgm:presLayoutVars>
      </dgm:prSet>
      <dgm:spPr/>
    </dgm:pt>
    <dgm:pt modelId="{F11A42C1-1D88-4665-9766-4FA102275165}" type="pres">
      <dgm:prSet presAssocID="{F73F37C9-5F3B-4875-A026-447E44B91241}" presName="linNode" presStyleCnt="0"/>
      <dgm:spPr/>
    </dgm:pt>
    <dgm:pt modelId="{43A8A8EF-E536-4BFA-BDF1-929F0AB5BEAE}" type="pres">
      <dgm:prSet presAssocID="{F73F37C9-5F3B-4875-A026-447E44B91241}" presName="parentText" presStyleLbl="node1" presStyleIdx="0" presStyleCnt="3">
        <dgm:presLayoutVars>
          <dgm:chMax val="1"/>
          <dgm:bulletEnabled val="1"/>
        </dgm:presLayoutVars>
      </dgm:prSet>
      <dgm:spPr/>
    </dgm:pt>
    <dgm:pt modelId="{6BAA776B-6F39-478A-9F16-2C1E10BADD7D}" type="pres">
      <dgm:prSet presAssocID="{F73F37C9-5F3B-4875-A026-447E44B91241}" presName="descendantText" presStyleLbl="alignAccFollowNode1" presStyleIdx="0" presStyleCnt="3">
        <dgm:presLayoutVars>
          <dgm:bulletEnabled val="1"/>
        </dgm:presLayoutVars>
      </dgm:prSet>
      <dgm:spPr/>
    </dgm:pt>
    <dgm:pt modelId="{EBE8FA99-6C24-47BF-B3E9-44A5614EB204}" type="pres">
      <dgm:prSet presAssocID="{42B6B655-C522-4625-AEC9-1D5E3D841B3D}" presName="sp" presStyleCnt="0"/>
      <dgm:spPr/>
    </dgm:pt>
    <dgm:pt modelId="{FACB50CC-4300-4243-BE95-2218C327DC05}" type="pres">
      <dgm:prSet presAssocID="{36C6C5A2-F676-444A-A1C7-B233F3164350}" presName="linNode" presStyleCnt="0"/>
      <dgm:spPr/>
    </dgm:pt>
    <dgm:pt modelId="{CC830ED6-0113-47FE-B973-29AB9D2BFD29}" type="pres">
      <dgm:prSet presAssocID="{36C6C5A2-F676-444A-A1C7-B233F3164350}" presName="parentText" presStyleLbl="node1" presStyleIdx="1" presStyleCnt="3">
        <dgm:presLayoutVars>
          <dgm:chMax val="1"/>
          <dgm:bulletEnabled val="1"/>
        </dgm:presLayoutVars>
      </dgm:prSet>
      <dgm:spPr/>
    </dgm:pt>
    <dgm:pt modelId="{90D8929B-1ED3-42E9-AF81-15A6140B0392}" type="pres">
      <dgm:prSet presAssocID="{36C6C5A2-F676-444A-A1C7-B233F3164350}" presName="descendantText" presStyleLbl="alignAccFollowNode1" presStyleIdx="1" presStyleCnt="3">
        <dgm:presLayoutVars>
          <dgm:bulletEnabled val="1"/>
        </dgm:presLayoutVars>
      </dgm:prSet>
      <dgm:spPr/>
    </dgm:pt>
    <dgm:pt modelId="{9E186DA5-5B29-4C69-AECA-764566563CE5}" type="pres">
      <dgm:prSet presAssocID="{F93B9CA1-F62E-4DCD-BE9C-E23FF87CA8F3}" presName="sp" presStyleCnt="0"/>
      <dgm:spPr/>
    </dgm:pt>
    <dgm:pt modelId="{230569DC-504A-41C2-8FBB-B00D6DC4AF78}" type="pres">
      <dgm:prSet presAssocID="{1C732F86-22D1-48F8-A82C-F71AECD4ED45}" presName="linNode" presStyleCnt="0"/>
      <dgm:spPr/>
    </dgm:pt>
    <dgm:pt modelId="{BA69712F-CB3F-4A04-B962-97AFA3FE19C4}" type="pres">
      <dgm:prSet presAssocID="{1C732F86-22D1-48F8-A82C-F71AECD4ED45}" presName="parentText" presStyleLbl="node1" presStyleIdx="2" presStyleCnt="3">
        <dgm:presLayoutVars>
          <dgm:chMax val="1"/>
          <dgm:bulletEnabled val="1"/>
        </dgm:presLayoutVars>
      </dgm:prSet>
      <dgm:spPr/>
    </dgm:pt>
    <dgm:pt modelId="{8752C8AC-515F-4048-BC32-9BDD39524743}" type="pres">
      <dgm:prSet presAssocID="{1C732F86-22D1-48F8-A82C-F71AECD4ED45}" presName="descendantText" presStyleLbl="alignAccFollowNode1" presStyleIdx="2" presStyleCnt="3">
        <dgm:presLayoutVars>
          <dgm:bulletEnabled val="1"/>
        </dgm:presLayoutVars>
      </dgm:prSet>
      <dgm:spPr/>
    </dgm:pt>
  </dgm:ptLst>
  <dgm:cxnLst>
    <dgm:cxn modelId="{5803220C-1A2E-4C9D-8EAD-7DC899F2E180}" type="presOf" srcId="{4A202442-75FE-40E0-9276-835239C23E40}" destId="{6BAA776B-6F39-478A-9F16-2C1E10BADD7D}" srcOrd="0" destOrd="0" presId="urn:microsoft.com/office/officeart/2005/8/layout/vList5"/>
    <dgm:cxn modelId="{A6BB4A18-CC2B-43FC-9877-21005BB8D1AD}" type="presOf" srcId="{36C6C5A2-F676-444A-A1C7-B233F3164350}" destId="{CC830ED6-0113-47FE-B973-29AB9D2BFD29}" srcOrd="0" destOrd="0" presId="urn:microsoft.com/office/officeart/2005/8/layout/vList5"/>
    <dgm:cxn modelId="{1AD44346-0FA8-4197-B8D3-53C12FD8A4EF}" srcId="{36C6C5A2-F676-444A-A1C7-B233F3164350}" destId="{8999B2B7-6A6E-4BBA-AE18-F8D9519D2220}" srcOrd="0" destOrd="0" parTransId="{BDAAEFEF-2D0C-4A7E-A96E-1E19B0B402FF}" sibTransId="{C941C47C-5426-4EF5-A3BE-F1E0F9492AA8}"/>
    <dgm:cxn modelId="{A2831F69-15F5-463B-92E3-FEE68297E11A}" srcId="{1C732F86-22D1-48F8-A82C-F71AECD4ED45}" destId="{3A056088-B033-4A13-877E-3A3F8B6D34C4}" srcOrd="0" destOrd="0" parTransId="{2198F520-1565-49B3-AB21-987C075BF452}" sibTransId="{562AB643-EF4E-495F-98B9-14223FCBC911}"/>
    <dgm:cxn modelId="{C9030773-128C-4722-BBD5-06B63DA389BC}" srcId="{188FA13E-FBAF-4A33-8640-D27B1F692D74}" destId="{1C732F86-22D1-48F8-A82C-F71AECD4ED45}" srcOrd="2" destOrd="0" parTransId="{8F45D36C-B626-4DC1-81D3-4EC608E470C4}" sibTransId="{9A1CE90A-DE70-4C45-A96D-9F40E4D9416E}"/>
    <dgm:cxn modelId="{10B8EC76-EBAA-430B-9A90-4C4DD82B9B66}" type="presOf" srcId="{188FA13E-FBAF-4A33-8640-D27B1F692D74}" destId="{00A1CD74-871E-4A66-A59C-D4FF4A11A552}" srcOrd="0" destOrd="0" presId="urn:microsoft.com/office/officeart/2005/8/layout/vList5"/>
    <dgm:cxn modelId="{3AAC529B-DEB9-494F-B9B5-B01365CAA63D}" type="presOf" srcId="{1C732F86-22D1-48F8-A82C-F71AECD4ED45}" destId="{BA69712F-CB3F-4A04-B962-97AFA3FE19C4}" srcOrd="0" destOrd="0" presId="urn:microsoft.com/office/officeart/2005/8/layout/vList5"/>
    <dgm:cxn modelId="{7A17BC9E-29D6-4902-9388-F2526DE8127F}" srcId="{F73F37C9-5F3B-4875-A026-447E44B91241}" destId="{4A202442-75FE-40E0-9276-835239C23E40}" srcOrd="0" destOrd="0" parTransId="{3C125CB1-CCE6-4F12-92BF-7F907BE8D440}" sibTransId="{1E66DC98-8195-4AD2-9B39-6C90F012C7F2}"/>
    <dgm:cxn modelId="{4162E4A3-C5E6-498A-A9B5-53A080AD8FB4}" srcId="{188FA13E-FBAF-4A33-8640-D27B1F692D74}" destId="{F73F37C9-5F3B-4875-A026-447E44B91241}" srcOrd="0" destOrd="0" parTransId="{A22D7CF9-416F-41CF-ACA3-5FE81F953E5D}" sibTransId="{42B6B655-C522-4625-AEC9-1D5E3D841B3D}"/>
    <dgm:cxn modelId="{9058E0B4-B202-4B66-92F9-EF68EDFAB07F}" srcId="{188FA13E-FBAF-4A33-8640-D27B1F692D74}" destId="{36C6C5A2-F676-444A-A1C7-B233F3164350}" srcOrd="1" destOrd="0" parTransId="{B3464E51-7C97-435C-A957-10B56467F109}" sibTransId="{F93B9CA1-F62E-4DCD-BE9C-E23FF87CA8F3}"/>
    <dgm:cxn modelId="{5BC244CF-23C3-4036-A6B4-AC64078BCF35}" type="presOf" srcId="{3A056088-B033-4A13-877E-3A3F8B6D34C4}" destId="{8752C8AC-515F-4048-BC32-9BDD39524743}" srcOrd="0" destOrd="0" presId="urn:microsoft.com/office/officeart/2005/8/layout/vList5"/>
    <dgm:cxn modelId="{4B4F5FD4-8B23-464E-9842-B704013CEF6E}" type="presOf" srcId="{F73F37C9-5F3B-4875-A026-447E44B91241}" destId="{43A8A8EF-E536-4BFA-BDF1-929F0AB5BEAE}" srcOrd="0" destOrd="0" presId="urn:microsoft.com/office/officeart/2005/8/layout/vList5"/>
    <dgm:cxn modelId="{5C9F96DB-1850-428F-B26B-128B8EC9F14E}" type="presOf" srcId="{8999B2B7-6A6E-4BBA-AE18-F8D9519D2220}" destId="{90D8929B-1ED3-42E9-AF81-15A6140B0392}" srcOrd="0" destOrd="0" presId="urn:microsoft.com/office/officeart/2005/8/layout/vList5"/>
    <dgm:cxn modelId="{D14BC1C3-DEA0-4C5D-951A-0A7277FE934F}" type="presParOf" srcId="{00A1CD74-871E-4A66-A59C-D4FF4A11A552}" destId="{F11A42C1-1D88-4665-9766-4FA102275165}" srcOrd="0" destOrd="0" presId="urn:microsoft.com/office/officeart/2005/8/layout/vList5"/>
    <dgm:cxn modelId="{E9BFB951-41E7-4167-8E48-763B87A07103}" type="presParOf" srcId="{F11A42C1-1D88-4665-9766-4FA102275165}" destId="{43A8A8EF-E536-4BFA-BDF1-929F0AB5BEAE}" srcOrd="0" destOrd="0" presId="urn:microsoft.com/office/officeart/2005/8/layout/vList5"/>
    <dgm:cxn modelId="{B263DCB2-F63F-439B-8F33-7F1C45344289}" type="presParOf" srcId="{F11A42C1-1D88-4665-9766-4FA102275165}" destId="{6BAA776B-6F39-478A-9F16-2C1E10BADD7D}" srcOrd="1" destOrd="0" presId="urn:microsoft.com/office/officeart/2005/8/layout/vList5"/>
    <dgm:cxn modelId="{650EC775-41E0-48C6-ABD5-CF5866A65C77}" type="presParOf" srcId="{00A1CD74-871E-4A66-A59C-D4FF4A11A552}" destId="{EBE8FA99-6C24-47BF-B3E9-44A5614EB204}" srcOrd="1" destOrd="0" presId="urn:microsoft.com/office/officeart/2005/8/layout/vList5"/>
    <dgm:cxn modelId="{BE5FBA0F-CAB8-494F-B704-568517DE90A1}" type="presParOf" srcId="{00A1CD74-871E-4A66-A59C-D4FF4A11A552}" destId="{FACB50CC-4300-4243-BE95-2218C327DC05}" srcOrd="2" destOrd="0" presId="urn:microsoft.com/office/officeart/2005/8/layout/vList5"/>
    <dgm:cxn modelId="{573FD0E9-7702-4CD8-9F79-03B0D85E795A}" type="presParOf" srcId="{FACB50CC-4300-4243-BE95-2218C327DC05}" destId="{CC830ED6-0113-47FE-B973-29AB9D2BFD29}" srcOrd="0" destOrd="0" presId="urn:microsoft.com/office/officeart/2005/8/layout/vList5"/>
    <dgm:cxn modelId="{1DE17377-9757-494F-8D8F-3AA22C6A21DD}" type="presParOf" srcId="{FACB50CC-4300-4243-BE95-2218C327DC05}" destId="{90D8929B-1ED3-42E9-AF81-15A6140B0392}" srcOrd="1" destOrd="0" presId="urn:microsoft.com/office/officeart/2005/8/layout/vList5"/>
    <dgm:cxn modelId="{DA376E0E-9597-403D-B923-0E3A1AD849B0}" type="presParOf" srcId="{00A1CD74-871E-4A66-A59C-D4FF4A11A552}" destId="{9E186DA5-5B29-4C69-AECA-764566563CE5}" srcOrd="3" destOrd="0" presId="urn:microsoft.com/office/officeart/2005/8/layout/vList5"/>
    <dgm:cxn modelId="{4008C25C-E3FA-4B23-8DB6-15BB46448FED}" type="presParOf" srcId="{00A1CD74-871E-4A66-A59C-D4FF4A11A552}" destId="{230569DC-504A-41C2-8FBB-B00D6DC4AF78}" srcOrd="4" destOrd="0" presId="urn:microsoft.com/office/officeart/2005/8/layout/vList5"/>
    <dgm:cxn modelId="{7404984B-7B10-48D2-B9AB-8A93A588E1EA}" type="presParOf" srcId="{230569DC-504A-41C2-8FBB-B00D6DC4AF78}" destId="{BA69712F-CB3F-4A04-B962-97AFA3FE19C4}" srcOrd="0" destOrd="0" presId="urn:microsoft.com/office/officeart/2005/8/layout/vList5"/>
    <dgm:cxn modelId="{49E11078-53B8-485A-A065-D9133C17D3B0}" type="presParOf" srcId="{230569DC-504A-41C2-8FBB-B00D6DC4AF78}" destId="{8752C8AC-515F-4048-BC32-9BDD3952474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9891C4-BC53-407D-89C8-6E6E45D35704}"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63E4F498-4A39-422B-97EF-0837651AB186}">
      <dgm:prSet/>
      <dgm:spPr/>
      <dgm:t>
        <a:bodyPr/>
        <a:lstStyle/>
        <a:p>
          <a:pPr>
            <a:lnSpc>
              <a:spcPct val="100000"/>
            </a:lnSpc>
          </a:pPr>
          <a:r>
            <a:rPr lang="en-US">
              <a:solidFill>
                <a:schemeClr val="bg1"/>
              </a:solidFill>
            </a:rPr>
            <a:t>Contracts</a:t>
          </a:r>
          <a:r>
            <a:rPr lang="en-US"/>
            <a:t>​</a:t>
          </a:r>
        </a:p>
      </dgm:t>
    </dgm:pt>
    <dgm:pt modelId="{C2B0D060-D058-4920-A895-2C905A0E4A31}" type="parTrans" cxnId="{308F4ECC-CE18-4FD3-A0D8-A485A8BFFC3D}">
      <dgm:prSet/>
      <dgm:spPr/>
      <dgm:t>
        <a:bodyPr/>
        <a:lstStyle/>
        <a:p>
          <a:endParaRPr lang="en-US"/>
        </a:p>
      </dgm:t>
    </dgm:pt>
    <dgm:pt modelId="{1F6EBA9B-9B20-4F05-8B31-DDEAE78B3DAA}" type="sibTrans" cxnId="{308F4ECC-CE18-4FD3-A0D8-A485A8BFFC3D}">
      <dgm:prSet/>
      <dgm:spPr/>
      <dgm:t>
        <a:bodyPr/>
        <a:lstStyle/>
        <a:p>
          <a:endParaRPr lang="en-US"/>
        </a:p>
      </dgm:t>
    </dgm:pt>
    <dgm:pt modelId="{F946BD1E-43A4-4483-8175-57A61D0EE015}">
      <dgm:prSet/>
      <dgm:spPr/>
      <dgm:t>
        <a:bodyPr/>
        <a:lstStyle/>
        <a:p>
          <a:pPr>
            <a:lnSpc>
              <a:spcPct val="100000"/>
            </a:lnSpc>
          </a:pPr>
          <a:r>
            <a:rPr lang="en-US">
              <a:solidFill>
                <a:schemeClr val="bg1"/>
              </a:solidFill>
            </a:rPr>
            <a:t>Voluntary codes and standards can be used to define terms in a contract, such as defining the performance of a product</a:t>
          </a:r>
          <a:r>
            <a:rPr lang="en-US"/>
            <a:t>​</a:t>
          </a:r>
        </a:p>
      </dgm:t>
    </dgm:pt>
    <dgm:pt modelId="{D55959CC-6C8A-4201-A72A-7DDE1CA0A271}" type="parTrans" cxnId="{7C32D1D0-9F50-4B50-AFEB-C29E9F4A5D39}">
      <dgm:prSet/>
      <dgm:spPr/>
      <dgm:t>
        <a:bodyPr/>
        <a:lstStyle/>
        <a:p>
          <a:endParaRPr lang="en-US"/>
        </a:p>
      </dgm:t>
    </dgm:pt>
    <dgm:pt modelId="{84BD6569-0BEB-40CF-9349-205F9D0C9FD2}" type="sibTrans" cxnId="{7C32D1D0-9F50-4B50-AFEB-C29E9F4A5D39}">
      <dgm:prSet/>
      <dgm:spPr/>
      <dgm:t>
        <a:bodyPr/>
        <a:lstStyle/>
        <a:p>
          <a:endParaRPr lang="en-US"/>
        </a:p>
      </dgm:t>
    </dgm:pt>
    <dgm:pt modelId="{A4F6C6CD-CA9F-4311-BBDB-8016C02D3233}">
      <dgm:prSet/>
      <dgm:spPr/>
      <dgm:t>
        <a:bodyPr/>
        <a:lstStyle/>
        <a:p>
          <a:pPr>
            <a:lnSpc>
              <a:spcPct val="100000"/>
            </a:lnSpc>
          </a:pPr>
          <a:r>
            <a:rPr lang="en-US">
              <a:solidFill>
                <a:schemeClr val="bg1"/>
              </a:solidFill>
            </a:rPr>
            <a:t>Torts</a:t>
          </a:r>
          <a:r>
            <a:rPr lang="en-US"/>
            <a:t>​</a:t>
          </a:r>
        </a:p>
      </dgm:t>
    </dgm:pt>
    <dgm:pt modelId="{4398BE80-4CBA-4E7E-8C77-F40729BE8B7B}" type="parTrans" cxnId="{86D780A5-86A8-4729-A19F-344440B01418}">
      <dgm:prSet/>
      <dgm:spPr/>
      <dgm:t>
        <a:bodyPr/>
        <a:lstStyle/>
        <a:p>
          <a:endParaRPr lang="en-US"/>
        </a:p>
      </dgm:t>
    </dgm:pt>
    <dgm:pt modelId="{DD393C1A-3EB1-4FBA-BB70-2D1704FE9914}" type="sibTrans" cxnId="{86D780A5-86A8-4729-A19F-344440B01418}">
      <dgm:prSet/>
      <dgm:spPr/>
      <dgm:t>
        <a:bodyPr/>
        <a:lstStyle/>
        <a:p>
          <a:endParaRPr lang="en-US"/>
        </a:p>
      </dgm:t>
    </dgm:pt>
    <dgm:pt modelId="{6710AB7E-0666-4F58-A048-9FD32C752C8A}">
      <dgm:prSet/>
      <dgm:spPr/>
      <dgm:t>
        <a:bodyPr/>
        <a:lstStyle/>
        <a:p>
          <a:pPr>
            <a:lnSpc>
              <a:spcPct val="100000"/>
            </a:lnSpc>
          </a:pPr>
          <a:r>
            <a:rPr lang="en-US">
              <a:solidFill>
                <a:schemeClr val="bg1"/>
              </a:solidFill>
            </a:rPr>
            <a:t>Voluntary codes and standards can sometimes define a standard of care and thus a manufacturer’s conformity with a voluntary code or standard may offer it a defense to products liability claims</a:t>
          </a:r>
          <a:r>
            <a:rPr lang="en-US"/>
            <a:t>​</a:t>
          </a:r>
        </a:p>
      </dgm:t>
    </dgm:pt>
    <dgm:pt modelId="{DED57788-CEB8-4DF6-B6EB-30E071916783}" type="parTrans" cxnId="{9BAD7B4D-17A9-4F05-AD34-0A2077038CB6}">
      <dgm:prSet/>
      <dgm:spPr/>
      <dgm:t>
        <a:bodyPr/>
        <a:lstStyle/>
        <a:p>
          <a:endParaRPr lang="en-US"/>
        </a:p>
      </dgm:t>
    </dgm:pt>
    <dgm:pt modelId="{A677C315-1588-488A-A73E-1FCA5981D4B8}" type="sibTrans" cxnId="{9BAD7B4D-17A9-4F05-AD34-0A2077038CB6}">
      <dgm:prSet/>
      <dgm:spPr/>
      <dgm:t>
        <a:bodyPr/>
        <a:lstStyle/>
        <a:p>
          <a:endParaRPr lang="en-US"/>
        </a:p>
      </dgm:t>
    </dgm:pt>
    <dgm:pt modelId="{B2A5FBFB-2292-4C83-8F71-FCBB677E5367}">
      <dgm:prSet/>
      <dgm:spPr/>
      <dgm:t>
        <a:bodyPr/>
        <a:lstStyle/>
        <a:p>
          <a:pPr>
            <a:lnSpc>
              <a:spcPct val="100000"/>
            </a:lnSpc>
          </a:pPr>
          <a:r>
            <a:rPr lang="en-US">
              <a:solidFill>
                <a:schemeClr val="bg1"/>
              </a:solidFill>
            </a:rPr>
            <a:t>International Trade</a:t>
          </a:r>
          <a:r>
            <a:rPr lang="en-US"/>
            <a:t>​</a:t>
          </a:r>
        </a:p>
      </dgm:t>
    </dgm:pt>
    <dgm:pt modelId="{6B3C324A-5234-4D13-BB47-C729D35600AE}" type="parTrans" cxnId="{E662E484-D1F9-47A3-A30B-B3FF08A912B3}">
      <dgm:prSet/>
      <dgm:spPr/>
      <dgm:t>
        <a:bodyPr/>
        <a:lstStyle/>
        <a:p>
          <a:endParaRPr lang="en-US"/>
        </a:p>
      </dgm:t>
    </dgm:pt>
    <dgm:pt modelId="{C0405E7B-40FE-47C4-8358-35625E34449D}" type="sibTrans" cxnId="{E662E484-D1F9-47A3-A30B-B3FF08A912B3}">
      <dgm:prSet/>
      <dgm:spPr/>
      <dgm:t>
        <a:bodyPr/>
        <a:lstStyle/>
        <a:p>
          <a:endParaRPr lang="en-US"/>
        </a:p>
      </dgm:t>
    </dgm:pt>
    <dgm:pt modelId="{2A91DC09-AA61-446A-915D-6DB54E5906F0}">
      <dgm:prSet/>
      <dgm:spPr/>
      <dgm:t>
        <a:bodyPr/>
        <a:lstStyle/>
        <a:p>
          <a:pPr>
            <a:lnSpc>
              <a:spcPct val="100000"/>
            </a:lnSpc>
          </a:pPr>
          <a:r>
            <a:rPr lang="en-US">
              <a:solidFill>
                <a:schemeClr val="bg1"/>
              </a:solidFill>
            </a:rPr>
            <a:t>International trade institutions favor the use of voluntary codes and standards​</a:t>
          </a:r>
        </a:p>
      </dgm:t>
    </dgm:pt>
    <dgm:pt modelId="{9E1D5FB7-A338-48DB-8BC4-8EC7CD8C0B00}" type="parTrans" cxnId="{61EE4569-0825-4CA0-A8D2-453C4656A6DC}">
      <dgm:prSet/>
      <dgm:spPr/>
      <dgm:t>
        <a:bodyPr/>
        <a:lstStyle/>
        <a:p>
          <a:endParaRPr lang="en-US"/>
        </a:p>
      </dgm:t>
    </dgm:pt>
    <dgm:pt modelId="{E1707228-63F7-470F-A1C0-6E9D04180CB5}" type="sibTrans" cxnId="{61EE4569-0825-4CA0-A8D2-453C4656A6DC}">
      <dgm:prSet/>
      <dgm:spPr/>
      <dgm:t>
        <a:bodyPr/>
        <a:lstStyle/>
        <a:p>
          <a:endParaRPr lang="en-US"/>
        </a:p>
      </dgm:t>
    </dgm:pt>
    <dgm:pt modelId="{FE15B007-925E-459C-95B8-CF9670F867D8}">
      <dgm:prSet/>
      <dgm:spPr/>
      <dgm:t>
        <a:bodyPr/>
        <a:lstStyle/>
        <a:p>
          <a:pPr>
            <a:lnSpc>
              <a:spcPct val="100000"/>
            </a:lnSpc>
          </a:pPr>
          <a:r>
            <a:rPr lang="en-US">
              <a:solidFill>
                <a:schemeClr val="bg1"/>
              </a:solidFill>
            </a:rPr>
            <a:t>Criminal Law</a:t>
          </a:r>
          <a:r>
            <a:rPr lang="en-US"/>
            <a:t>​</a:t>
          </a:r>
        </a:p>
      </dgm:t>
    </dgm:pt>
    <dgm:pt modelId="{A213683C-3365-4379-B4B9-5338160618A7}" type="parTrans" cxnId="{004519D5-E491-4E31-B9F3-FF9384C7E893}">
      <dgm:prSet/>
      <dgm:spPr/>
      <dgm:t>
        <a:bodyPr/>
        <a:lstStyle/>
        <a:p>
          <a:endParaRPr lang="en-US"/>
        </a:p>
      </dgm:t>
    </dgm:pt>
    <dgm:pt modelId="{347CDD08-D9AC-4899-BBDA-0F55E3966E4C}" type="sibTrans" cxnId="{004519D5-E491-4E31-B9F3-FF9384C7E893}">
      <dgm:prSet/>
      <dgm:spPr/>
      <dgm:t>
        <a:bodyPr/>
        <a:lstStyle/>
        <a:p>
          <a:endParaRPr lang="en-US"/>
        </a:p>
      </dgm:t>
    </dgm:pt>
    <dgm:pt modelId="{E0548CEF-901F-43E6-933D-4305D297408D}">
      <dgm:prSet/>
      <dgm:spPr/>
      <dgm:t>
        <a:bodyPr/>
        <a:lstStyle/>
        <a:p>
          <a:pPr>
            <a:lnSpc>
              <a:spcPct val="100000"/>
            </a:lnSpc>
          </a:pPr>
          <a:r>
            <a:rPr lang="en-US">
              <a:solidFill>
                <a:schemeClr val="bg1"/>
              </a:solidFill>
            </a:rPr>
            <a:t>Forensic laboratories are subject to voluntary standards and accreditation</a:t>
          </a:r>
        </a:p>
      </dgm:t>
    </dgm:pt>
    <dgm:pt modelId="{69A3DAC2-0277-494C-979C-1A2F500CA3CA}" type="parTrans" cxnId="{F905C3CC-56B5-4046-86F2-05F35BC02FBB}">
      <dgm:prSet/>
      <dgm:spPr/>
      <dgm:t>
        <a:bodyPr/>
        <a:lstStyle/>
        <a:p>
          <a:endParaRPr lang="en-US"/>
        </a:p>
      </dgm:t>
    </dgm:pt>
    <dgm:pt modelId="{6B687EFD-1A6F-472D-AF23-32CEF6F43C23}" type="sibTrans" cxnId="{F905C3CC-56B5-4046-86F2-05F35BC02FBB}">
      <dgm:prSet/>
      <dgm:spPr/>
      <dgm:t>
        <a:bodyPr/>
        <a:lstStyle/>
        <a:p>
          <a:endParaRPr lang="en-US"/>
        </a:p>
      </dgm:t>
    </dgm:pt>
    <dgm:pt modelId="{74C374A3-2C2D-4EE4-9D23-09DE6B325232}" type="pres">
      <dgm:prSet presAssocID="{B99891C4-BC53-407D-89C8-6E6E45D35704}" presName="root" presStyleCnt="0">
        <dgm:presLayoutVars>
          <dgm:dir/>
          <dgm:resizeHandles val="exact"/>
        </dgm:presLayoutVars>
      </dgm:prSet>
      <dgm:spPr/>
    </dgm:pt>
    <dgm:pt modelId="{0C31BD86-F64F-4D07-991C-63A79DCB0CED}" type="pres">
      <dgm:prSet presAssocID="{63E4F498-4A39-422B-97EF-0837651AB186}" presName="compNode" presStyleCnt="0"/>
      <dgm:spPr/>
    </dgm:pt>
    <dgm:pt modelId="{D260829E-72A1-4465-96DF-ADF2FE00E087}" type="pres">
      <dgm:prSet presAssocID="{63E4F498-4A39-422B-97EF-0837651AB186}" presName="bgRect" presStyleLbl="bgShp" presStyleIdx="0" presStyleCnt="4"/>
      <dgm:spPr>
        <a:ln>
          <a:solidFill>
            <a:schemeClr val="bg1"/>
          </a:solidFill>
        </a:ln>
      </dgm:spPr>
    </dgm:pt>
    <dgm:pt modelId="{62A0B127-CC30-4EDB-802D-67B93C2A5C34}" type="pres">
      <dgm:prSet presAssocID="{63E4F498-4A39-422B-97EF-0837651AB18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Contract"/>
        </a:ext>
      </dgm:extLst>
    </dgm:pt>
    <dgm:pt modelId="{F243BE90-C5C8-491F-B050-928B9E58796B}" type="pres">
      <dgm:prSet presAssocID="{63E4F498-4A39-422B-97EF-0837651AB186}" presName="spaceRect" presStyleCnt="0"/>
      <dgm:spPr/>
    </dgm:pt>
    <dgm:pt modelId="{0C2CCA2F-3538-45FA-B367-337B9EF412D3}" type="pres">
      <dgm:prSet presAssocID="{63E4F498-4A39-422B-97EF-0837651AB186}" presName="parTx" presStyleLbl="revTx" presStyleIdx="0" presStyleCnt="8">
        <dgm:presLayoutVars>
          <dgm:chMax val="0"/>
          <dgm:chPref val="0"/>
        </dgm:presLayoutVars>
      </dgm:prSet>
      <dgm:spPr/>
    </dgm:pt>
    <dgm:pt modelId="{9D009A47-2201-481C-81E6-21FE7FC39A62}" type="pres">
      <dgm:prSet presAssocID="{63E4F498-4A39-422B-97EF-0837651AB186}" presName="desTx" presStyleLbl="revTx" presStyleIdx="1" presStyleCnt="8">
        <dgm:presLayoutVars/>
      </dgm:prSet>
      <dgm:spPr/>
    </dgm:pt>
    <dgm:pt modelId="{3680CF6E-95CD-45D4-9A60-579287C65991}" type="pres">
      <dgm:prSet presAssocID="{1F6EBA9B-9B20-4F05-8B31-DDEAE78B3DAA}" presName="sibTrans" presStyleCnt="0"/>
      <dgm:spPr/>
    </dgm:pt>
    <dgm:pt modelId="{92DBB3E2-3F24-4842-94EB-FC69C8F22C9F}" type="pres">
      <dgm:prSet presAssocID="{A4F6C6CD-CA9F-4311-BBDB-8016C02D3233}" presName="compNode" presStyleCnt="0"/>
      <dgm:spPr/>
    </dgm:pt>
    <dgm:pt modelId="{E789E73A-4F5A-4992-A768-AEA1B5F5B6E3}" type="pres">
      <dgm:prSet presAssocID="{A4F6C6CD-CA9F-4311-BBDB-8016C02D3233}" presName="bgRect" presStyleLbl="bgShp" presStyleIdx="1" presStyleCnt="4"/>
      <dgm:spPr/>
    </dgm:pt>
    <dgm:pt modelId="{E4241FD6-9390-4D46-B055-6F43E137F4B9}" type="pres">
      <dgm:prSet presAssocID="{A4F6C6CD-CA9F-4311-BBDB-8016C02D323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solidFill>
            <a:schemeClr val="bg1"/>
          </a:solidFill>
        </a:ln>
      </dgm:spPr>
      <dgm:extLst>
        <a:ext uri="{E40237B7-FDA0-4F09-8148-C483321AD2D9}">
          <dgm14:cNvPr xmlns:dgm14="http://schemas.microsoft.com/office/drawing/2010/diagram" id="0" name="" descr="Doctor"/>
        </a:ext>
      </dgm:extLst>
    </dgm:pt>
    <dgm:pt modelId="{5D5AF994-0082-4983-96E1-B6C116A938BD}" type="pres">
      <dgm:prSet presAssocID="{A4F6C6CD-CA9F-4311-BBDB-8016C02D3233}" presName="spaceRect" presStyleCnt="0"/>
      <dgm:spPr/>
    </dgm:pt>
    <dgm:pt modelId="{FAE2FE8D-85CF-4F98-82FA-1FD104092B98}" type="pres">
      <dgm:prSet presAssocID="{A4F6C6CD-CA9F-4311-BBDB-8016C02D3233}" presName="parTx" presStyleLbl="revTx" presStyleIdx="2" presStyleCnt="8">
        <dgm:presLayoutVars>
          <dgm:chMax val="0"/>
          <dgm:chPref val="0"/>
        </dgm:presLayoutVars>
      </dgm:prSet>
      <dgm:spPr/>
    </dgm:pt>
    <dgm:pt modelId="{68CFF3F2-67F8-4726-A2BC-DB33B0451780}" type="pres">
      <dgm:prSet presAssocID="{A4F6C6CD-CA9F-4311-BBDB-8016C02D3233}" presName="desTx" presStyleLbl="revTx" presStyleIdx="3" presStyleCnt="8">
        <dgm:presLayoutVars/>
      </dgm:prSet>
      <dgm:spPr/>
    </dgm:pt>
    <dgm:pt modelId="{C38079E6-3A76-444A-A5CC-1FED1E1140A0}" type="pres">
      <dgm:prSet presAssocID="{DD393C1A-3EB1-4FBA-BB70-2D1704FE9914}" presName="sibTrans" presStyleCnt="0"/>
      <dgm:spPr/>
    </dgm:pt>
    <dgm:pt modelId="{43E4CFF9-0DB5-42ED-8F42-04CC1C2BB648}" type="pres">
      <dgm:prSet presAssocID="{B2A5FBFB-2292-4C83-8F71-FCBB677E5367}" presName="compNode" presStyleCnt="0"/>
      <dgm:spPr/>
    </dgm:pt>
    <dgm:pt modelId="{C18EA84F-061C-49CE-A007-FA9A73B6A0C3}" type="pres">
      <dgm:prSet presAssocID="{B2A5FBFB-2292-4C83-8F71-FCBB677E5367}" presName="bgRect" presStyleLbl="bgShp" presStyleIdx="2" presStyleCnt="4"/>
      <dgm:spPr/>
    </dgm:pt>
    <dgm:pt modelId="{E867235C-2F1F-4FD6-ACA2-3FB2B112A2F3}" type="pres">
      <dgm:prSet presAssocID="{B2A5FBFB-2292-4C83-8F71-FCBB677E5367}"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solidFill>
            <a:schemeClr val="bg1"/>
          </a:solidFill>
        </a:ln>
      </dgm:spPr>
      <dgm:extLst>
        <a:ext uri="{E40237B7-FDA0-4F09-8148-C483321AD2D9}">
          <dgm14:cNvPr xmlns:dgm14="http://schemas.microsoft.com/office/drawing/2010/diagram" id="0" name="" descr="Handshake with solid fill"/>
        </a:ext>
      </dgm:extLst>
    </dgm:pt>
    <dgm:pt modelId="{FAAFF00F-0A43-4916-B699-0F850A953D22}" type="pres">
      <dgm:prSet presAssocID="{B2A5FBFB-2292-4C83-8F71-FCBB677E5367}" presName="spaceRect" presStyleCnt="0"/>
      <dgm:spPr/>
    </dgm:pt>
    <dgm:pt modelId="{921A9EA1-C58A-48A6-9C6E-A1D7DB4BE359}" type="pres">
      <dgm:prSet presAssocID="{B2A5FBFB-2292-4C83-8F71-FCBB677E5367}" presName="parTx" presStyleLbl="revTx" presStyleIdx="4" presStyleCnt="8">
        <dgm:presLayoutVars>
          <dgm:chMax val="0"/>
          <dgm:chPref val="0"/>
        </dgm:presLayoutVars>
      </dgm:prSet>
      <dgm:spPr/>
    </dgm:pt>
    <dgm:pt modelId="{C6F68DD4-CAEB-4970-8BC5-FBB9DD31CB6E}" type="pres">
      <dgm:prSet presAssocID="{B2A5FBFB-2292-4C83-8F71-FCBB677E5367}" presName="desTx" presStyleLbl="revTx" presStyleIdx="5" presStyleCnt="8">
        <dgm:presLayoutVars/>
      </dgm:prSet>
      <dgm:spPr/>
    </dgm:pt>
    <dgm:pt modelId="{A0861EE0-B6B6-4E5E-A8FC-D013019B66C3}" type="pres">
      <dgm:prSet presAssocID="{C0405E7B-40FE-47C4-8358-35625E34449D}" presName="sibTrans" presStyleCnt="0"/>
      <dgm:spPr/>
    </dgm:pt>
    <dgm:pt modelId="{D69A1AD2-CABA-4C62-881B-3910D66C5A9B}" type="pres">
      <dgm:prSet presAssocID="{FE15B007-925E-459C-95B8-CF9670F867D8}" presName="compNode" presStyleCnt="0"/>
      <dgm:spPr/>
    </dgm:pt>
    <dgm:pt modelId="{0B15D1C1-0DDB-4FCC-8674-EF6CFFCDFEB1}" type="pres">
      <dgm:prSet presAssocID="{FE15B007-925E-459C-95B8-CF9670F867D8}" presName="bgRect" presStyleLbl="bgShp" presStyleIdx="3" presStyleCnt="4"/>
      <dgm:spPr/>
    </dgm:pt>
    <dgm:pt modelId="{0FBE65D1-A511-4153-A120-55F5C1263378}" type="pres">
      <dgm:prSet presAssocID="{FE15B007-925E-459C-95B8-CF9670F867D8}"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solidFill>
            <a:schemeClr val="bg1"/>
          </a:solidFill>
        </a:ln>
      </dgm:spPr>
      <dgm:extLst>
        <a:ext uri="{E40237B7-FDA0-4F09-8148-C483321AD2D9}">
          <dgm14:cNvPr xmlns:dgm14="http://schemas.microsoft.com/office/drawing/2010/diagram" id="0" name="" descr="Gavel with solid fill"/>
        </a:ext>
      </dgm:extLst>
    </dgm:pt>
    <dgm:pt modelId="{E16C61B2-1D36-4B17-AB6E-90FDEC98A95B}" type="pres">
      <dgm:prSet presAssocID="{FE15B007-925E-459C-95B8-CF9670F867D8}" presName="spaceRect" presStyleCnt="0"/>
      <dgm:spPr/>
    </dgm:pt>
    <dgm:pt modelId="{4037F01C-E1CF-494F-974F-C23C2D310305}" type="pres">
      <dgm:prSet presAssocID="{FE15B007-925E-459C-95B8-CF9670F867D8}" presName="parTx" presStyleLbl="revTx" presStyleIdx="6" presStyleCnt="8">
        <dgm:presLayoutVars>
          <dgm:chMax val="0"/>
          <dgm:chPref val="0"/>
        </dgm:presLayoutVars>
      </dgm:prSet>
      <dgm:spPr/>
    </dgm:pt>
    <dgm:pt modelId="{AF0606B5-E5F8-427D-AA12-19726839BAA7}" type="pres">
      <dgm:prSet presAssocID="{FE15B007-925E-459C-95B8-CF9670F867D8}" presName="desTx" presStyleLbl="revTx" presStyleIdx="7" presStyleCnt="8">
        <dgm:presLayoutVars/>
      </dgm:prSet>
      <dgm:spPr/>
    </dgm:pt>
  </dgm:ptLst>
  <dgm:cxnLst>
    <dgm:cxn modelId="{07E26729-06FA-4FB2-A071-B305A6101792}" type="presOf" srcId="{B99891C4-BC53-407D-89C8-6E6E45D35704}" destId="{74C374A3-2C2D-4EE4-9D23-09DE6B325232}" srcOrd="0" destOrd="0" presId="urn:microsoft.com/office/officeart/2018/2/layout/IconVerticalSolidList"/>
    <dgm:cxn modelId="{F4F0BA3C-C662-4397-92C5-A33E433AF28F}" type="presOf" srcId="{63E4F498-4A39-422B-97EF-0837651AB186}" destId="{0C2CCA2F-3538-45FA-B367-337B9EF412D3}" srcOrd="0" destOrd="0" presId="urn:microsoft.com/office/officeart/2018/2/layout/IconVerticalSolidList"/>
    <dgm:cxn modelId="{61EE4569-0825-4CA0-A8D2-453C4656A6DC}" srcId="{B2A5FBFB-2292-4C83-8F71-FCBB677E5367}" destId="{2A91DC09-AA61-446A-915D-6DB54E5906F0}" srcOrd="0" destOrd="0" parTransId="{9E1D5FB7-A338-48DB-8BC4-8EC7CD8C0B00}" sibTransId="{E1707228-63F7-470F-A1C0-6E9D04180CB5}"/>
    <dgm:cxn modelId="{9BAD7B4D-17A9-4F05-AD34-0A2077038CB6}" srcId="{A4F6C6CD-CA9F-4311-BBDB-8016C02D3233}" destId="{6710AB7E-0666-4F58-A048-9FD32C752C8A}" srcOrd="0" destOrd="0" parTransId="{DED57788-CEB8-4DF6-B6EB-30E071916783}" sibTransId="{A677C315-1588-488A-A73E-1FCA5981D4B8}"/>
    <dgm:cxn modelId="{ABC76170-397A-44D4-A82A-5CF7CAECF269}" type="presOf" srcId="{A4F6C6CD-CA9F-4311-BBDB-8016C02D3233}" destId="{FAE2FE8D-85CF-4F98-82FA-1FD104092B98}" srcOrd="0" destOrd="0" presId="urn:microsoft.com/office/officeart/2018/2/layout/IconVerticalSolidList"/>
    <dgm:cxn modelId="{E662E484-D1F9-47A3-A30B-B3FF08A912B3}" srcId="{B99891C4-BC53-407D-89C8-6E6E45D35704}" destId="{B2A5FBFB-2292-4C83-8F71-FCBB677E5367}" srcOrd="2" destOrd="0" parTransId="{6B3C324A-5234-4D13-BB47-C729D35600AE}" sibTransId="{C0405E7B-40FE-47C4-8358-35625E34449D}"/>
    <dgm:cxn modelId="{73F4018B-0A2B-43CD-A63A-577ED121D458}" type="presOf" srcId="{B2A5FBFB-2292-4C83-8F71-FCBB677E5367}" destId="{921A9EA1-C58A-48A6-9C6E-A1D7DB4BE359}" srcOrd="0" destOrd="0" presId="urn:microsoft.com/office/officeart/2018/2/layout/IconVerticalSolidList"/>
    <dgm:cxn modelId="{86D780A5-86A8-4729-A19F-344440B01418}" srcId="{B99891C4-BC53-407D-89C8-6E6E45D35704}" destId="{A4F6C6CD-CA9F-4311-BBDB-8016C02D3233}" srcOrd="1" destOrd="0" parTransId="{4398BE80-4CBA-4E7E-8C77-F40729BE8B7B}" sibTransId="{DD393C1A-3EB1-4FBA-BB70-2D1704FE9914}"/>
    <dgm:cxn modelId="{A89E82AC-6F46-4ACF-8140-DCAD7B933E9D}" type="presOf" srcId="{6710AB7E-0666-4F58-A048-9FD32C752C8A}" destId="{68CFF3F2-67F8-4726-A2BC-DB33B0451780}" srcOrd="0" destOrd="0" presId="urn:microsoft.com/office/officeart/2018/2/layout/IconVerticalSolidList"/>
    <dgm:cxn modelId="{308F4ECC-CE18-4FD3-A0D8-A485A8BFFC3D}" srcId="{B99891C4-BC53-407D-89C8-6E6E45D35704}" destId="{63E4F498-4A39-422B-97EF-0837651AB186}" srcOrd="0" destOrd="0" parTransId="{C2B0D060-D058-4920-A895-2C905A0E4A31}" sibTransId="{1F6EBA9B-9B20-4F05-8B31-DDEAE78B3DAA}"/>
    <dgm:cxn modelId="{F905C3CC-56B5-4046-86F2-05F35BC02FBB}" srcId="{FE15B007-925E-459C-95B8-CF9670F867D8}" destId="{E0548CEF-901F-43E6-933D-4305D297408D}" srcOrd="0" destOrd="0" parTransId="{69A3DAC2-0277-494C-979C-1A2F500CA3CA}" sibTransId="{6B687EFD-1A6F-472D-AF23-32CEF6F43C23}"/>
    <dgm:cxn modelId="{7C32D1D0-9F50-4B50-AFEB-C29E9F4A5D39}" srcId="{63E4F498-4A39-422B-97EF-0837651AB186}" destId="{F946BD1E-43A4-4483-8175-57A61D0EE015}" srcOrd="0" destOrd="0" parTransId="{D55959CC-6C8A-4201-A72A-7DDE1CA0A271}" sibTransId="{84BD6569-0BEB-40CF-9349-205F9D0C9FD2}"/>
    <dgm:cxn modelId="{5E0EDBD2-693C-46B2-A9A4-61AF5D0F49A0}" type="presOf" srcId="{2A91DC09-AA61-446A-915D-6DB54E5906F0}" destId="{C6F68DD4-CAEB-4970-8BC5-FBB9DD31CB6E}" srcOrd="0" destOrd="0" presId="urn:microsoft.com/office/officeart/2018/2/layout/IconVerticalSolidList"/>
    <dgm:cxn modelId="{004519D5-E491-4E31-B9F3-FF9384C7E893}" srcId="{B99891C4-BC53-407D-89C8-6E6E45D35704}" destId="{FE15B007-925E-459C-95B8-CF9670F867D8}" srcOrd="3" destOrd="0" parTransId="{A213683C-3365-4379-B4B9-5338160618A7}" sibTransId="{347CDD08-D9AC-4899-BBDA-0F55E3966E4C}"/>
    <dgm:cxn modelId="{EF06A1E2-75C5-4532-9D1C-0D7B3987EA2B}" type="presOf" srcId="{FE15B007-925E-459C-95B8-CF9670F867D8}" destId="{4037F01C-E1CF-494F-974F-C23C2D310305}" srcOrd="0" destOrd="0" presId="urn:microsoft.com/office/officeart/2018/2/layout/IconVerticalSolidList"/>
    <dgm:cxn modelId="{A6F843E5-5AA1-4DFA-9121-249D1A46B9C8}" type="presOf" srcId="{F946BD1E-43A4-4483-8175-57A61D0EE015}" destId="{9D009A47-2201-481C-81E6-21FE7FC39A62}" srcOrd="0" destOrd="0" presId="urn:microsoft.com/office/officeart/2018/2/layout/IconVerticalSolidList"/>
    <dgm:cxn modelId="{73D376F8-EEB9-4C31-A8F7-F5E7C9A58017}" type="presOf" srcId="{E0548CEF-901F-43E6-933D-4305D297408D}" destId="{AF0606B5-E5F8-427D-AA12-19726839BAA7}" srcOrd="0" destOrd="0" presId="urn:microsoft.com/office/officeart/2018/2/layout/IconVerticalSolidList"/>
    <dgm:cxn modelId="{D5EDBE70-BD3D-4CD6-AED7-17F809DAF3CF}" type="presParOf" srcId="{74C374A3-2C2D-4EE4-9D23-09DE6B325232}" destId="{0C31BD86-F64F-4D07-991C-63A79DCB0CED}" srcOrd="0" destOrd="0" presId="urn:microsoft.com/office/officeart/2018/2/layout/IconVerticalSolidList"/>
    <dgm:cxn modelId="{05DD94D9-F154-4AE9-9514-3B65676E82D4}" type="presParOf" srcId="{0C31BD86-F64F-4D07-991C-63A79DCB0CED}" destId="{D260829E-72A1-4465-96DF-ADF2FE00E087}" srcOrd="0" destOrd="0" presId="urn:microsoft.com/office/officeart/2018/2/layout/IconVerticalSolidList"/>
    <dgm:cxn modelId="{4ACBEF15-C454-4F64-B558-DF7CC4D451D8}" type="presParOf" srcId="{0C31BD86-F64F-4D07-991C-63A79DCB0CED}" destId="{62A0B127-CC30-4EDB-802D-67B93C2A5C34}" srcOrd="1" destOrd="0" presId="urn:microsoft.com/office/officeart/2018/2/layout/IconVerticalSolidList"/>
    <dgm:cxn modelId="{186E2B22-9B0B-44A2-832E-33A28EA555E6}" type="presParOf" srcId="{0C31BD86-F64F-4D07-991C-63A79DCB0CED}" destId="{F243BE90-C5C8-491F-B050-928B9E58796B}" srcOrd="2" destOrd="0" presId="urn:microsoft.com/office/officeart/2018/2/layout/IconVerticalSolidList"/>
    <dgm:cxn modelId="{A47714DF-3BFB-42EB-A840-00478CE352E2}" type="presParOf" srcId="{0C31BD86-F64F-4D07-991C-63A79DCB0CED}" destId="{0C2CCA2F-3538-45FA-B367-337B9EF412D3}" srcOrd="3" destOrd="0" presId="urn:microsoft.com/office/officeart/2018/2/layout/IconVerticalSolidList"/>
    <dgm:cxn modelId="{E196A41D-9A42-4394-AA10-79D77194D274}" type="presParOf" srcId="{0C31BD86-F64F-4D07-991C-63A79DCB0CED}" destId="{9D009A47-2201-481C-81E6-21FE7FC39A62}" srcOrd="4" destOrd="0" presId="urn:microsoft.com/office/officeart/2018/2/layout/IconVerticalSolidList"/>
    <dgm:cxn modelId="{4FCDB309-9E78-4873-AAF1-549EC3B46DB8}" type="presParOf" srcId="{74C374A3-2C2D-4EE4-9D23-09DE6B325232}" destId="{3680CF6E-95CD-45D4-9A60-579287C65991}" srcOrd="1" destOrd="0" presId="urn:microsoft.com/office/officeart/2018/2/layout/IconVerticalSolidList"/>
    <dgm:cxn modelId="{36676072-33A5-4353-B2BE-5D307E1F6AD6}" type="presParOf" srcId="{74C374A3-2C2D-4EE4-9D23-09DE6B325232}" destId="{92DBB3E2-3F24-4842-94EB-FC69C8F22C9F}" srcOrd="2" destOrd="0" presId="urn:microsoft.com/office/officeart/2018/2/layout/IconVerticalSolidList"/>
    <dgm:cxn modelId="{8E9A0334-86B5-42D2-A9B9-F88487B9753B}" type="presParOf" srcId="{92DBB3E2-3F24-4842-94EB-FC69C8F22C9F}" destId="{E789E73A-4F5A-4992-A768-AEA1B5F5B6E3}" srcOrd="0" destOrd="0" presId="urn:microsoft.com/office/officeart/2018/2/layout/IconVerticalSolidList"/>
    <dgm:cxn modelId="{571E3C67-57E3-460E-A6F5-DE3359E1F43B}" type="presParOf" srcId="{92DBB3E2-3F24-4842-94EB-FC69C8F22C9F}" destId="{E4241FD6-9390-4D46-B055-6F43E137F4B9}" srcOrd="1" destOrd="0" presId="urn:microsoft.com/office/officeart/2018/2/layout/IconVerticalSolidList"/>
    <dgm:cxn modelId="{5023E0C0-78C4-46BE-B4B8-D840F083978C}" type="presParOf" srcId="{92DBB3E2-3F24-4842-94EB-FC69C8F22C9F}" destId="{5D5AF994-0082-4983-96E1-B6C116A938BD}" srcOrd="2" destOrd="0" presId="urn:microsoft.com/office/officeart/2018/2/layout/IconVerticalSolidList"/>
    <dgm:cxn modelId="{2E59620F-ABB6-46A0-83CA-351007AC4DEE}" type="presParOf" srcId="{92DBB3E2-3F24-4842-94EB-FC69C8F22C9F}" destId="{FAE2FE8D-85CF-4F98-82FA-1FD104092B98}" srcOrd="3" destOrd="0" presId="urn:microsoft.com/office/officeart/2018/2/layout/IconVerticalSolidList"/>
    <dgm:cxn modelId="{E9A33A31-1530-4CDB-8B86-46492920EEA0}" type="presParOf" srcId="{92DBB3E2-3F24-4842-94EB-FC69C8F22C9F}" destId="{68CFF3F2-67F8-4726-A2BC-DB33B0451780}" srcOrd="4" destOrd="0" presId="urn:microsoft.com/office/officeart/2018/2/layout/IconVerticalSolidList"/>
    <dgm:cxn modelId="{B9111385-06C7-4049-A948-CFD15734F82A}" type="presParOf" srcId="{74C374A3-2C2D-4EE4-9D23-09DE6B325232}" destId="{C38079E6-3A76-444A-A5CC-1FED1E1140A0}" srcOrd="3" destOrd="0" presId="urn:microsoft.com/office/officeart/2018/2/layout/IconVerticalSolidList"/>
    <dgm:cxn modelId="{52A0795A-426E-4440-81A4-793EE6FFAE3D}" type="presParOf" srcId="{74C374A3-2C2D-4EE4-9D23-09DE6B325232}" destId="{43E4CFF9-0DB5-42ED-8F42-04CC1C2BB648}" srcOrd="4" destOrd="0" presId="urn:microsoft.com/office/officeart/2018/2/layout/IconVerticalSolidList"/>
    <dgm:cxn modelId="{5EBA896E-ACFB-464E-8712-2D20DF3AEAF3}" type="presParOf" srcId="{43E4CFF9-0DB5-42ED-8F42-04CC1C2BB648}" destId="{C18EA84F-061C-49CE-A007-FA9A73B6A0C3}" srcOrd="0" destOrd="0" presId="urn:microsoft.com/office/officeart/2018/2/layout/IconVerticalSolidList"/>
    <dgm:cxn modelId="{64AF1D36-7744-4110-8F00-480210B8CB95}" type="presParOf" srcId="{43E4CFF9-0DB5-42ED-8F42-04CC1C2BB648}" destId="{E867235C-2F1F-4FD6-ACA2-3FB2B112A2F3}" srcOrd="1" destOrd="0" presId="urn:microsoft.com/office/officeart/2018/2/layout/IconVerticalSolidList"/>
    <dgm:cxn modelId="{2DA1911B-DB95-4DD0-9443-CE2B12A835E3}" type="presParOf" srcId="{43E4CFF9-0DB5-42ED-8F42-04CC1C2BB648}" destId="{FAAFF00F-0A43-4916-B699-0F850A953D22}" srcOrd="2" destOrd="0" presId="urn:microsoft.com/office/officeart/2018/2/layout/IconVerticalSolidList"/>
    <dgm:cxn modelId="{19AB55B5-A50F-4CE9-BFF3-032E40277C3B}" type="presParOf" srcId="{43E4CFF9-0DB5-42ED-8F42-04CC1C2BB648}" destId="{921A9EA1-C58A-48A6-9C6E-A1D7DB4BE359}" srcOrd="3" destOrd="0" presId="urn:microsoft.com/office/officeart/2018/2/layout/IconVerticalSolidList"/>
    <dgm:cxn modelId="{8295FC5D-C253-4E0A-8C41-0EF217BB0AA8}" type="presParOf" srcId="{43E4CFF9-0DB5-42ED-8F42-04CC1C2BB648}" destId="{C6F68DD4-CAEB-4970-8BC5-FBB9DD31CB6E}" srcOrd="4" destOrd="0" presId="urn:microsoft.com/office/officeart/2018/2/layout/IconVerticalSolidList"/>
    <dgm:cxn modelId="{BAC6186C-6695-4250-84F1-8AF29C556729}" type="presParOf" srcId="{74C374A3-2C2D-4EE4-9D23-09DE6B325232}" destId="{A0861EE0-B6B6-4E5E-A8FC-D013019B66C3}" srcOrd="5" destOrd="0" presId="urn:microsoft.com/office/officeart/2018/2/layout/IconVerticalSolidList"/>
    <dgm:cxn modelId="{DB494931-CD2B-4A53-A076-E3040F8AD722}" type="presParOf" srcId="{74C374A3-2C2D-4EE4-9D23-09DE6B325232}" destId="{D69A1AD2-CABA-4C62-881B-3910D66C5A9B}" srcOrd="6" destOrd="0" presId="urn:microsoft.com/office/officeart/2018/2/layout/IconVerticalSolidList"/>
    <dgm:cxn modelId="{7C235004-A188-43BE-9D5D-35D5547D7749}" type="presParOf" srcId="{D69A1AD2-CABA-4C62-881B-3910D66C5A9B}" destId="{0B15D1C1-0DDB-4FCC-8674-EF6CFFCDFEB1}" srcOrd="0" destOrd="0" presId="urn:microsoft.com/office/officeart/2018/2/layout/IconVerticalSolidList"/>
    <dgm:cxn modelId="{6EF69604-8000-404A-BB1F-F5EC9169005A}" type="presParOf" srcId="{D69A1AD2-CABA-4C62-881B-3910D66C5A9B}" destId="{0FBE65D1-A511-4153-A120-55F5C1263378}" srcOrd="1" destOrd="0" presId="urn:microsoft.com/office/officeart/2018/2/layout/IconVerticalSolidList"/>
    <dgm:cxn modelId="{E8249517-F0A3-4EEB-8BAF-87CA5FAD494D}" type="presParOf" srcId="{D69A1AD2-CABA-4C62-881B-3910D66C5A9B}" destId="{E16C61B2-1D36-4B17-AB6E-90FDEC98A95B}" srcOrd="2" destOrd="0" presId="urn:microsoft.com/office/officeart/2018/2/layout/IconVerticalSolidList"/>
    <dgm:cxn modelId="{2614DFBF-0AE4-4735-8F46-EED24148CB0D}" type="presParOf" srcId="{D69A1AD2-CABA-4C62-881B-3910D66C5A9B}" destId="{4037F01C-E1CF-494F-974F-C23C2D310305}" srcOrd="3" destOrd="0" presId="urn:microsoft.com/office/officeart/2018/2/layout/IconVerticalSolidList"/>
    <dgm:cxn modelId="{32A7E75B-C4C3-42F7-9FF7-5CE6428A39DD}" type="presParOf" srcId="{D69A1AD2-CABA-4C62-881B-3910D66C5A9B}" destId="{AF0606B5-E5F8-427D-AA12-19726839BAA7}"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F68963-684B-4804-BE01-BAA16F9D4B85}"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E3ABB5BE-15D6-46AD-9503-A770776A1772}">
      <dgm:prSet custT="1"/>
      <dgm:spPr/>
      <dgm:t>
        <a:bodyPr/>
        <a:lstStyle/>
        <a:p>
          <a:pPr>
            <a:lnSpc>
              <a:spcPct val="100000"/>
            </a:lnSpc>
          </a:pPr>
          <a:r>
            <a:rPr lang="en-US" sz="2100">
              <a:solidFill>
                <a:schemeClr val="bg1"/>
              </a:solidFill>
            </a:rPr>
            <a:t>Traditional focus is on consumer welfare</a:t>
          </a:r>
        </a:p>
        <a:p>
          <a:pPr>
            <a:lnSpc>
              <a:spcPct val="100000"/>
            </a:lnSpc>
          </a:pPr>
          <a:r>
            <a:rPr lang="en-US" sz="1600">
              <a:solidFill>
                <a:schemeClr val="bg1"/>
              </a:solidFill>
              <a:latin typeface="Gill Sans MT" panose="020B0502020104020203" pitchFamily="34" charset="0"/>
            </a:rPr>
            <a:t>•</a:t>
          </a:r>
          <a:r>
            <a:rPr lang="en-US" sz="1600">
              <a:solidFill>
                <a:schemeClr val="bg1"/>
              </a:solidFill>
            </a:rPr>
            <a:t>But innovation has recently become a focus</a:t>
          </a:r>
        </a:p>
        <a:p>
          <a:pPr>
            <a:lnSpc>
              <a:spcPct val="100000"/>
            </a:lnSpc>
          </a:pPr>
          <a:endParaRPr lang="en-US" sz="1700">
            <a:solidFill>
              <a:schemeClr val="bg1"/>
            </a:solidFill>
          </a:endParaRPr>
        </a:p>
      </dgm:t>
    </dgm:pt>
    <dgm:pt modelId="{15526853-4447-400E-8F92-8474386BFE69}" type="parTrans" cxnId="{BDE85C05-6F44-416F-B4D7-B8E9DC29C666}">
      <dgm:prSet/>
      <dgm:spPr/>
      <dgm:t>
        <a:bodyPr/>
        <a:lstStyle/>
        <a:p>
          <a:endParaRPr lang="en-US"/>
        </a:p>
      </dgm:t>
    </dgm:pt>
    <dgm:pt modelId="{F368CD93-CCBD-4559-A43E-A5E596F9BAC2}" type="sibTrans" cxnId="{BDE85C05-6F44-416F-B4D7-B8E9DC29C666}">
      <dgm:prSet/>
      <dgm:spPr/>
      <dgm:t>
        <a:bodyPr/>
        <a:lstStyle/>
        <a:p>
          <a:endParaRPr lang="en-US"/>
        </a:p>
      </dgm:t>
    </dgm:pt>
    <dgm:pt modelId="{065D6081-2BAD-4694-9CAD-349B65200BAE}">
      <dgm:prSet/>
      <dgm:spPr/>
      <dgm:t>
        <a:bodyPr/>
        <a:lstStyle/>
        <a:p>
          <a:pPr>
            <a:lnSpc>
              <a:spcPct val="100000"/>
            </a:lnSpc>
          </a:pPr>
          <a:endParaRPr lang="en-US">
            <a:solidFill>
              <a:schemeClr val="bg1"/>
            </a:solidFill>
          </a:endParaRPr>
        </a:p>
      </dgm:t>
    </dgm:pt>
    <dgm:pt modelId="{DE802544-E089-4090-A7ED-3A6DA5CEB968}" type="parTrans" cxnId="{A367B46C-DF90-40C7-9436-5C419961126B}">
      <dgm:prSet/>
      <dgm:spPr/>
      <dgm:t>
        <a:bodyPr/>
        <a:lstStyle/>
        <a:p>
          <a:endParaRPr lang="en-US"/>
        </a:p>
      </dgm:t>
    </dgm:pt>
    <dgm:pt modelId="{8C8FE30B-FADE-4CBA-B63A-2A04ED49AB9A}" type="sibTrans" cxnId="{A367B46C-DF90-40C7-9436-5C419961126B}">
      <dgm:prSet/>
      <dgm:spPr/>
      <dgm:t>
        <a:bodyPr/>
        <a:lstStyle/>
        <a:p>
          <a:endParaRPr lang="en-US"/>
        </a:p>
      </dgm:t>
    </dgm:pt>
    <dgm:pt modelId="{2D8193E7-D7E3-4C22-A868-A07F1A7811CB}">
      <dgm:prSet/>
      <dgm:spPr/>
      <dgm:t>
        <a:bodyPr/>
        <a:lstStyle/>
        <a:p>
          <a:pPr>
            <a:lnSpc>
              <a:spcPct val="100000"/>
            </a:lnSpc>
          </a:pPr>
          <a:r>
            <a:rPr lang="en-US">
              <a:solidFill>
                <a:schemeClr val="bg1"/>
              </a:solidFill>
            </a:rPr>
            <a:t>To prevent anti-competitive acts by companies that harm consumers through higher prices and restricted markets​</a:t>
          </a:r>
        </a:p>
      </dgm:t>
    </dgm:pt>
    <dgm:pt modelId="{8AB72881-FD98-41B4-BC30-3046BB4CDAEC}" type="parTrans" cxnId="{F0A912ED-F7BC-47CD-870E-ED55AB794F19}">
      <dgm:prSet/>
      <dgm:spPr/>
      <dgm:t>
        <a:bodyPr/>
        <a:lstStyle/>
        <a:p>
          <a:endParaRPr lang="en-US"/>
        </a:p>
      </dgm:t>
    </dgm:pt>
    <dgm:pt modelId="{52B1120D-AB15-4919-A7B0-DEAED46B7EC3}" type="sibTrans" cxnId="{F0A912ED-F7BC-47CD-870E-ED55AB794F19}">
      <dgm:prSet/>
      <dgm:spPr/>
      <dgm:t>
        <a:bodyPr/>
        <a:lstStyle/>
        <a:p>
          <a:endParaRPr lang="en-US"/>
        </a:p>
      </dgm:t>
    </dgm:pt>
    <dgm:pt modelId="{FE3553EE-E4E1-4500-BBEF-67AACB4D761B}">
      <dgm:prSet/>
      <dgm:spPr/>
      <dgm:t>
        <a:bodyPr/>
        <a:lstStyle/>
        <a:p>
          <a:pPr>
            <a:lnSpc>
              <a:spcPct val="100000"/>
            </a:lnSpc>
          </a:pPr>
          <a:r>
            <a:rPr lang="en-US">
              <a:solidFill>
                <a:schemeClr val="bg1"/>
              </a:solidFill>
            </a:rPr>
            <a:t>e.g., monopoly/market power​</a:t>
          </a:r>
        </a:p>
      </dgm:t>
    </dgm:pt>
    <dgm:pt modelId="{AF743687-9EF2-4BD2-A5CF-15BAE262365D}" type="parTrans" cxnId="{8A168877-EF8F-4DE2-B70C-A77958E33212}">
      <dgm:prSet/>
      <dgm:spPr/>
      <dgm:t>
        <a:bodyPr/>
        <a:lstStyle/>
        <a:p>
          <a:endParaRPr lang="en-US"/>
        </a:p>
      </dgm:t>
    </dgm:pt>
    <dgm:pt modelId="{F3A7A0B2-67D5-4D68-BE51-B7B992E83109}" type="sibTrans" cxnId="{8A168877-EF8F-4DE2-B70C-A77958E33212}">
      <dgm:prSet/>
      <dgm:spPr/>
      <dgm:t>
        <a:bodyPr/>
        <a:lstStyle/>
        <a:p>
          <a:endParaRPr lang="en-US"/>
        </a:p>
      </dgm:t>
    </dgm:pt>
    <dgm:pt modelId="{98635BD7-0822-4130-AA5F-2C43C5A079C2}">
      <dgm:prSet/>
      <dgm:spPr/>
      <dgm:t>
        <a:bodyPr/>
        <a:lstStyle/>
        <a:p>
          <a:pPr>
            <a:lnSpc>
              <a:spcPct val="100000"/>
            </a:lnSpc>
          </a:pPr>
          <a:r>
            <a:rPr lang="en-US">
              <a:solidFill>
                <a:schemeClr val="bg1"/>
              </a:solidFill>
            </a:rPr>
            <a:t>e.g., inter-company collusion</a:t>
          </a:r>
          <a:r>
            <a:rPr lang="en-US"/>
            <a:t>​</a:t>
          </a:r>
        </a:p>
      </dgm:t>
    </dgm:pt>
    <dgm:pt modelId="{54C30A17-64A3-4EB0-AA35-36E9F98FF72E}" type="parTrans" cxnId="{AD794158-BFBD-4EF9-9C02-72D23CD92057}">
      <dgm:prSet/>
      <dgm:spPr/>
      <dgm:t>
        <a:bodyPr/>
        <a:lstStyle/>
        <a:p>
          <a:endParaRPr lang="en-US"/>
        </a:p>
      </dgm:t>
    </dgm:pt>
    <dgm:pt modelId="{B757D0C0-9DDC-4672-9FED-E0AEA7261BA2}" type="sibTrans" cxnId="{AD794158-BFBD-4EF9-9C02-72D23CD92057}">
      <dgm:prSet/>
      <dgm:spPr/>
      <dgm:t>
        <a:bodyPr/>
        <a:lstStyle/>
        <a:p>
          <a:endParaRPr lang="en-US"/>
        </a:p>
      </dgm:t>
    </dgm:pt>
    <dgm:pt modelId="{C5480547-2291-4F5B-B6A7-DAA51D0741F6}">
      <dgm:prSet/>
      <dgm:spPr/>
      <dgm:t>
        <a:bodyPr/>
        <a:lstStyle/>
        <a:p>
          <a:pPr>
            <a:lnSpc>
              <a:spcPct val="100000"/>
            </a:lnSpc>
          </a:pPr>
          <a:r>
            <a:rPr lang="en-US">
              <a:solidFill>
                <a:schemeClr val="bg1"/>
              </a:solidFill>
            </a:rPr>
            <a:t>Antitrust laws protecting free commerce &amp; trade: “Magna carta of free enterprise” (US v. Topco, 405 US 596 (1972))</a:t>
          </a:r>
        </a:p>
      </dgm:t>
    </dgm:pt>
    <dgm:pt modelId="{8C75FCBD-FB3B-472B-B5C1-136591F91503}" type="parTrans" cxnId="{79AB710C-EEDB-4C95-AC69-72A1A4CAD406}">
      <dgm:prSet/>
      <dgm:spPr/>
      <dgm:t>
        <a:bodyPr/>
        <a:lstStyle/>
        <a:p>
          <a:endParaRPr lang="en-US"/>
        </a:p>
      </dgm:t>
    </dgm:pt>
    <dgm:pt modelId="{76A4B7F8-5F68-490D-B711-9D42F776CDC9}" type="sibTrans" cxnId="{79AB710C-EEDB-4C95-AC69-72A1A4CAD406}">
      <dgm:prSet/>
      <dgm:spPr/>
      <dgm:t>
        <a:bodyPr/>
        <a:lstStyle/>
        <a:p>
          <a:endParaRPr lang="en-US"/>
        </a:p>
      </dgm:t>
    </dgm:pt>
    <dgm:pt modelId="{38B6896E-98C0-4EC0-89D6-59CBB34AD053}" type="pres">
      <dgm:prSet presAssocID="{F4F68963-684B-4804-BE01-BAA16F9D4B85}" presName="root" presStyleCnt="0">
        <dgm:presLayoutVars>
          <dgm:dir/>
          <dgm:resizeHandles val="exact"/>
        </dgm:presLayoutVars>
      </dgm:prSet>
      <dgm:spPr/>
    </dgm:pt>
    <dgm:pt modelId="{63C1EEFA-773F-4CAA-942D-BF7223C96F4D}" type="pres">
      <dgm:prSet presAssocID="{E3ABB5BE-15D6-46AD-9503-A770776A1772}" presName="compNode" presStyleCnt="0"/>
      <dgm:spPr/>
    </dgm:pt>
    <dgm:pt modelId="{44F2B239-876F-4323-8C33-FB8C4D0762A3}" type="pres">
      <dgm:prSet presAssocID="{E3ABB5BE-15D6-46AD-9503-A770776A1772}" presName="bgRect" presStyleLbl="bgShp" presStyleIdx="0" presStyleCnt="3" custLinFactNeighborY="-8702"/>
      <dgm:spPr/>
    </dgm:pt>
    <dgm:pt modelId="{431868A7-A2C2-4A9A-8D30-B182ED7B67ED}" type="pres">
      <dgm:prSet presAssocID="{E3ABB5BE-15D6-46AD-9503-A770776A177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solidFill>
            <a:schemeClr val="bg1"/>
          </a:solidFill>
        </a:ln>
      </dgm:spPr>
      <dgm:extLst>
        <a:ext uri="{E40237B7-FDA0-4F09-8148-C483321AD2D9}">
          <dgm14:cNvPr xmlns:dgm14="http://schemas.microsoft.com/office/drawing/2010/diagram" id="0" name="" descr="Lightbulb"/>
        </a:ext>
      </dgm:extLst>
    </dgm:pt>
    <dgm:pt modelId="{9DFF849A-D456-4B1E-9CD4-189DB077BEC5}" type="pres">
      <dgm:prSet presAssocID="{E3ABB5BE-15D6-46AD-9503-A770776A1772}" presName="spaceRect" presStyleCnt="0"/>
      <dgm:spPr/>
    </dgm:pt>
    <dgm:pt modelId="{85967D24-73EE-43BF-9729-192C7B82708E}" type="pres">
      <dgm:prSet presAssocID="{E3ABB5BE-15D6-46AD-9503-A770776A1772}" presName="parTx" presStyleLbl="revTx" presStyleIdx="0" presStyleCnt="5">
        <dgm:presLayoutVars>
          <dgm:chMax val="0"/>
          <dgm:chPref val="0"/>
        </dgm:presLayoutVars>
      </dgm:prSet>
      <dgm:spPr/>
    </dgm:pt>
    <dgm:pt modelId="{754C6CAC-C379-4C42-BB79-8BC6D81BAEE6}" type="pres">
      <dgm:prSet presAssocID="{E3ABB5BE-15D6-46AD-9503-A770776A1772}" presName="desTx" presStyleLbl="revTx" presStyleIdx="1" presStyleCnt="5">
        <dgm:presLayoutVars/>
      </dgm:prSet>
      <dgm:spPr/>
    </dgm:pt>
    <dgm:pt modelId="{1ECC052B-B042-4D79-A7E9-F9907CDB4663}" type="pres">
      <dgm:prSet presAssocID="{F368CD93-CCBD-4559-A43E-A5E596F9BAC2}" presName="sibTrans" presStyleCnt="0"/>
      <dgm:spPr/>
    </dgm:pt>
    <dgm:pt modelId="{5845F3E6-7189-47BD-B1D4-95ABDF26A5CB}" type="pres">
      <dgm:prSet presAssocID="{2D8193E7-D7E3-4C22-A868-A07F1A7811CB}" presName="compNode" presStyleCnt="0"/>
      <dgm:spPr/>
    </dgm:pt>
    <dgm:pt modelId="{B4ED7D8D-CD0D-4EAD-91BB-4BD07A3C52E3}" type="pres">
      <dgm:prSet presAssocID="{2D8193E7-D7E3-4C22-A868-A07F1A7811CB}" presName="bgRect" presStyleLbl="bgShp" presStyleIdx="1" presStyleCnt="3"/>
      <dgm:spPr/>
    </dgm:pt>
    <dgm:pt modelId="{2C2CB559-91E8-47F1-87EB-93ECE632ECE9}" type="pres">
      <dgm:prSet presAssocID="{2D8193E7-D7E3-4C22-A868-A07F1A7811CB}" presName="iconRect" presStyleLbl="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solidFill>
            <a:schemeClr val="bg1"/>
          </a:solidFill>
        </a:ln>
      </dgm:spPr>
      <dgm:extLst>
        <a:ext uri="{E40237B7-FDA0-4F09-8148-C483321AD2D9}">
          <dgm14:cNvPr xmlns:dgm14="http://schemas.microsoft.com/office/drawing/2010/diagram" id="0" name="" descr="Business Growth with solid fill"/>
        </a:ext>
      </dgm:extLst>
    </dgm:pt>
    <dgm:pt modelId="{FC6E6A5F-8801-42E1-AE01-5B46598F0F61}" type="pres">
      <dgm:prSet presAssocID="{2D8193E7-D7E3-4C22-A868-A07F1A7811CB}" presName="spaceRect" presStyleCnt="0"/>
      <dgm:spPr/>
    </dgm:pt>
    <dgm:pt modelId="{D059B6A5-FC5A-468C-9AD7-C1E5EFBE9EC3}" type="pres">
      <dgm:prSet presAssocID="{2D8193E7-D7E3-4C22-A868-A07F1A7811CB}" presName="parTx" presStyleLbl="revTx" presStyleIdx="2" presStyleCnt="5">
        <dgm:presLayoutVars>
          <dgm:chMax val="0"/>
          <dgm:chPref val="0"/>
        </dgm:presLayoutVars>
      </dgm:prSet>
      <dgm:spPr/>
    </dgm:pt>
    <dgm:pt modelId="{0DAC987E-C08C-4332-AB8A-9972EC6178DA}" type="pres">
      <dgm:prSet presAssocID="{2D8193E7-D7E3-4C22-A868-A07F1A7811CB}" presName="desTx" presStyleLbl="revTx" presStyleIdx="3" presStyleCnt="5">
        <dgm:presLayoutVars/>
      </dgm:prSet>
      <dgm:spPr/>
    </dgm:pt>
    <dgm:pt modelId="{9C264201-33FE-418B-8241-B6E0DDA846D9}" type="pres">
      <dgm:prSet presAssocID="{52B1120D-AB15-4919-A7B0-DEAED46B7EC3}" presName="sibTrans" presStyleCnt="0"/>
      <dgm:spPr/>
    </dgm:pt>
    <dgm:pt modelId="{28FB9CC1-2542-4319-B471-C4C7B51CCC6C}" type="pres">
      <dgm:prSet presAssocID="{C5480547-2291-4F5B-B6A7-DAA51D0741F6}" presName="compNode" presStyleCnt="0"/>
      <dgm:spPr/>
    </dgm:pt>
    <dgm:pt modelId="{FE75B480-0AD1-4DD3-8D37-05F171B92E02}" type="pres">
      <dgm:prSet presAssocID="{C5480547-2291-4F5B-B6A7-DAA51D0741F6}" presName="bgRect" presStyleLbl="bgShp" presStyleIdx="2" presStyleCnt="3"/>
      <dgm:spPr/>
    </dgm:pt>
    <dgm:pt modelId="{A3D5BA08-5E94-42CE-A21D-0BF5E6E3AC7D}" type="pres">
      <dgm:prSet presAssocID="{C5480547-2291-4F5B-B6A7-DAA51D0741F6}"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solidFill>
            <a:schemeClr val="bg1"/>
          </a:solidFill>
        </a:ln>
      </dgm:spPr>
      <dgm:extLst>
        <a:ext uri="{E40237B7-FDA0-4F09-8148-C483321AD2D9}">
          <dgm14:cNvPr xmlns:dgm14="http://schemas.microsoft.com/office/drawing/2010/diagram" id="0" name="" descr="Money outline"/>
        </a:ext>
      </dgm:extLst>
    </dgm:pt>
    <dgm:pt modelId="{2A866239-48C6-47BD-811F-80CE1418CE8A}" type="pres">
      <dgm:prSet presAssocID="{C5480547-2291-4F5B-B6A7-DAA51D0741F6}" presName="spaceRect" presStyleCnt="0"/>
      <dgm:spPr/>
    </dgm:pt>
    <dgm:pt modelId="{D9F525E0-580F-45D4-AD7E-47883708E27B}" type="pres">
      <dgm:prSet presAssocID="{C5480547-2291-4F5B-B6A7-DAA51D0741F6}" presName="parTx" presStyleLbl="revTx" presStyleIdx="4" presStyleCnt="5">
        <dgm:presLayoutVars>
          <dgm:chMax val="0"/>
          <dgm:chPref val="0"/>
        </dgm:presLayoutVars>
      </dgm:prSet>
      <dgm:spPr/>
    </dgm:pt>
  </dgm:ptLst>
  <dgm:cxnLst>
    <dgm:cxn modelId="{BDE85C05-6F44-416F-B4D7-B8E9DC29C666}" srcId="{F4F68963-684B-4804-BE01-BAA16F9D4B85}" destId="{E3ABB5BE-15D6-46AD-9503-A770776A1772}" srcOrd="0" destOrd="0" parTransId="{15526853-4447-400E-8F92-8474386BFE69}" sibTransId="{F368CD93-CCBD-4559-A43E-A5E596F9BAC2}"/>
    <dgm:cxn modelId="{79AB710C-EEDB-4C95-AC69-72A1A4CAD406}" srcId="{F4F68963-684B-4804-BE01-BAA16F9D4B85}" destId="{C5480547-2291-4F5B-B6A7-DAA51D0741F6}" srcOrd="2" destOrd="0" parTransId="{8C75FCBD-FB3B-472B-B5C1-136591F91503}" sibTransId="{76A4B7F8-5F68-490D-B711-9D42F776CDC9}"/>
    <dgm:cxn modelId="{27049810-D963-4710-B5C4-B99A2126B8E5}" type="presOf" srcId="{F4F68963-684B-4804-BE01-BAA16F9D4B85}" destId="{38B6896E-98C0-4EC0-89D6-59CBB34AD053}" srcOrd="0" destOrd="0" presId="urn:microsoft.com/office/officeart/2018/2/layout/IconVerticalSolidList"/>
    <dgm:cxn modelId="{7A3FE018-9C69-48F9-BF7B-0BDBE4047477}" type="presOf" srcId="{C5480547-2291-4F5B-B6A7-DAA51D0741F6}" destId="{D9F525E0-580F-45D4-AD7E-47883708E27B}" srcOrd="0" destOrd="0" presId="urn:microsoft.com/office/officeart/2018/2/layout/IconVerticalSolidList"/>
    <dgm:cxn modelId="{179F9B31-0F40-4658-93A9-970035254BFD}" type="presOf" srcId="{98635BD7-0822-4130-AA5F-2C43C5A079C2}" destId="{0DAC987E-C08C-4332-AB8A-9972EC6178DA}" srcOrd="0" destOrd="1" presId="urn:microsoft.com/office/officeart/2018/2/layout/IconVerticalSolidList"/>
    <dgm:cxn modelId="{60F1BD3F-3B8C-4FDB-AD47-57512A8F7C1A}" type="presOf" srcId="{065D6081-2BAD-4694-9CAD-349B65200BAE}" destId="{754C6CAC-C379-4C42-BB79-8BC6D81BAEE6}" srcOrd="0" destOrd="0" presId="urn:microsoft.com/office/officeart/2018/2/layout/IconVerticalSolidList"/>
    <dgm:cxn modelId="{A367B46C-DF90-40C7-9436-5C419961126B}" srcId="{E3ABB5BE-15D6-46AD-9503-A770776A1772}" destId="{065D6081-2BAD-4694-9CAD-349B65200BAE}" srcOrd="0" destOrd="0" parTransId="{DE802544-E089-4090-A7ED-3A6DA5CEB968}" sibTransId="{8C8FE30B-FADE-4CBA-B63A-2A04ED49AB9A}"/>
    <dgm:cxn modelId="{8A168877-EF8F-4DE2-B70C-A77958E33212}" srcId="{2D8193E7-D7E3-4C22-A868-A07F1A7811CB}" destId="{FE3553EE-E4E1-4500-BBEF-67AACB4D761B}" srcOrd="0" destOrd="0" parTransId="{AF743687-9EF2-4BD2-A5CF-15BAE262365D}" sibTransId="{F3A7A0B2-67D5-4D68-BE51-B7B992E83109}"/>
    <dgm:cxn modelId="{AD794158-BFBD-4EF9-9C02-72D23CD92057}" srcId="{2D8193E7-D7E3-4C22-A868-A07F1A7811CB}" destId="{98635BD7-0822-4130-AA5F-2C43C5A079C2}" srcOrd="1" destOrd="0" parTransId="{54C30A17-64A3-4EB0-AA35-36E9F98FF72E}" sibTransId="{B757D0C0-9DDC-4672-9FED-E0AEA7261BA2}"/>
    <dgm:cxn modelId="{1BC0D099-5A04-4B2F-9223-0B8C1320EA75}" type="presOf" srcId="{E3ABB5BE-15D6-46AD-9503-A770776A1772}" destId="{85967D24-73EE-43BF-9729-192C7B82708E}" srcOrd="0" destOrd="0" presId="urn:microsoft.com/office/officeart/2018/2/layout/IconVerticalSolidList"/>
    <dgm:cxn modelId="{C52A96CD-483B-4BD1-8200-F170F7066979}" type="presOf" srcId="{FE3553EE-E4E1-4500-BBEF-67AACB4D761B}" destId="{0DAC987E-C08C-4332-AB8A-9972EC6178DA}" srcOrd="0" destOrd="0" presId="urn:microsoft.com/office/officeart/2018/2/layout/IconVerticalSolidList"/>
    <dgm:cxn modelId="{6EDCC3DC-09C9-439E-879F-9660FF4BE253}" type="presOf" srcId="{2D8193E7-D7E3-4C22-A868-A07F1A7811CB}" destId="{D059B6A5-FC5A-468C-9AD7-C1E5EFBE9EC3}" srcOrd="0" destOrd="0" presId="urn:microsoft.com/office/officeart/2018/2/layout/IconVerticalSolidList"/>
    <dgm:cxn modelId="{F0A912ED-F7BC-47CD-870E-ED55AB794F19}" srcId="{F4F68963-684B-4804-BE01-BAA16F9D4B85}" destId="{2D8193E7-D7E3-4C22-A868-A07F1A7811CB}" srcOrd="1" destOrd="0" parTransId="{8AB72881-FD98-41B4-BC30-3046BB4CDAEC}" sibTransId="{52B1120D-AB15-4919-A7B0-DEAED46B7EC3}"/>
    <dgm:cxn modelId="{875CC1D4-9ADD-46ED-AACC-22BF7C58E6EE}" type="presParOf" srcId="{38B6896E-98C0-4EC0-89D6-59CBB34AD053}" destId="{63C1EEFA-773F-4CAA-942D-BF7223C96F4D}" srcOrd="0" destOrd="0" presId="urn:microsoft.com/office/officeart/2018/2/layout/IconVerticalSolidList"/>
    <dgm:cxn modelId="{37076E5B-238F-4DA0-AFD8-6B9B44F3C285}" type="presParOf" srcId="{63C1EEFA-773F-4CAA-942D-BF7223C96F4D}" destId="{44F2B239-876F-4323-8C33-FB8C4D0762A3}" srcOrd="0" destOrd="0" presId="urn:microsoft.com/office/officeart/2018/2/layout/IconVerticalSolidList"/>
    <dgm:cxn modelId="{A2B89FC5-0E4A-4577-9663-56EBE2ABD482}" type="presParOf" srcId="{63C1EEFA-773F-4CAA-942D-BF7223C96F4D}" destId="{431868A7-A2C2-4A9A-8D30-B182ED7B67ED}" srcOrd="1" destOrd="0" presId="urn:microsoft.com/office/officeart/2018/2/layout/IconVerticalSolidList"/>
    <dgm:cxn modelId="{D77F78E2-B040-4332-94F8-016E167A8BF7}" type="presParOf" srcId="{63C1EEFA-773F-4CAA-942D-BF7223C96F4D}" destId="{9DFF849A-D456-4B1E-9CD4-189DB077BEC5}" srcOrd="2" destOrd="0" presId="urn:microsoft.com/office/officeart/2018/2/layout/IconVerticalSolidList"/>
    <dgm:cxn modelId="{D09C1546-7B14-4670-A2A5-8E9841094E2E}" type="presParOf" srcId="{63C1EEFA-773F-4CAA-942D-BF7223C96F4D}" destId="{85967D24-73EE-43BF-9729-192C7B82708E}" srcOrd="3" destOrd="0" presId="urn:microsoft.com/office/officeart/2018/2/layout/IconVerticalSolidList"/>
    <dgm:cxn modelId="{2E9F4C58-E1EF-4F16-90BC-7FB6BCD2676B}" type="presParOf" srcId="{63C1EEFA-773F-4CAA-942D-BF7223C96F4D}" destId="{754C6CAC-C379-4C42-BB79-8BC6D81BAEE6}" srcOrd="4" destOrd="0" presId="urn:microsoft.com/office/officeart/2018/2/layout/IconVerticalSolidList"/>
    <dgm:cxn modelId="{DEBE0409-B58C-4AFD-9066-EF0D7313D9B5}" type="presParOf" srcId="{38B6896E-98C0-4EC0-89D6-59CBB34AD053}" destId="{1ECC052B-B042-4D79-A7E9-F9907CDB4663}" srcOrd="1" destOrd="0" presId="urn:microsoft.com/office/officeart/2018/2/layout/IconVerticalSolidList"/>
    <dgm:cxn modelId="{0A7735B5-7D50-48CD-A47B-4FD9E5CE76BB}" type="presParOf" srcId="{38B6896E-98C0-4EC0-89D6-59CBB34AD053}" destId="{5845F3E6-7189-47BD-B1D4-95ABDF26A5CB}" srcOrd="2" destOrd="0" presId="urn:microsoft.com/office/officeart/2018/2/layout/IconVerticalSolidList"/>
    <dgm:cxn modelId="{BD516186-CD4F-4CD4-B94B-5137528EA386}" type="presParOf" srcId="{5845F3E6-7189-47BD-B1D4-95ABDF26A5CB}" destId="{B4ED7D8D-CD0D-4EAD-91BB-4BD07A3C52E3}" srcOrd="0" destOrd="0" presId="urn:microsoft.com/office/officeart/2018/2/layout/IconVerticalSolidList"/>
    <dgm:cxn modelId="{52A68666-0FCF-4370-A77C-9D78ADAD6680}" type="presParOf" srcId="{5845F3E6-7189-47BD-B1D4-95ABDF26A5CB}" destId="{2C2CB559-91E8-47F1-87EB-93ECE632ECE9}" srcOrd="1" destOrd="0" presId="urn:microsoft.com/office/officeart/2018/2/layout/IconVerticalSolidList"/>
    <dgm:cxn modelId="{228C1C72-7079-430E-AB7F-4EAE7549B5CD}" type="presParOf" srcId="{5845F3E6-7189-47BD-B1D4-95ABDF26A5CB}" destId="{FC6E6A5F-8801-42E1-AE01-5B46598F0F61}" srcOrd="2" destOrd="0" presId="urn:microsoft.com/office/officeart/2018/2/layout/IconVerticalSolidList"/>
    <dgm:cxn modelId="{AB2F1F05-3663-4E6F-9ADC-F27E04741A91}" type="presParOf" srcId="{5845F3E6-7189-47BD-B1D4-95ABDF26A5CB}" destId="{D059B6A5-FC5A-468C-9AD7-C1E5EFBE9EC3}" srcOrd="3" destOrd="0" presId="urn:microsoft.com/office/officeart/2018/2/layout/IconVerticalSolidList"/>
    <dgm:cxn modelId="{66CB916A-1811-49E5-B459-CAB58C2FA0C0}" type="presParOf" srcId="{5845F3E6-7189-47BD-B1D4-95ABDF26A5CB}" destId="{0DAC987E-C08C-4332-AB8A-9972EC6178DA}" srcOrd="4" destOrd="0" presId="urn:microsoft.com/office/officeart/2018/2/layout/IconVerticalSolidList"/>
    <dgm:cxn modelId="{25E68031-4F74-4794-9C73-6CFCF14B7878}" type="presParOf" srcId="{38B6896E-98C0-4EC0-89D6-59CBB34AD053}" destId="{9C264201-33FE-418B-8241-B6E0DDA846D9}" srcOrd="3" destOrd="0" presId="urn:microsoft.com/office/officeart/2018/2/layout/IconVerticalSolidList"/>
    <dgm:cxn modelId="{D9ACD686-A9AE-4EEB-A8D0-1461F5C4023D}" type="presParOf" srcId="{38B6896E-98C0-4EC0-89D6-59CBB34AD053}" destId="{28FB9CC1-2542-4319-B471-C4C7B51CCC6C}" srcOrd="4" destOrd="0" presId="urn:microsoft.com/office/officeart/2018/2/layout/IconVerticalSolidList"/>
    <dgm:cxn modelId="{F658B160-E351-42DC-8317-6C3E8CB17F53}" type="presParOf" srcId="{28FB9CC1-2542-4319-B471-C4C7B51CCC6C}" destId="{FE75B480-0AD1-4DD3-8D37-05F171B92E02}" srcOrd="0" destOrd="0" presId="urn:microsoft.com/office/officeart/2018/2/layout/IconVerticalSolidList"/>
    <dgm:cxn modelId="{43209704-7C07-4DCE-B9A7-990B3AC9AB0C}" type="presParOf" srcId="{28FB9CC1-2542-4319-B471-C4C7B51CCC6C}" destId="{A3D5BA08-5E94-42CE-A21D-0BF5E6E3AC7D}" srcOrd="1" destOrd="0" presId="urn:microsoft.com/office/officeart/2018/2/layout/IconVerticalSolidList"/>
    <dgm:cxn modelId="{F731854C-CF93-4462-8977-9BF838450988}" type="presParOf" srcId="{28FB9CC1-2542-4319-B471-C4C7B51CCC6C}" destId="{2A866239-48C6-47BD-811F-80CE1418CE8A}" srcOrd="2" destOrd="0" presId="urn:microsoft.com/office/officeart/2018/2/layout/IconVerticalSolidList"/>
    <dgm:cxn modelId="{7E41DD2D-5C10-40D3-9D06-9C4F8BC80C16}" type="presParOf" srcId="{28FB9CC1-2542-4319-B471-C4C7B51CCC6C}" destId="{D9F525E0-580F-45D4-AD7E-47883708E27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EAB20E-0E96-47F8-915D-A19541CE1266}"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68604330-DBA8-47E9-94B8-F090CBAFE204}">
      <dgm:prSet custT="1"/>
      <dgm:spPr/>
      <dgm:t>
        <a:bodyPr/>
        <a:lstStyle/>
        <a:p>
          <a:r>
            <a:rPr lang="en-US" sz="2800"/>
            <a:t>“[Antitrust] issues are most pronounced in industries where voluntary standards loom large.”​</a:t>
          </a:r>
        </a:p>
        <a:p>
          <a:r>
            <a:rPr lang="en-US" sz="1600">
              <a:latin typeface="Gill Sans MT" panose="020B0502020104020203" pitchFamily="34" charset="0"/>
            </a:rPr>
            <a:t>•</a:t>
          </a:r>
          <a:r>
            <a:rPr lang="en-US" sz="1600"/>
            <a:t>Acting FTC Chair Maureen K. Ohlhausen, Stanford Tech. Law Rev. (2017)</a:t>
          </a:r>
        </a:p>
      </dgm:t>
    </dgm:pt>
    <dgm:pt modelId="{31415B11-9673-4E59-A802-E62D49037E26}" type="parTrans" cxnId="{CEA92542-681C-4A9C-B0AD-F0086864ED78}">
      <dgm:prSet/>
      <dgm:spPr/>
      <dgm:t>
        <a:bodyPr/>
        <a:lstStyle/>
        <a:p>
          <a:endParaRPr lang="en-US"/>
        </a:p>
      </dgm:t>
    </dgm:pt>
    <dgm:pt modelId="{492B9A79-C7E9-44CA-88FB-6DF87EF5229C}" type="sibTrans" cxnId="{CEA92542-681C-4A9C-B0AD-F0086864ED78}">
      <dgm:prSet/>
      <dgm:spPr/>
      <dgm:t>
        <a:bodyPr/>
        <a:lstStyle/>
        <a:p>
          <a:endParaRPr lang="en-US"/>
        </a:p>
      </dgm:t>
    </dgm:pt>
    <dgm:pt modelId="{FC0EC8B7-7FD5-412A-911F-8AE823E4DA11}">
      <dgm:prSet/>
      <dgm:spPr/>
      <dgm:t>
        <a:bodyPr/>
        <a:lstStyle/>
        <a:p>
          <a:r>
            <a:rPr lang="en-US"/>
            <a:t>-Acting FTC Chair Maureen K. Ohlhausen, Stanford Tech. Law Rev. (2017)​</a:t>
          </a:r>
        </a:p>
      </dgm:t>
    </dgm:pt>
    <dgm:pt modelId="{61E5E44E-E551-4307-9E9C-BF87021ADA84}" type="parTrans" cxnId="{0DE7BDD8-B516-4063-80B3-E59F5A017A1A}">
      <dgm:prSet/>
      <dgm:spPr/>
      <dgm:t>
        <a:bodyPr/>
        <a:lstStyle/>
        <a:p>
          <a:endParaRPr lang="en-US"/>
        </a:p>
      </dgm:t>
    </dgm:pt>
    <dgm:pt modelId="{52ED182F-AE57-4D01-91F5-AB571256EA9D}" type="sibTrans" cxnId="{0DE7BDD8-B516-4063-80B3-E59F5A017A1A}">
      <dgm:prSet/>
      <dgm:spPr/>
      <dgm:t>
        <a:bodyPr/>
        <a:lstStyle/>
        <a:p>
          <a:endParaRPr lang="en-US"/>
        </a:p>
      </dgm:t>
    </dgm:pt>
    <dgm:pt modelId="{9B771525-9384-42BE-9A08-ACC846C214E5}">
      <dgm:prSet custT="1"/>
      <dgm:spPr/>
      <dgm:t>
        <a:bodyPr/>
        <a:lstStyle/>
        <a:p>
          <a:r>
            <a:rPr lang="en-US" sz="2800"/>
            <a:t>Why does standard-setting create red flags for antitrust?</a:t>
          </a:r>
        </a:p>
      </dgm:t>
    </dgm:pt>
    <dgm:pt modelId="{728B633F-1E16-47E5-926E-7A940FF36E30}" type="parTrans" cxnId="{31BE04B3-C8E1-492C-9EDC-31A9B7DA05C0}">
      <dgm:prSet/>
      <dgm:spPr/>
      <dgm:t>
        <a:bodyPr/>
        <a:lstStyle/>
        <a:p>
          <a:endParaRPr lang="en-US"/>
        </a:p>
      </dgm:t>
    </dgm:pt>
    <dgm:pt modelId="{52F459C5-C162-4CCE-AD66-0DB31C7585BE}" type="sibTrans" cxnId="{31BE04B3-C8E1-492C-9EDC-31A9B7DA05C0}">
      <dgm:prSet/>
      <dgm:spPr/>
      <dgm:t>
        <a:bodyPr/>
        <a:lstStyle/>
        <a:p>
          <a:endParaRPr lang="en-US"/>
        </a:p>
      </dgm:t>
    </dgm:pt>
    <dgm:pt modelId="{2258363C-089B-4FCD-9963-8BDC06086A3E}" type="pres">
      <dgm:prSet presAssocID="{AEEAB20E-0E96-47F8-915D-A19541CE1266}" presName="linear" presStyleCnt="0">
        <dgm:presLayoutVars>
          <dgm:animLvl val="lvl"/>
          <dgm:resizeHandles val="exact"/>
        </dgm:presLayoutVars>
      </dgm:prSet>
      <dgm:spPr/>
    </dgm:pt>
    <dgm:pt modelId="{55031826-46E5-477D-B3CC-6E5081B6070F}" type="pres">
      <dgm:prSet presAssocID="{68604330-DBA8-47E9-94B8-F090CBAFE204}" presName="parentText" presStyleLbl="node1" presStyleIdx="0" presStyleCnt="2">
        <dgm:presLayoutVars>
          <dgm:chMax val="0"/>
          <dgm:bulletEnabled val="1"/>
        </dgm:presLayoutVars>
      </dgm:prSet>
      <dgm:spPr/>
    </dgm:pt>
    <dgm:pt modelId="{5168FF82-50A4-4044-8CDF-57B8088B234B}" type="pres">
      <dgm:prSet presAssocID="{68604330-DBA8-47E9-94B8-F090CBAFE204}" presName="childText" presStyleLbl="revTx" presStyleIdx="0" presStyleCnt="1">
        <dgm:presLayoutVars>
          <dgm:bulletEnabled val="1"/>
        </dgm:presLayoutVars>
      </dgm:prSet>
      <dgm:spPr/>
    </dgm:pt>
    <dgm:pt modelId="{08A293B7-BCF8-4A0D-8EBE-C7ED357694E7}" type="pres">
      <dgm:prSet presAssocID="{9B771525-9384-42BE-9A08-ACC846C214E5}" presName="parentText" presStyleLbl="node1" presStyleIdx="1" presStyleCnt="2" custLinFactNeighborX="-815" custLinFactNeighborY="-56688">
        <dgm:presLayoutVars>
          <dgm:chMax val="0"/>
          <dgm:bulletEnabled val="1"/>
        </dgm:presLayoutVars>
      </dgm:prSet>
      <dgm:spPr/>
    </dgm:pt>
  </dgm:ptLst>
  <dgm:cxnLst>
    <dgm:cxn modelId="{50F5F840-D1F5-4B58-9234-041AD0B080E9}" type="presOf" srcId="{AEEAB20E-0E96-47F8-915D-A19541CE1266}" destId="{2258363C-089B-4FCD-9963-8BDC06086A3E}" srcOrd="0" destOrd="0" presId="urn:microsoft.com/office/officeart/2005/8/layout/vList2"/>
    <dgm:cxn modelId="{CEA92542-681C-4A9C-B0AD-F0086864ED78}" srcId="{AEEAB20E-0E96-47F8-915D-A19541CE1266}" destId="{68604330-DBA8-47E9-94B8-F090CBAFE204}" srcOrd="0" destOrd="0" parTransId="{31415B11-9673-4E59-A802-E62D49037E26}" sibTransId="{492B9A79-C7E9-44CA-88FB-6DF87EF5229C}"/>
    <dgm:cxn modelId="{A808EA8A-3B54-4BE9-AC21-B78003943DBE}" type="presOf" srcId="{FC0EC8B7-7FD5-412A-911F-8AE823E4DA11}" destId="{5168FF82-50A4-4044-8CDF-57B8088B234B}" srcOrd="0" destOrd="0" presId="urn:microsoft.com/office/officeart/2005/8/layout/vList2"/>
    <dgm:cxn modelId="{31BE04B3-C8E1-492C-9EDC-31A9B7DA05C0}" srcId="{AEEAB20E-0E96-47F8-915D-A19541CE1266}" destId="{9B771525-9384-42BE-9A08-ACC846C214E5}" srcOrd="1" destOrd="0" parTransId="{728B633F-1E16-47E5-926E-7A940FF36E30}" sibTransId="{52F459C5-C162-4CCE-AD66-0DB31C7585BE}"/>
    <dgm:cxn modelId="{0DE7BDD8-B516-4063-80B3-E59F5A017A1A}" srcId="{68604330-DBA8-47E9-94B8-F090CBAFE204}" destId="{FC0EC8B7-7FD5-412A-911F-8AE823E4DA11}" srcOrd="0" destOrd="0" parTransId="{61E5E44E-E551-4307-9E9C-BF87021ADA84}" sibTransId="{52ED182F-AE57-4D01-91F5-AB571256EA9D}"/>
    <dgm:cxn modelId="{DDD8BBE3-898C-4D3C-A40B-899402E1BE30}" type="presOf" srcId="{68604330-DBA8-47E9-94B8-F090CBAFE204}" destId="{55031826-46E5-477D-B3CC-6E5081B6070F}" srcOrd="0" destOrd="0" presId="urn:microsoft.com/office/officeart/2005/8/layout/vList2"/>
    <dgm:cxn modelId="{74C2F8E5-A75A-49CD-BA5F-ACBA0D790A2E}" type="presOf" srcId="{9B771525-9384-42BE-9A08-ACC846C214E5}" destId="{08A293B7-BCF8-4A0D-8EBE-C7ED357694E7}" srcOrd="0" destOrd="0" presId="urn:microsoft.com/office/officeart/2005/8/layout/vList2"/>
    <dgm:cxn modelId="{3D80199C-326A-4465-B424-CCCC6E4BF6F9}" type="presParOf" srcId="{2258363C-089B-4FCD-9963-8BDC06086A3E}" destId="{55031826-46E5-477D-B3CC-6E5081B6070F}" srcOrd="0" destOrd="0" presId="urn:microsoft.com/office/officeart/2005/8/layout/vList2"/>
    <dgm:cxn modelId="{53FD0A47-539A-4A8A-9610-F738BF330C00}" type="presParOf" srcId="{2258363C-089B-4FCD-9963-8BDC06086A3E}" destId="{5168FF82-50A4-4044-8CDF-57B8088B234B}" srcOrd="1" destOrd="0" presId="urn:microsoft.com/office/officeart/2005/8/layout/vList2"/>
    <dgm:cxn modelId="{5AF9E160-7B37-46E1-86B2-2365BFE27DBB}" type="presParOf" srcId="{2258363C-089B-4FCD-9963-8BDC06086A3E}" destId="{08A293B7-BCF8-4A0D-8EBE-C7ED357694E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5D1544-6C4D-4FC5-9199-B978C8B3D73B}"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409DF352-86F3-47D9-98C0-2AFE761F17B3}">
      <dgm:prSet/>
      <dgm:spPr/>
      <dgm:t>
        <a:bodyPr/>
        <a:lstStyle/>
        <a:p>
          <a:r>
            <a:rPr lang="en-US"/>
            <a:t>Some pro-competitive aspects of standards:​</a:t>
          </a:r>
        </a:p>
      </dgm:t>
    </dgm:pt>
    <dgm:pt modelId="{89C98B0F-D192-4CD1-8D54-0FCC87168F6A}" type="parTrans" cxnId="{9EAE7630-B989-4439-8C02-01A8C8C3C0EE}">
      <dgm:prSet/>
      <dgm:spPr/>
      <dgm:t>
        <a:bodyPr/>
        <a:lstStyle/>
        <a:p>
          <a:endParaRPr lang="en-US"/>
        </a:p>
      </dgm:t>
    </dgm:pt>
    <dgm:pt modelId="{B8EAD2CC-E047-485F-A0F7-C254F8C2502A}" type="sibTrans" cxnId="{9EAE7630-B989-4439-8C02-01A8C8C3C0EE}">
      <dgm:prSet/>
      <dgm:spPr/>
      <dgm:t>
        <a:bodyPr/>
        <a:lstStyle/>
        <a:p>
          <a:endParaRPr lang="en-US"/>
        </a:p>
      </dgm:t>
    </dgm:pt>
    <dgm:pt modelId="{886A0C51-3E89-4233-8C84-2651AF6F4FFB}">
      <dgm:prSet/>
      <dgm:spPr/>
      <dgm:t>
        <a:bodyPr/>
        <a:lstStyle/>
        <a:p>
          <a:r>
            <a:rPr lang="en-US"/>
            <a:t>Increase interoperability of rival products​</a:t>
          </a:r>
        </a:p>
      </dgm:t>
    </dgm:pt>
    <dgm:pt modelId="{55810E20-C2AD-4036-A377-97FE23726EB8}" type="parTrans" cxnId="{6BA74810-F68E-4D2E-B1BA-867C1CE4BDB4}">
      <dgm:prSet/>
      <dgm:spPr/>
      <dgm:t>
        <a:bodyPr/>
        <a:lstStyle/>
        <a:p>
          <a:endParaRPr lang="en-US"/>
        </a:p>
      </dgm:t>
    </dgm:pt>
    <dgm:pt modelId="{6C915374-D869-4F0C-ACD1-20DCF2B31376}" type="sibTrans" cxnId="{6BA74810-F68E-4D2E-B1BA-867C1CE4BDB4}">
      <dgm:prSet/>
      <dgm:spPr/>
      <dgm:t>
        <a:bodyPr/>
        <a:lstStyle/>
        <a:p>
          <a:endParaRPr lang="en-US"/>
        </a:p>
      </dgm:t>
    </dgm:pt>
    <dgm:pt modelId="{A61FEF11-3B0E-4356-9A9F-8E64346ED43D}">
      <dgm:prSet/>
      <dgm:spPr/>
      <dgm:t>
        <a:bodyPr/>
        <a:lstStyle/>
        <a:p>
          <a:r>
            <a:rPr lang="en-US"/>
            <a:t>Enhance benefits of network effects​</a:t>
          </a:r>
        </a:p>
      </dgm:t>
    </dgm:pt>
    <dgm:pt modelId="{825CDA4E-1EC6-497A-924E-92DAB645CE48}" type="parTrans" cxnId="{AF9197DF-3B7D-4BF8-A255-FDAB08E1132C}">
      <dgm:prSet/>
      <dgm:spPr/>
      <dgm:t>
        <a:bodyPr/>
        <a:lstStyle/>
        <a:p>
          <a:endParaRPr lang="en-US"/>
        </a:p>
      </dgm:t>
    </dgm:pt>
    <dgm:pt modelId="{CB8A489D-2204-4EF5-9AF1-DD7A786260FA}" type="sibTrans" cxnId="{AF9197DF-3B7D-4BF8-A255-FDAB08E1132C}">
      <dgm:prSet/>
      <dgm:spPr/>
      <dgm:t>
        <a:bodyPr/>
        <a:lstStyle/>
        <a:p>
          <a:endParaRPr lang="en-US"/>
        </a:p>
      </dgm:t>
    </dgm:pt>
    <dgm:pt modelId="{087ED08C-90EF-4985-83D1-BB9A1EAB9B6C}">
      <dgm:prSet/>
      <dgm:spPr/>
      <dgm:t>
        <a:bodyPr/>
        <a:lstStyle/>
        <a:p>
          <a:r>
            <a:rPr lang="en-US"/>
            <a:t>Spur adoption of new technologies (reduce fear of stranding)​</a:t>
          </a:r>
        </a:p>
      </dgm:t>
    </dgm:pt>
    <dgm:pt modelId="{ABC49D4A-23ED-4D1D-89EE-8C1E009AF94C}" type="parTrans" cxnId="{5F0260BD-248A-445C-8389-585E183AB0A5}">
      <dgm:prSet/>
      <dgm:spPr/>
      <dgm:t>
        <a:bodyPr/>
        <a:lstStyle/>
        <a:p>
          <a:endParaRPr lang="en-US"/>
        </a:p>
      </dgm:t>
    </dgm:pt>
    <dgm:pt modelId="{3C717411-8C10-4837-BFAB-B872E9ECAEDD}" type="sibTrans" cxnId="{5F0260BD-248A-445C-8389-585E183AB0A5}">
      <dgm:prSet/>
      <dgm:spPr/>
      <dgm:t>
        <a:bodyPr/>
        <a:lstStyle/>
        <a:p>
          <a:endParaRPr lang="en-US"/>
        </a:p>
      </dgm:t>
    </dgm:pt>
    <dgm:pt modelId="{63D2E865-6ED9-4309-88D3-96ED2519912F}">
      <dgm:prSet/>
      <dgm:spPr/>
      <dgm:t>
        <a:bodyPr/>
        <a:lstStyle/>
        <a:p>
          <a:r>
            <a:rPr lang="en-US"/>
            <a:t>Some anti-competitive aspects of standards:​</a:t>
          </a:r>
        </a:p>
      </dgm:t>
    </dgm:pt>
    <dgm:pt modelId="{6FA1B00A-73B8-4E23-903F-756DD0A23E3E}" type="parTrans" cxnId="{249AEEE9-9F24-4F7A-A060-9310C8B1477D}">
      <dgm:prSet/>
      <dgm:spPr/>
      <dgm:t>
        <a:bodyPr/>
        <a:lstStyle/>
        <a:p>
          <a:endParaRPr lang="en-US"/>
        </a:p>
      </dgm:t>
    </dgm:pt>
    <dgm:pt modelId="{0E68CF24-5AA9-4AB9-A8C5-A1EEA1E7ADCA}" type="sibTrans" cxnId="{249AEEE9-9F24-4F7A-A060-9310C8B1477D}">
      <dgm:prSet/>
      <dgm:spPr/>
      <dgm:t>
        <a:bodyPr/>
        <a:lstStyle/>
        <a:p>
          <a:endParaRPr lang="en-US"/>
        </a:p>
      </dgm:t>
    </dgm:pt>
    <dgm:pt modelId="{7CD59C12-67AC-43A4-89C5-CAD0895A010D}">
      <dgm:prSet/>
      <dgm:spPr/>
      <dgm:t>
        <a:bodyPr/>
        <a:lstStyle/>
        <a:p>
          <a:r>
            <a:rPr lang="en-US"/>
            <a:t>Reduce or eliminate product variety​</a:t>
          </a:r>
        </a:p>
      </dgm:t>
    </dgm:pt>
    <dgm:pt modelId="{AFF1AD0D-C35E-4B3F-8DC8-69C32F317AC1}" type="parTrans" cxnId="{8F2B38AA-6BB9-4AAB-AACC-0703D1310E05}">
      <dgm:prSet/>
      <dgm:spPr/>
      <dgm:t>
        <a:bodyPr/>
        <a:lstStyle/>
        <a:p>
          <a:endParaRPr lang="en-US"/>
        </a:p>
      </dgm:t>
    </dgm:pt>
    <dgm:pt modelId="{475820C3-23A1-4139-ACF0-ECF336E92101}" type="sibTrans" cxnId="{8F2B38AA-6BB9-4AAB-AACC-0703D1310E05}">
      <dgm:prSet/>
      <dgm:spPr/>
      <dgm:t>
        <a:bodyPr/>
        <a:lstStyle/>
        <a:p>
          <a:endParaRPr lang="en-US"/>
        </a:p>
      </dgm:t>
    </dgm:pt>
    <dgm:pt modelId="{C21A07AF-015A-4FDD-86FA-488432384EFA}">
      <dgm:prSet/>
      <dgm:spPr/>
      <dgm:t>
        <a:bodyPr/>
        <a:lstStyle/>
        <a:p>
          <a:r>
            <a:rPr lang="en-US"/>
            <a:t>Limit consumer choice​</a:t>
          </a:r>
        </a:p>
      </dgm:t>
    </dgm:pt>
    <dgm:pt modelId="{C777E16D-EFAA-4753-9410-CEC67B6EAA59}" type="parTrans" cxnId="{BE57BEF0-5D2C-4AD9-A37E-FF77A137863C}">
      <dgm:prSet/>
      <dgm:spPr/>
      <dgm:t>
        <a:bodyPr/>
        <a:lstStyle/>
        <a:p>
          <a:endParaRPr lang="en-US"/>
        </a:p>
      </dgm:t>
    </dgm:pt>
    <dgm:pt modelId="{0B88A2D2-2992-465B-BA1B-12319E2E0B48}" type="sibTrans" cxnId="{BE57BEF0-5D2C-4AD9-A37E-FF77A137863C}">
      <dgm:prSet/>
      <dgm:spPr/>
      <dgm:t>
        <a:bodyPr/>
        <a:lstStyle/>
        <a:p>
          <a:endParaRPr lang="en-US"/>
        </a:p>
      </dgm:t>
    </dgm:pt>
    <dgm:pt modelId="{22053151-BD50-4276-99D9-0FD99BA5BD0C}">
      <dgm:prSet/>
      <dgm:spPr/>
      <dgm:t>
        <a:bodyPr/>
        <a:lstStyle/>
        <a:p>
          <a:r>
            <a:rPr lang="en-US"/>
            <a:t>Increase or slow reduction in market power	​</a:t>
          </a:r>
        </a:p>
      </dgm:t>
    </dgm:pt>
    <dgm:pt modelId="{A0C8E52B-AC2D-4EAA-92F3-998F15E36121}" type="parTrans" cxnId="{DAF4C08D-B56C-4157-BDCD-AE797EF8772C}">
      <dgm:prSet/>
      <dgm:spPr/>
      <dgm:t>
        <a:bodyPr/>
        <a:lstStyle/>
        <a:p>
          <a:endParaRPr lang="en-US"/>
        </a:p>
      </dgm:t>
    </dgm:pt>
    <dgm:pt modelId="{76636312-2A9B-4201-BC3C-D33CB2A2B84F}" type="sibTrans" cxnId="{DAF4C08D-B56C-4157-BDCD-AE797EF8772C}">
      <dgm:prSet/>
      <dgm:spPr/>
      <dgm:t>
        <a:bodyPr/>
        <a:lstStyle/>
        <a:p>
          <a:endParaRPr lang="en-US"/>
        </a:p>
      </dgm:t>
    </dgm:pt>
    <dgm:pt modelId="{D25D94B3-002D-4F07-9D45-846D0A659F45}">
      <dgm:prSet/>
      <dgm:spPr/>
      <dgm:t>
        <a:bodyPr/>
        <a:lstStyle/>
        <a:p>
          <a:r>
            <a:rPr lang="en-US"/>
            <a:t>Reduce incentives to compete</a:t>
          </a:r>
        </a:p>
      </dgm:t>
    </dgm:pt>
    <dgm:pt modelId="{6A60AEE7-EE49-46AA-BE53-7AE3348535BE}" type="parTrans" cxnId="{AA090CCC-1DFB-403C-8D92-44CA51BAB89A}">
      <dgm:prSet/>
      <dgm:spPr/>
      <dgm:t>
        <a:bodyPr/>
        <a:lstStyle/>
        <a:p>
          <a:endParaRPr lang="en-US"/>
        </a:p>
      </dgm:t>
    </dgm:pt>
    <dgm:pt modelId="{AC34CC9D-FABD-46F7-B30E-7E94DB0B552F}" type="sibTrans" cxnId="{AA090CCC-1DFB-403C-8D92-44CA51BAB89A}">
      <dgm:prSet/>
      <dgm:spPr/>
      <dgm:t>
        <a:bodyPr/>
        <a:lstStyle/>
        <a:p>
          <a:endParaRPr lang="en-US"/>
        </a:p>
      </dgm:t>
    </dgm:pt>
    <dgm:pt modelId="{86029B0C-C78A-4BD6-A50F-482D1C1119F6}" type="pres">
      <dgm:prSet presAssocID="{B55D1544-6C4D-4FC5-9199-B978C8B3D73B}" presName="linear" presStyleCnt="0">
        <dgm:presLayoutVars>
          <dgm:dir/>
          <dgm:animLvl val="lvl"/>
          <dgm:resizeHandles val="exact"/>
        </dgm:presLayoutVars>
      </dgm:prSet>
      <dgm:spPr/>
    </dgm:pt>
    <dgm:pt modelId="{7E754DDB-BA3B-4CA5-9E78-0424B8CB308A}" type="pres">
      <dgm:prSet presAssocID="{409DF352-86F3-47D9-98C0-2AFE761F17B3}" presName="parentLin" presStyleCnt="0"/>
      <dgm:spPr/>
    </dgm:pt>
    <dgm:pt modelId="{1D73E7AC-793E-43E3-A340-5CBDE48294D6}" type="pres">
      <dgm:prSet presAssocID="{409DF352-86F3-47D9-98C0-2AFE761F17B3}" presName="parentLeftMargin" presStyleLbl="node1" presStyleIdx="0" presStyleCnt="2"/>
      <dgm:spPr/>
    </dgm:pt>
    <dgm:pt modelId="{ADB1CCE7-754A-4498-8E15-5ADB77C8E90E}" type="pres">
      <dgm:prSet presAssocID="{409DF352-86F3-47D9-98C0-2AFE761F17B3}" presName="parentText" presStyleLbl="node1" presStyleIdx="0" presStyleCnt="2">
        <dgm:presLayoutVars>
          <dgm:chMax val="0"/>
          <dgm:bulletEnabled val="1"/>
        </dgm:presLayoutVars>
      </dgm:prSet>
      <dgm:spPr/>
    </dgm:pt>
    <dgm:pt modelId="{FDA3DDEF-F41D-41DB-9A6B-D3EEE6152414}" type="pres">
      <dgm:prSet presAssocID="{409DF352-86F3-47D9-98C0-2AFE761F17B3}" presName="negativeSpace" presStyleCnt="0"/>
      <dgm:spPr/>
    </dgm:pt>
    <dgm:pt modelId="{C3DDD49B-2F65-4ABE-B9C7-4EEE1A4860C3}" type="pres">
      <dgm:prSet presAssocID="{409DF352-86F3-47D9-98C0-2AFE761F17B3}" presName="childText" presStyleLbl="conFgAcc1" presStyleIdx="0" presStyleCnt="2">
        <dgm:presLayoutVars>
          <dgm:bulletEnabled val="1"/>
        </dgm:presLayoutVars>
      </dgm:prSet>
      <dgm:spPr/>
    </dgm:pt>
    <dgm:pt modelId="{12D8CAF3-5B9E-4D16-911C-202409AF2CCD}" type="pres">
      <dgm:prSet presAssocID="{B8EAD2CC-E047-485F-A0F7-C254F8C2502A}" presName="spaceBetweenRectangles" presStyleCnt="0"/>
      <dgm:spPr/>
    </dgm:pt>
    <dgm:pt modelId="{8A4B6641-3F3D-4E65-9250-C54F8B34D692}" type="pres">
      <dgm:prSet presAssocID="{63D2E865-6ED9-4309-88D3-96ED2519912F}" presName="parentLin" presStyleCnt="0"/>
      <dgm:spPr/>
    </dgm:pt>
    <dgm:pt modelId="{13CCAF2A-EBA2-4AA3-A637-5AB96B495658}" type="pres">
      <dgm:prSet presAssocID="{63D2E865-6ED9-4309-88D3-96ED2519912F}" presName="parentLeftMargin" presStyleLbl="node1" presStyleIdx="0" presStyleCnt="2"/>
      <dgm:spPr/>
    </dgm:pt>
    <dgm:pt modelId="{C123EA83-56D1-4345-915D-413990C11389}" type="pres">
      <dgm:prSet presAssocID="{63D2E865-6ED9-4309-88D3-96ED2519912F}" presName="parentText" presStyleLbl="node1" presStyleIdx="1" presStyleCnt="2">
        <dgm:presLayoutVars>
          <dgm:chMax val="0"/>
          <dgm:bulletEnabled val="1"/>
        </dgm:presLayoutVars>
      </dgm:prSet>
      <dgm:spPr/>
    </dgm:pt>
    <dgm:pt modelId="{6589982E-38E2-457D-8616-868FA0F286B9}" type="pres">
      <dgm:prSet presAssocID="{63D2E865-6ED9-4309-88D3-96ED2519912F}" presName="negativeSpace" presStyleCnt="0"/>
      <dgm:spPr/>
    </dgm:pt>
    <dgm:pt modelId="{64D2E56B-5792-4660-9909-0333AA1BA9D8}" type="pres">
      <dgm:prSet presAssocID="{63D2E865-6ED9-4309-88D3-96ED2519912F}" presName="childText" presStyleLbl="conFgAcc1" presStyleIdx="1" presStyleCnt="2">
        <dgm:presLayoutVars>
          <dgm:bulletEnabled val="1"/>
        </dgm:presLayoutVars>
      </dgm:prSet>
      <dgm:spPr/>
    </dgm:pt>
  </dgm:ptLst>
  <dgm:cxnLst>
    <dgm:cxn modelId="{C255EF04-FA06-48AF-876E-DB19DCA00625}" type="presOf" srcId="{A61FEF11-3B0E-4356-9A9F-8E64346ED43D}" destId="{C3DDD49B-2F65-4ABE-B9C7-4EEE1A4860C3}" srcOrd="0" destOrd="1" presId="urn:microsoft.com/office/officeart/2005/8/layout/list1"/>
    <dgm:cxn modelId="{6BA74810-F68E-4D2E-B1BA-867C1CE4BDB4}" srcId="{409DF352-86F3-47D9-98C0-2AFE761F17B3}" destId="{886A0C51-3E89-4233-8C84-2651AF6F4FFB}" srcOrd="0" destOrd="0" parTransId="{55810E20-C2AD-4036-A377-97FE23726EB8}" sibTransId="{6C915374-D869-4F0C-ACD1-20DCF2B31376}"/>
    <dgm:cxn modelId="{9EAE7630-B989-4439-8C02-01A8C8C3C0EE}" srcId="{B55D1544-6C4D-4FC5-9199-B978C8B3D73B}" destId="{409DF352-86F3-47D9-98C0-2AFE761F17B3}" srcOrd="0" destOrd="0" parTransId="{89C98B0F-D192-4CD1-8D54-0FCC87168F6A}" sibTransId="{B8EAD2CC-E047-485F-A0F7-C254F8C2502A}"/>
    <dgm:cxn modelId="{6C643E32-EB79-461C-98FC-1CC72A1A0920}" type="presOf" srcId="{D25D94B3-002D-4F07-9D45-846D0A659F45}" destId="{64D2E56B-5792-4660-9909-0333AA1BA9D8}" srcOrd="0" destOrd="3" presId="urn:microsoft.com/office/officeart/2005/8/layout/list1"/>
    <dgm:cxn modelId="{5FF7B137-EBC7-4A0B-9EB4-DC93D5B5F655}" type="presOf" srcId="{409DF352-86F3-47D9-98C0-2AFE761F17B3}" destId="{ADB1CCE7-754A-4498-8E15-5ADB77C8E90E}" srcOrd="1" destOrd="0" presId="urn:microsoft.com/office/officeart/2005/8/layout/list1"/>
    <dgm:cxn modelId="{34A4BE45-B463-4948-98FD-9EE94B28F756}" type="presOf" srcId="{63D2E865-6ED9-4309-88D3-96ED2519912F}" destId="{C123EA83-56D1-4345-915D-413990C11389}" srcOrd="1" destOrd="0" presId="urn:microsoft.com/office/officeart/2005/8/layout/list1"/>
    <dgm:cxn modelId="{DAF4C08D-B56C-4157-BDCD-AE797EF8772C}" srcId="{63D2E865-6ED9-4309-88D3-96ED2519912F}" destId="{22053151-BD50-4276-99D9-0FD99BA5BD0C}" srcOrd="2" destOrd="0" parTransId="{A0C8E52B-AC2D-4EAA-92F3-998F15E36121}" sibTransId="{76636312-2A9B-4201-BC3C-D33CB2A2B84F}"/>
    <dgm:cxn modelId="{8F2B38AA-6BB9-4AAB-AACC-0703D1310E05}" srcId="{63D2E865-6ED9-4309-88D3-96ED2519912F}" destId="{7CD59C12-67AC-43A4-89C5-CAD0895A010D}" srcOrd="0" destOrd="0" parTransId="{AFF1AD0D-C35E-4B3F-8DC8-69C32F317AC1}" sibTransId="{475820C3-23A1-4139-ACF0-ECF336E92101}"/>
    <dgm:cxn modelId="{423518B2-B8EC-412E-A96C-4A52E9C5AC8E}" type="presOf" srcId="{22053151-BD50-4276-99D9-0FD99BA5BD0C}" destId="{64D2E56B-5792-4660-9909-0333AA1BA9D8}" srcOrd="0" destOrd="2" presId="urn:microsoft.com/office/officeart/2005/8/layout/list1"/>
    <dgm:cxn modelId="{5F0260BD-248A-445C-8389-585E183AB0A5}" srcId="{409DF352-86F3-47D9-98C0-2AFE761F17B3}" destId="{087ED08C-90EF-4985-83D1-BB9A1EAB9B6C}" srcOrd="2" destOrd="0" parTransId="{ABC49D4A-23ED-4D1D-89EE-8C1E009AF94C}" sibTransId="{3C717411-8C10-4837-BFAB-B872E9ECAEDD}"/>
    <dgm:cxn modelId="{132BEBC7-543F-4D18-ACFA-9FF30F7ABB0F}" type="presOf" srcId="{886A0C51-3E89-4233-8C84-2651AF6F4FFB}" destId="{C3DDD49B-2F65-4ABE-B9C7-4EEE1A4860C3}" srcOrd="0" destOrd="0" presId="urn:microsoft.com/office/officeart/2005/8/layout/list1"/>
    <dgm:cxn modelId="{D19A18C8-5719-42DB-A88A-11909CA9F73D}" type="presOf" srcId="{B55D1544-6C4D-4FC5-9199-B978C8B3D73B}" destId="{86029B0C-C78A-4BD6-A50F-482D1C1119F6}" srcOrd="0" destOrd="0" presId="urn:microsoft.com/office/officeart/2005/8/layout/list1"/>
    <dgm:cxn modelId="{AA090CCC-1DFB-403C-8D92-44CA51BAB89A}" srcId="{63D2E865-6ED9-4309-88D3-96ED2519912F}" destId="{D25D94B3-002D-4F07-9D45-846D0A659F45}" srcOrd="3" destOrd="0" parTransId="{6A60AEE7-EE49-46AA-BE53-7AE3348535BE}" sibTransId="{AC34CC9D-FABD-46F7-B30E-7E94DB0B552F}"/>
    <dgm:cxn modelId="{1FC189CF-8426-4E4A-B5BB-1FE10664FC52}" type="presOf" srcId="{7CD59C12-67AC-43A4-89C5-CAD0895A010D}" destId="{64D2E56B-5792-4660-9909-0333AA1BA9D8}" srcOrd="0" destOrd="0" presId="urn:microsoft.com/office/officeart/2005/8/layout/list1"/>
    <dgm:cxn modelId="{4D6F63D2-90E3-443D-895A-BCFD9BBCCAC7}" type="presOf" srcId="{409DF352-86F3-47D9-98C0-2AFE761F17B3}" destId="{1D73E7AC-793E-43E3-A340-5CBDE48294D6}" srcOrd="0" destOrd="0" presId="urn:microsoft.com/office/officeart/2005/8/layout/list1"/>
    <dgm:cxn modelId="{82780CD8-5850-48C6-B816-215AA573AEEC}" type="presOf" srcId="{C21A07AF-015A-4FDD-86FA-488432384EFA}" destId="{64D2E56B-5792-4660-9909-0333AA1BA9D8}" srcOrd="0" destOrd="1" presId="urn:microsoft.com/office/officeart/2005/8/layout/list1"/>
    <dgm:cxn modelId="{AF9197DF-3B7D-4BF8-A255-FDAB08E1132C}" srcId="{409DF352-86F3-47D9-98C0-2AFE761F17B3}" destId="{A61FEF11-3B0E-4356-9A9F-8E64346ED43D}" srcOrd="1" destOrd="0" parTransId="{825CDA4E-1EC6-497A-924E-92DAB645CE48}" sibTransId="{CB8A489D-2204-4EF5-9AF1-DD7A786260FA}"/>
    <dgm:cxn modelId="{C2C9D9E3-086B-43F7-80B5-288E250DEB66}" type="presOf" srcId="{63D2E865-6ED9-4309-88D3-96ED2519912F}" destId="{13CCAF2A-EBA2-4AA3-A637-5AB96B495658}" srcOrd="0" destOrd="0" presId="urn:microsoft.com/office/officeart/2005/8/layout/list1"/>
    <dgm:cxn modelId="{CE6A3FE9-546E-4834-9E4A-8FFFDFE6035D}" type="presOf" srcId="{087ED08C-90EF-4985-83D1-BB9A1EAB9B6C}" destId="{C3DDD49B-2F65-4ABE-B9C7-4EEE1A4860C3}" srcOrd="0" destOrd="2" presId="urn:microsoft.com/office/officeart/2005/8/layout/list1"/>
    <dgm:cxn modelId="{249AEEE9-9F24-4F7A-A060-9310C8B1477D}" srcId="{B55D1544-6C4D-4FC5-9199-B978C8B3D73B}" destId="{63D2E865-6ED9-4309-88D3-96ED2519912F}" srcOrd="1" destOrd="0" parTransId="{6FA1B00A-73B8-4E23-903F-756DD0A23E3E}" sibTransId="{0E68CF24-5AA9-4AB9-A8C5-A1EEA1E7ADCA}"/>
    <dgm:cxn modelId="{BE57BEF0-5D2C-4AD9-A37E-FF77A137863C}" srcId="{63D2E865-6ED9-4309-88D3-96ED2519912F}" destId="{C21A07AF-015A-4FDD-86FA-488432384EFA}" srcOrd="1" destOrd="0" parTransId="{C777E16D-EFAA-4753-9410-CEC67B6EAA59}" sibTransId="{0B88A2D2-2992-465B-BA1B-12319E2E0B48}"/>
    <dgm:cxn modelId="{EB2516A5-5F94-42D7-BBF2-BAEE39B1461F}" type="presParOf" srcId="{86029B0C-C78A-4BD6-A50F-482D1C1119F6}" destId="{7E754DDB-BA3B-4CA5-9E78-0424B8CB308A}" srcOrd="0" destOrd="0" presId="urn:microsoft.com/office/officeart/2005/8/layout/list1"/>
    <dgm:cxn modelId="{DAE09C14-367E-4E44-A60B-B7DF58FAE8BB}" type="presParOf" srcId="{7E754DDB-BA3B-4CA5-9E78-0424B8CB308A}" destId="{1D73E7AC-793E-43E3-A340-5CBDE48294D6}" srcOrd="0" destOrd="0" presId="urn:microsoft.com/office/officeart/2005/8/layout/list1"/>
    <dgm:cxn modelId="{890381CA-5844-45F1-8D27-3938CEDB31BA}" type="presParOf" srcId="{7E754DDB-BA3B-4CA5-9E78-0424B8CB308A}" destId="{ADB1CCE7-754A-4498-8E15-5ADB77C8E90E}" srcOrd="1" destOrd="0" presId="urn:microsoft.com/office/officeart/2005/8/layout/list1"/>
    <dgm:cxn modelId="{E280C999-2967-45AD-9469-13F53365D690}" type="presParOf" srcId="{86029B0C-C78A-4BD6-A50F-482D1C1119F6}" destId="{FDA3DDEF-F41D-41DB-9A6B-D3EEE6152414}" srcOrd="1" destOrd="0" presId="urn:microsoft.com/office/officeart/2005/8/layout/list1"/>
    <dgm:cxn modelId="{5C94A7D6-0361-413B-A344-C170D729B798}" type="presParOf" srcId="{86029B0C-C78A-4BD6-A50F-482D1C1119F6}" destId="{C3DDD49B-2F65-4ABE-B9C7-4EEE1A4860C3}" srcOrd="2" destOrd="0" presId="urn:microsoft.com/office/officeart/2005/8/layout/list1"/>
    <dgm:cxn modelId="{F72132EA-46B3-42A8-A09F-31C8BFBEDA55}" type="presParOf" srcId="{86029B0C-C78A-4BD6-A50F-482D1C1119F6}" destId="{12D8CAF3-5B9E-4D16-911C-202409AF2CCD}" srcOrd="3" destOrd="0" presId="urn:microsoft.com/office/officeart/2005/8/layout/list1"/>
    <dgm:cxn modelId="{C8F36047-EF19-4786-883A-56F20FD627E7}" type="presParOf" srcId="{86029B0C-C78A-4BD6-A50F-482D1C1119F6}" destId="{8A4B6641-3F3D-4E65-9250-C54F8B34D692}" srcOrd="4" destOrd="0" presId="urn:microsoft.com/office/officeart/2005/8/layout/list1"/>
    <dgm:cxn modelId="{C85CB215-AB17-4CCC-8D80-CF7D2DF727EB}" type="presParOf" srcId="{8A4B6641-3F3D-4E65-9250-C54F8B34D692}" destId="{13CCAF2A-EBA2-4AA3-A637-5AB96B495658}" srcOrd="0" destOrd="0" presId="urn:microsoft.com/office/officeart/2005/8/layout/list1"/>
    <dgm:cxn modelId="{B2EB802D-9344-4F81-B097-1647B6A44631}" type="presParOf" srcId="{8A4B6641-3F3D-4E65-9250-C54F8B34D692}" destId="{C123EA83-56D1-4345-915D-413990C11389}" srcOrd="1" destOrd="0" presId="urn:microsoft.com/office/officeart/2005/8/layout/list1"/>
    <dgm:cxn modelId="{01BF490E-DF9A-4BA9-9608-6DC6BC24BFEC}" type="presParOf" srcId="{86029B0C-C78A-4BD6-A50F-482D1C1119F6}" destId="{6589982E-38E2-457D-8616-868FA0F286B9}" srcOrd="5" destOrd="0" presId="urn:microsoft.com/office/officeart/2005/8/layout/list1"/>
    <dgm:cxn modelId="{37792388-FC5C-4E87-8BA5-1143F9CE4200}" type="presParOf" srcId="{86029B0C-C78A-4BD6-A50F-482D1C1119F6}" destId="{64D2E56B-5792-4660-9909-0333AA1BA9D8}"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0A175FD-3700-4A86-AE56-9C805E077768}" type="doc">
      <dgm:prSet loTypeId="urn:microsoft.com/office/officeart/2018/5/layout/CenteredIconLabelDescriptionList" loCatId="icon" qsTypeId="urn:microsoft.com/office/officeart/2005/8/quickstyle/simple1" qsCatId="simple" csTypeId="urn:microsoft.com/office/officeart/2005/8/colors/accent1_2" csCatId="accent1" phldr="1"/>
      <dgm:spPr/>
      <dgm:t>
        <a:bodyPr/>
        <a:lstStyle/>
        <a:p>
          <a:endParaRPr lang="en-US"/>
        </a:p>
      </dgm:t>
    </dgm:pt>
    <dgm:pt modelId="{75E94392-6979-4469-9C44-8049F9EA1C81}">
      <dgm:prSet/>
      <dgm:spPr/>
      <dgm:t>
        <a:bodyPr/>
        <a:lstStyle/>
        <a:p>
          <a:pPr>
            <a:lnSpc>
              <a:spcPct val="100000"/>
            </a:lnSpc>
            <a:defRPr b="1"/>
          </a:pPr>
          <a:r>
            <a:rPr lang="en-US"/>
            <a:t>“Patent ambush”​</a:t>
          </a:r>
        </a:p>
      </dgm:t>
    </dgm:pt>
    <dgm:pt modelId="{A92A3468-D994-4873-B3C1-0EBAC3D3E7C8}" type="parTrans" cxnId="{D01B0342-039D-47AE-9142-0CB2E6C4C548}">
      <dgm:prSet/>
      <dgm:spPr/>
      <dgm:t>
        <a:bodyPr/>
        <a:lstStyle/>
        <a:p>
          <a:endParaRPr lang="en-US"/>
        </a:p>
      </dgm:t>
    </dgm:pt>
    <dgm:pt modelId="{03D3AFC7-FDFB-4D08-AB01-D456E4FE1A1C}" type="sibTrans" cxnId="{D01B0342-039D-47AE-9142-0CB2E6C4C548}">
      <dgm:prSet/>
      <dgm:spPr/>
      <dgm:t>
        <a:bodyPr/>
        <a:lstStyle/>
        <a:p>
          <a:endParaRPr lang="en-US"/>
        </a:p>
      </dgm:t>
    </dgm:pt>
    <dgm:pt modelId="{241FD08D-CB45-43BF-B39D-DC5ADF56803F}">
      <dgm:prSet/>
      <dgm:spPr/>
      <dgm:t>
        <a:bodyPr/>
        <a:lstStyle/>
        <a:p>
          <a:pPr>
            <a:lnSpc>
              <a:spcPct val="100000"/>
            </a:lnSpc>
          </a:pPr>
          <a:r>
            <a:rPr lang="en-US"/>
            <a:t>A SSO adopts a standard that, unbeknownst to the participants, one of the of the participants has a SEP that reads on the standard that was not disclosed​</a:t>
          </a:r>
        </a:p>
      </dgm:t>
    </dgm:pt>
    <dgm:pt modelId="{2ABBEE4E-653B-4831-BD40-0FE85BE7D9C9}" type="parTrans" cxnId="{C80C4E26-530F-4E97-AFDC-0B77759BBBEF}">
      <dgm:prSet/>
      <dgm:spPr/>
      <dgm:t>
        <a:bodyPr/>
        <a:lstStyle/>
        <a:p>
          <a:endParaRPr lang="en-US"/>
        </a:p>
      </dgm:t>
    </dgm:pt>
    <dgm:pt modelId="{140D0CEA-49AB-43E6-939B-914A3E805781}" type="sibTrans" cxnId="{C80C4E26-530F-4E97-AFDC-0B77759BBBEF}">
      <dgm:prSet/>
      <dgm:spPr/>
      <dgm:t>
        <a:bodyPr/>
        <a:lstStyle/>
        <a:p>
          <a:endParaRPr lang="en-US"/>
        </a:p>
      </dgm:t>
    </dgm:pt>
    <dgm:pt modelId="{7756467F-FD5A-47E3-A2A9-40E14A9BB2B2}">
      <dgm:prSet/>
      <dgm:spPr/>
      <dgm:t>
        <a:bodyPr/>
        <a:lstStyle/>
        <a:p>
          <a:pPr>
            <a:lnSpc>
              <a:spcPct val="100000"/>
            </a:lnSpc>
            <a:defRPr b="1"/>
          </a:pPr>
          <a:r>
            <a:rPr lang="en-US"/>
            <a:t>“Hold Up” ​</a:t>
          </a:r>
        </a:p>
      </dgm:t>
    </dgm:pt>
    <dgm:pt modelId="{4BB2E537-FDF6-41FC-8D32-48FA5D099284}" type="parTrans" cxnId="{E291573B-3B16-479B-9C6F-1885063AFF78}">
      <dgm:prSet/>
      <dgm:spPr/>
      <dgm:t>
        <a:bodyPr/>
        <a:lstStyle/>
        <a:p>
          <a:endParaRPr lang="en-US"/>
        </a:p>
      </dgm:t>
    </dgm:pt>
    <dgm:pt modelId="{238B69AC-5A8A-4AC0-8D27-F90D21BFEBD4}" type="sibTrans" cxnId="{E291573B-3B16-479B-9C6F-1885063AFF78}">
      <dgm:prSet/>
      <dgm:spPr/>
      <dgm:t>
        <a:bodyPr/>
        <a:lstStyle/>
        <a:p>
          <a:endParaRPr lang="en-US"/>
        </a:p>
      </dgm:t>
    </dgm:pt>
    <dgm:pt modelId="{F1EF8E6D-C288-48D8-B2B8-25D36709F86F}">
      <dgm:prSet/>
      <dgm:spPr/>
      <dgm:t>
        <a:bodyPr/>
        <a:lstStyle/>
        <a:p>
          <a:pPr>
            <a:lnSpc>
              <a:spcPct val="100000"/>
            </a:lnSpc>
          </a:pPr>
          <a:r>
            <a:rPr lang="en-US"/>
            <a:t>The owner of a SEP may charge an above-market licensing fee that prevents some companies from conforming with the standard </a:t>
          </a:r>
        </a:p>
      </dgm:t>
    </dgm:pt>
    <dgm:pt modelId="{68A6E596-3575-4D8C-B17A-0D0CDACD514C}" type="parTrans" cxnId="{B5845542-B781-4892-9953-C9B8543524BE}">
      <dgm:prSet/>
      <dgm:spPr/>
      <dgm:t>
        <a:bodyPr/>
        <a:lstStyle/>
        <a:p>
          <a:endParaRPr lang="en-US"/>
        </a:p>
      </dgm:t>
    </dgm:pt>
    <dgm:pt modelId="{62158640-2AAD-4C34-BDA8-C3DDB77EF82D}" type="sibTrans" cxnId="{B5845542-B781-4892-9953-C9B8543524BE}">
      <dgm:prSet/>
      <dgm:spPr/>
      <dgm:t>
        <a:bodyPr/>
        <a:lstStyle/>
        <a:p>
          <a:endParaRPr lang="en-US"/>
        </a:p>
      </dgm:t>
    </dgm:pt>
    <dgm:pt modelId="{A7D28300-2EDA-450B-98A1-DB2283B31F84}" type="pres">
      <dgm:prSet presAssocID="{C0A175FD-3700-4A86-AE56-9C805E077768}" presName="root" presStyleCnt="0">
        <dgm:presLayoutVars>
          <dgm:dir/>
          <dgm:resizeHandles val="exact"/>
        </dgm:presLayoutVars>
      </dgm:prSet>
      <dgm:spPr/>
    </dgm:pt>
    <dgm:pt modelId="{2FE9EE4F-D1B7-43EF-9058-807A76508C81}" type="pres">
      <dgm:prSet presAssocID="{75E94392-6979-4469-9C44-8049F9EA1C81}" presName="compNode" presStyleCnt="0"/>
      <dgm:spPr/>
    </dgm:pt>
    <dgm:pt modelId="{08C8A9C1-7614-4003-A14D-CA35B17EC167}" type="pres">
      <dgm:prSet presAssocID="{75E94392-6979-4469-9C44-8049F9EA1C81}"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Detective male with solid fill"/>
        </a:ext>
      </dgm:extLst>
    </dgm:pt>
    <dgm:pt modelId="{22302DDC-69EF-4182-8F5B-A2EF652E967A}" type="pres">
      <dgm:prSet presAssocID="{75E94392-6979-4469-9C44-8049F9EA1C81}" presName="iconSpace" presStyleCnt="0"/>
      <dgm:spPr/>
    </dgm:pt>
    <dgm:pt modelId="{52A18509-96ED-4AAB-AF70-2D91FF689AC7}" type="pres">
      <dgm:prSet presAssocID="{75E94392-6979-4469-9C44-8049F9EA1C81}" presName="parTx" presStyleLbl="revTx" presStyleIdx="0" presStyleCnt="4">
        <dgm:presLayoutVars>
          <dgm:chMax val="0"/>
          <dgm:chPref val="0"/>
        </dgm:presLayoutVars>
      </dgm:prSet>
      <dgm:spPr/>
    </dgm:pt>
    <dgm:pt modelId="{31CFD1AA-B1E2-42D1-9AA6-33589D6FD559}" type="pres">
      <dgm:prSet presAssocID="{75E94392-6979-4469-9C44-8049F9EA1C81}" presName="txSpace" presStyleCnt="0"/>
      <dgm:spPr/>
    </dgm:pt>
    <dgm:pt modelId="{BA2AC91D-C189-4827-B4AC-5FECA7201DDC}" type="pres">
      <dgm:prSet presAssocID="{75E94392-6979-4469-9C44-8049F9EA1C81}" presName="desTx" presStyleLbl="revTx" presStyleIdx="1" presStyleCnt="4">
        <dgm:presLayoutVars/>
      </dgm:prSet>
      <dgm:spPr/>
    </dgm:pt>
    <dgm:pt modelId="{30051E19-6505-4479-BFDA-8521331F8B3A}" type="pres">
      <dgm:prSet presAssocID="{03D3AFC7-FDFB-4D08-AB01-D456E4FE1A1C}" presName="sibTrans" presStyleCnt="0"/>
      <dgm:spPr/>
    </dgm:pt>
    <dgm:pt modelId="{07EB5AAC-5541-4B2C-83A6-8B7B51B1B197}" type="pres">
      <dgm:prSet presAssocID="{7756467F-FD5A-47E3-A2A9-40E14A9BB2B2}" presName="compNode" presStyleCnt="0"/>
      <dgm:spPr/>
    </dgm:pt>
    <dgm:pt modelId="{5159CCFA-3C39-41F3-B9D2-2F242092DBF1}" type="pres">
      <dgm:prSet presAssocID="{7756467F-FD5A-47E3-A2A9-40E14A9BB2B2}" presName="iconRect" presStyleLbl="nod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Flying Money with solid fill"/>
        </a:ext>
      </dgm:extLst>
    </dgm:pt>
    <dgm:pt modelId="{6161C832-1098-4705-AF77-8DD32F48ADB3}" type="pres">
      <dgm:prSet presAssocID="{7756467F-FD5A-47E3-A2A9-40E14A9BB2B2}" presName="iconSpace" presStyleCnt="0"/>
      <dgm:spPr/>
    </dgm:pt>
    <dgm:pt modelId="{858B4089-3A53-4604-861C-1527B32B09DA}" type="pres">
      <dgm:prSet presAssocID="{7756467F-FD5A-47E3-A2A9-40E14A9BB2B2}" presName="parTx" presStyleLbl="revTx" presStyleIdx="2" presStyleCnt="4">
        <dgm:presLayoutVars>
          <dgm:chMax val="0"/>
          <dgm:chPref val="0"/>
        </dgm:presLayoutVars>
      </dgm:prSet>
      <dgm:spPr/>
    </dgm:pt>
    <dgm:pt modelId="{487EEA44-73EE-4482-B4AF-CE82A0B76206}" type="pres">
      <dgm:prSet presAssocID="{7756467F-FD5A-47E3-A2A9-40E14A9BB2B2}" presName="txSpace" presStyleCnt="0"/>
      <dgm:spPr/>
    </dgm:pt>
    <dgm:pt modelId="{5C00ABB2-7542-44C4-9E66-AB0976517BE4}" type="pres">
      <dgm:prSet presAssocID="{7756467F-FD5A-47E3-A2A9-40E14A9BB2B2}" presName="desTx" presStyleLbl="revTx" presStyleIdx="3" presStyleCnt="4">
        <dgm:presLayoutVars/>
      </dgm:prSet>
      <dgm:spPr/>
    </dgm:pt>
  </dgm:ptLst>
  <dgm:cxnLst>
    <dgm:cxn modelId="{05BD1524-C874-4E5C-BDC9-8236A2608561}" type="presOf" srcId="{241FD08D-CB45-43BF-B39D-DC5ADF56803F}" destId="{BA2AC91D-C189-4827-B4AC-5FECA7201DDC}" srcOrd="0" destOrd="0" presId="urn:microsoft.com/office/officeart/2018/5/layout/CenteredIconLabelDescriptionList"/>
    <dgm:cxn modelId="{C80C4E26-530F-4E97-AFDC-0B77759BBBEF}" srcId="{75E94392-6979-4469-9C44-8049F9EA1C81}" destId="{241FD08D-CB45-43BF-B39D-DC5ADF56803F}" srcOrd="0" destOrd="0" parTransId="{2ABBEE4E-653B-4831-BD40-0FE85BE7D9C9}" sibTransId="{140D0CEA-49AB-43E6-939B-914A3E805781}"/>
    <dgm:cxn modelId="{B1EA162E-6050-4FC1-85F4-044BBCCCB0EC}" type="presOf" srcId="{7756467F-FD5A-47E3-A2A9-40E14A9BB2B2}" destId="{858B4089-3A53-4604-861C-1527B32B09DA}" srcOrd="0" destOrd="0" presId="urn:microsoft.com/office/officeart/2018/5/layout/CenteredIconLabelDescriptionList"/>
    <dgm:cxn modelId="{E291573B-3B16-479B-9C6F-1885063AFF78}" srcId="{C0A175FD-3700-4A86-AE56-9C805E077768}" destId="{7756467F-FD5A-47E3-A2A9-40E14A9BB2B2}" srcOrd="1" destOrd="0" parTransId="{4BB2E537-FDF6-41FC-8D32-48FA5D099284}" sibTransId="{238B69AC-5A8A-4AC0-8D27-F90D21BFEBD4}"/>
    <dgm:cxn modelId="{D01B0342-039D-47AE-9142-0CB2E6C4C548}" srcId="{C0A175FD-3700-4A86-AE56-9C805E077768}" destId="{75E94392-6979-4469-9C44-8049F9EA1C81}" srcOrd="0" destOrd="0" parTransId="{A92A3468-D994-4873-B3C1-0EBAC3D3E7C8}" sibTransId="{03D3AFC7-FDFB-4D08-AB01-D456E4FE1A1C}"/>
    <dgm:cxn modelId="{B5845542-B781-4892-9953-C9B8543524BE}" srcId="{7756467F-FD5A-47E3-A2A9-40E14A9BB2B2}" destId="{F1EF8E6D-C288-48D8-B2B8-25D36709F86F}" srcOrd="0" destOrd="0" parTransId="{68A6E596-3575-4D8C-B17A-0D0CDACD514C}" sibTransId="{62158640-2AAD-4C34-BDA8-C3DDB77EF82D}"/>
    <dgm:cxn modelId="{729E18C7-312E-42CC-8419-D071EF087304}" type="presOf" srcId="{F1EF8E6D-C288-48D8-B2B8-25D36709F86F}" destId="{5C00ABB2-7542-44C4-9E66-AB0976517BE4}" srcOrd="0" destOrd="0" presId="urn:microsoft.com/office/officeart/2018/5/layout/CenteredIconLabelDescriptionList"/>
    <dgm:cxn modelId="{ADD7D2DE-7507-4F60-9797-3902B16A39BE}" type="presOf" srcId="{75E94392-6979-4469-9C44-8049F9EA1C81}" destId="{52A18509-96ED-4AAB-AF70-2D91FF689AC7}" srcOrd="0" destOrd="0" presId="urn:microsoft.com/office/officeart/2018/5/layout/CenteredIconLabelDescriptionList"/>
    <dgm:cxn modelId="{E0AD25EE-020E-4576-B6BD-32723D8280A9}" type="presOf" srcId="{C0A175FD-3700-4A86-AE56-9C805E077768}" destId="{A7D28300-2EDA-450B-98A1-DB2283B31F84}" srcOrd="0" destOrd="0" presId="urn:microsoft.com/office/officeart/2018/5/layout/CenteredIconLabelDescriptionList"/>
    <dgm:cxn modelId="{CFAC6262-6B2E-4DEA-B7BD-E9C563AC2DD8}" type="presParOf" srcId="{A7D28300-2EDA-450B-98A1-DB2283B31F84}" destId="{2FE9EE4F-D1B7-43EF-9058-807A76508C81}" srcOrd="0" destOrd="0" presId="urn:microsoft.com/office/officeart/2018/5/layout/CenteredIconLabelDescriptionList"/>
    <dgm:cxn modelId="{6003F33B-B123-4D23-9353-F9B193D3AAE4}" type="presParOf" srcId="{2FE9EE4F-D1B7-43EF-9058-807A76508C81}" destId="{08C8A9C1-7614-4003-A14D-CA35B17EC167}" srcOrd="0" destOrd="0" presId="urn:microsoft.com/office/officeart/2018/5/layout/CenteredIconLabelDescriptionList"/>
    <dgm:cxn modelId="{8F279C98-44D1-45CB-92E2-E0A3C2EAD28D}" type="presParOf" srcId="{2FE9EE4F-D1B7-43EF-9058-807A76508C81}" destId="{22302DDC-69EF-4182-8F5B-A2EF652E967A}" srcOrd="1" destOrd="0" presId="urn:microsoft.com/office/officeart/2018/5/layout/CenteredIconLabelDescriptionList"/>
    <dgm:cxn modelId="{203F568A-914E-49CA-959E-7E5ADEF8563C}" type="presParOf" srcId="{2FE9EE4F-D1B7-43EF-9058-807A76508C81}" destId="{52A18509-96ED-4AAB-AF70-2D91FF689AC7}" srcOrd="2" destOrd="0" presId="urn:microsoft.com/office/officeart/2018/5/layout/CenteredIconLabelDescriptionList"/>
    <dgm:cxn modelId="{305EB2C5-2BAA-48E6-BC59-7ACABFC405E9}" type="presParOf" srcId="{2FE9EE4F-D1B7-43EF-9058-807A76508C81}" destId="{31CFD1AA-B1E2-42D1-9AA6-33589D6FD559}" srcOrd="3" destOrd="0" presId="urn:microsoft.com/office/officeart/2018/5/layout/CenteredIconLabelDescriptionList"/>
    <dgm:cxn modelId="{5FAD27BE-954A-4C4A-8DEC-C52FB99A0599}" type="presParOf" srcId="{2FE9EE4F-D1B7-43EF-9058-807A76508C81}" destId="{BA2AC91D-C189-4827-B4AC-5FECA7201DDC}" srcOrd="4" destOrd="0" presId="urn:microsoft.com/office/officeart/2018/5/layout/CenteredIconLabelDescriptionList"/>
    <dgm:cxn modelId="{15C650C8-2755-4D96-8D6A-D169518B2344}" type="presParOf" srcId="{A7D28300-2EDA-450B-98A1-DB2283B31F84}" destId="{30051E19-6505-4479-BFDA-8521331F8B3A}" srcOrd="1" destOrd="0" presId="urn:microsoft.com/office/officeart/2018/5/layout/CenteredIconLabelDescriptionList"/>
    <dgm:cxn modelId="{76B707B1-2982-4EAC-AF5E-CAA982F5CBEC}" type="presParOf" srcId="{A7D28300-2EDA-450B-98A1-DB2283B31F84}" destId="{07EB5AAC-5541-4B2C-83A6-8B7B51B1B197}" srcOrd="2" destOrd="0" presId="urn:microsoft.com/office/officeart/2018/5/layout/CenteredIconLabelDescriptionList"/>
    <dgm:cxn modelId="{AB514671-A2AD-4E91-9438-A6296836B1D4}" type="presParOf" srcId="{07EB5AAC-5541-4B2C-83A6-8B7B51B1B197}" destId="{5159CCFA-3C39-41F3-B9D2-2F242092DBF1}" srcOrd="0" destOrd="0" presId="urn:microsoft.com/office/officeart/2018/5/layout/CenteredIconLabelDescriptionList"/>
    <dgm:cxn modelId="{7685F82A-ED55-48F6-BB14-0D1FB299A634}" type="presParOf" srcId="{07EB5AAC-5541-4B2C-83A6-8B7B51B1B197}" destId="{6161C832-1098-4705-AF77-8DD32F48ADB3}" srcOrd="1" destOrd="0" presId="urn:microsoft.com/office/officeart/2018/5/layout/CenteredIconLabelDescriptionList"/>
    <dgm:cxn modelId="{0843457A-A9CC-4973-928D-529009611AF3}" type="presParOf" srcId="{07EB5AAC-5541-4B2C-83A6-8B7B51B1B197}" destId="{858B4089-3A53-4604-861C-1527B32B09DA}" srcOrd="2" destOrd="0" presId="urn:microsoft.com/office/officeart/2018/5/layout/CenteredIconLabelDescriptionList"/>
    <dgm:cxn modelId="{24090CD5-5201-4857-BE96-48E8CB1834FB}" type="presParOf" srcId="{07EB5AAC-5541-4B2C-83A6-8B7B51B1B197}" destId="{487EEA44-73EE-4482-B4AF-CE82A0B76206}" srcOrd="3" destOrd="0" presId="urn:microsoft.com/office/officeart/2018/5/layout/CenteredIconLabelDescriptionList"/>
    <dgm:cxn modelId="{69222AC8-9B03-4EC0-BC03-BA833E642136}" type="presParOf" srcId="{07EB5AAC-5541-4B2C-83A6-8B7B51B1B197}" destId="{5C00ABB2-7542-44C4-9E66-AB0976517BE4}"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AA776B-6F39-478A-9F16-2C1E10BADD7D}">
      <dsp:nvSpPr>
        <dsp:cNvPr id="0" name=""/>
        <dsp:cNvSpPr/>
      </dsp:nvSpPr>
      <dsp:spPr>
        <a:xfrm rot="5400000">
          <a:off x="6589693" y="-2661723"/>
          <a:ext cx="1121829"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a:t>Private standards often are a red flag for antitrust concerns because they can exclude some companies from a market​</a:t>
          </a:r>
        </a:p>
      </dsp:txBody>
      <dsp:txXfrm rot="-5400000">
        <a:off x="3785616" y="197117"/>
        <a:ext cx="6675221" cy="1012303"/>
      </dsp:txXfrm>
    </dsp:sp>
    <dsp:sp modelId="{43A8A8EF-E536-4BFA-BDF1-929F0AB5BEAE}">
      <dsp:nvSpPr>
        <dsp:cNvPr id="0" name=""/>
        <dsp:cNvSpPr/>
      </dsp:nvSpPr>
      <dsp:spPr>
        <a:xfrm>
          <a:off x="0" y="2124"/>
          <a:ext cx="3785616" cy="140228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marL="0" lvl="0" indent="0" algn="ctr" defTabSz="1822450">
            <a:lnSpc>
              <a:spcPct val="90000"/>
            </a:lnSpc>
            <a:spcBef>
              <a:spcPct val="0"/>
            </a:spcBef>
            <a:spcAft>
              <a:spcPct val="35000"/>
            </a:spcAft>
            <a:buNone/>
          </a:pPr>
          <a:r>
            <a:rPr lang="en-US" sz="4100" kern="1200"/>
            <a:t>Antitrust​</a:t>
          </a:r>
        </a:p>
      </dsp:txBody>
      <dsp:txXfrm>
        <a:off x="68454" y="70578"/>
        <a:ext cx="3648708" cy="1265378"/>
      </dsp:txXfrm>
    </dsp:sp>
    <dsp:sp modelId="{90D8929B-1ED3-42E9-AF81-15A6140B0392}">
      <dsp:nvSpPr>
        <dsp:cNvPr id="0" name=""/>
        <dsp:cNvSpPr/>
      </dsp:nvSpPr>
      <dsp:spPr>
        <a:xfrm rot="5400000">
          <a:off x="6589693" y="-1189323"/>
          <a:ext cx="1121829"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en-US" sz="2000" kern="1200"/>
            <a:t>Standards may necessitate that businesses</a:t>
          </a:r>
          <a:r>
            <a:rPr lang="en-US" sz="2000" kern="1200">
              <a:latin typeface="Gill Sans MT" panose="020B0502020104020203"/>
            </a:rPr>
            <a:t> </a:t>
          </a:r>
          <a:r>
            <a:rPr lang="en-US" sz="2000" kern="1200"/>
            <a:t>use specific patented technology, known as a standard-essential patent​</a:t>
          </a:r>
          <a:endParaRPr lang="en-US" sz="2000" kern="1200">
            <a:latin typeface="Gill Sans MT" panose="020B0502020104020203"/>
          </a:endParaRPr>
        </a:p>
      </dsp:txBody>
      <dsp:txXfrm rot="-5400000">
        <a:off x="3785616" y="1669517"/>
        <a:ext cx="6675221" cy="1012303"/>
      </dsp:txXfrm>
    </dsp:sp>
    <dsp:sp modelId="{CC830ED6-0113-47FE-B973-29AB9D2BFD29}">
      <dsp:nvSpPr>
        <dsp:cNvPr id="0" name=""/>
        <dsp:cNvSpPr/>
      </dsp:nvSpPr>
      <dsp:spPr>
        <a:xfrm>
          <a:off x="0" y="1474525"/>
          <a:ext cx="3785616" cy="140228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marL="0" lvl="0" indent="0" algn="ctr" defTabSz="1822450">
            <a:lnSpc>
              <a:spcPct val="90000"/>
            </a:lnSpc>
            <a:spcBef>
              <a:spcPct val="0"/>
            </a:spcBef>
            <a:spcAft>
              <a:spcPct val="35000"/>
            </a:spcAft>
            <a:buNone/>
          </a:pPr>
          <a:r>
            <a:rPr lang="en-US" sz="4100" kern="1200"/>
            <a:t>Patents​</a:t>
          </a:r>
        </a:p>
      </dsp:txBody>
      <dsp:txXfrm>
        <a:off x="68454" y="1542979"/>
        <a:ext cx="3648708" cy="1265378"/>
      </dsp:txXfrm>
    </dsp:sp>
    <dsp:sp modelId="{8752C8AC-515F-4048-BC32-9BDD39524743}">
      <dsp:nvSpPr>
        <dsp:cNvPr id="0" name=""/>
        <dsp:cNvSpPr/>
      </dsp:nvSpPr>
      <dsp:spPr>
        <a:xfrm rot="5400000">
          <a:off x="6589693" y="283077"/>
          <a:ext cx="1121829" cy="6729984"/>
        </a:xfrm>
        <a:prstGeom prst="round2Same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US" sz="2000" kern="1200"/>
            <a:t>Compliance with voluntary codes and standards can become mandatory when they are given legal effect by legislative or regulatory bodies through “incorporation by reference”​</a:t>
          </a:r>
        </a:p>
      </dsp:txBody>
      <dsp:txXfrm rot="-5400000">
        <a:off x="3785616" y="3141918"/>
        <a:ext cx="6675221" cy="1012303"/>
      </dsp:txXfrm>
    </dsp:sp>
    <dsp:sp modelId="{BA69712F-CB3F-4A04-B962-97AFA3FE19C4}">
      <dsp:nvSpPr>
        <dsp:cNvPr id="0" name=""/>
        <dsp:cNvSpPr/>
      </dsp:nvSpPr>
      <dsp:spPr>
        <a:xfrm>
          <a:off x="0" y="2946926"/>
          <a:ext cx="3785616" cy="1402286"/>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78105" rIns="156210" bIns="78105" numCol="1" spcCol="1270" anchor="ctr" anchorCtr="0">
          <a:noAutofit/>
        </a:bodyPr>
        <a:lstStyle/>
        <a:p>
          <a:pPr marL="0" lvl="0" indent="0" algn="ctr" defTabSz="1822450">
            <a:lnSpc>
              <a:spcPct val="90000"/>
            </a:lnSpc>
            <a:spcBef>
              <a:spcPct val="0"/>
            </a:spcBef>
            <a:spcAft>
              <a:spcPct val="35000"/>
            </a:spcAft>
            <a:buNone/>
          </a:pPr>
          <a:r>
            <a:rPr lang="en-US" sz="4100" kern="1200"/>
            <a:t>Incorporation by Reference​</a:t>
          </a:r>
        </a:p>
      </dsp:txBody>
      <dsp:txXfrm>
        <a:off x="68454" y="3015380"/>
        <a:ext cx="3648708" cy="12653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60829E-72A1-4465-96DF-ADF2FE00E087}">
      <dsp:nvSpPr>
        <dsp:cNvPr id="0" name=""/>
        <dsp:cNvSpPr/>
      </dsp:nvSpPr>
      <dsp:spPr>
        <a:xfrm>
          <a:off x="0" y="1805"/>
          <a:ext cx="10515600" cy="915310"/>
        </a:xfrm>
        <a:prstGeom prst="roundRect">
          <a:avLst>
            <a:gd name="adj" fmla="val 10000"/>
          </a:avLst>
        </a:prstGeom>
        <a:solidFill>
          <a:schemeClr val="dk2">
            <a:tint val="40000"/>
            <a:hueOff val="0"/>
            <a:satOff val="0"/>
            <a:lumOff val="0"/>
            <a:alphaOff val="0"/>
          </a:schemeClr>
        </a:solidFill>
        <a:ln>
          <a:solidFill>
            <a:schemeClr val="bg1"/>
          </a:solidFill>
        </a:ln>
        <a:effectLst/>
      </dsp:spPr>
      <dsp:style>
        <a:lnRef idx="0">
          <a:scrgbClr r="0" g="0" b="0"/>
        </a:lnRef>
        <a:fillRef idx="1">
          <a:scrgbClr r="0" g="0" b="0"/>
        </a:fillRef>
        <a:effectRef idx="0">
          <a:scrgbClr r="0" g="0" b="0"/>
        </a:effectRef>
        <a:fontRef idx="minor"/>
      </dsp:style>
    </dsp:sp>
    <dsp:sp modelId="{62A0B127-CC30-4EDB-802D-67B93C2A5C34}">
      <dsp:nvSpPr>
        <dsp:cNvPr id="0" name=""/>
        <dsp:cNvSpPr/>
      </dsp:nvSpPr>
      <dsp:spPr>
        <a:xfrm>
          <a:off x="276881" y="207750"/>
          <a:ext cx="503420" cy="5034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2CCA2F-3538-45FA-B367-337B9EF412D3}">
      <dsp:nvSpPr>
        <dsp:cNvPr id="0" name=""/>
        <dsp:cNvSpPr/>
      </dsp:nvSpPr>
      <dsp:spPr>
        <a:xfrm>
          <a:off x="1057183" y="1805"/>
          <a:ext cx="4732020"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bg1"/>
              </a:solidFill>
            </a:rPr>
            <a:t>Contracts</a:t>
          </a:r>
          <a:r>
            <a:rPr lang="en-US" sz="2200" kern="1200"/>
            <a:t>​</a:t>
          </a:r>
        </a:p>
      </dsp:txBody>
      <dsp:txXfrm>
        <a:off x="1057183" y="1805"/>
        <a:ext cx="4732020" cy="915310"/>
      </dsp:txXfrm>
    </dsp:sp>
    <dsp:sp modelId="{9D009A47-2201-481C-81E6-21FE7FC39A62}">
      <dsp:nvSpPr>
        <dsp:cNvPr id="0" name=""/>
        <dsp:cNvSpPr/>
      </dsp:nvSpPr>
      <dsp:spPr>
        <a:xfrm>
          <a:off x="5789203" y="1805"/>
          <a:ext cx="472639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577850">
            <a:lnSpc>
              <a:spcPct val="100000"/>
            </a:lnSpc>
            <a:spcBef>
              <a:spcPct val="0"/>
            </a:spcBef>
            <a:spcAft>
              <a:spcPct val="35000"/>
            </a:spcAft>
            <a:buNone/>
          </a:pPr>
          <a:r>
            <a:rPr lang="en-US" sz="1300" kern="1200">
              <a:solidFill>
                <a:schemeClr val="bg1"/>
              </a:solidFill>
            </a:rPr>
            <a:t>Voluntary codes and standards can be used to define terms in a contract, such as defining the performance of a product</a:t>
          </a:r>
          <a:r>
            <a:rPr lang="en-US" sz="1300" kern="1200"/>
            <a:t>​</a:t>
          </a:r>
        </a:p>
      </dsp:txBody>
      <dsp:txXfrm>
        <a:off x="5789203" y="1805"/>
        <a:ext cx="4726396" cy="915310"/>
      </dsp:txXfrm>
    </dsp:sp>
    <dsp:sp modelId="{E789E73A-4F5A-4992-A768-AEA1B5F5B6E3}">
      <dsp:nvSpPr>
        <dsp:cNvPr id="0" name=""/>
        <dsp:cNvSpPr/>
      </dsp:nvSpPr>
      <dsp:spPr>
        <a:xfrm>
          <a:off x="0" y="1145944"/>
          <a:ext cx="10515600" cy="915310"/>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4241FD6-9390-4D46-B055-6F43E137F4B9}">
      <dsp:nvSpPr>
        <dsp:cNvPr id="0" name=""/>
        <dsp:cNvSpPr/>
      </dsp:nvSpPr>
      <dsp:spPr>
        <a:xfrm>
          <a:off x="276881" y="1351889"/>
          <a:ext cx="503420" cy="5034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E2FE8D-85CF-4F98-82FA-1FD104092B98}">
      <dsp:nvSpPr>
        <dsp:cNvPr id="0" name=""/>
        <dsp:cNvSpPr/>
      </dsp:nvSpPr>
      <dsp:spPr>
        <a:xfrm>
          <a:off x="1057183" y="1145944"/>
          <a:ext cx="4732020"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bg1"/>
              </a:solidFill>
            </a:rPr>
            <a:t>Torts</a:t>
          </a:r>
          <a:r>
            <a:rPr lang="en-US" sz="2200" kern="1200"/>
            <a:t>​</a:t>
          </a:r>
        </a:p>
      </dsp:txBody>
      <dsp:txXfrm>
        <a:off x="1057183" y="1145944"/>
        <a:ext cx="4732020" cy="915310"/>
      </dsp:txXfrm>
    </dsp:sp>
    <dsp:sp modelId="{68CFF3F2-67F8-4726-A2BC-DB33B0451780}">
      <dsp:nvSpPr>
        <dsp:cNvPr id="0" name=""/>
        <dsp:cNvSpPr/>
      </dsp:nvSpPr>
      <dsp:spPr>
        <a:xfrm>
          <a:off x="5789203" y="1145944"/>
          <a:ext cx="472639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577850">
            <a:lnSpc>
              <a:spcPct val="100000"/>
            </a:lnSpc>
            <a:spcBef>
              <a:spcPct val="0"/>
            </a:spcBef>
            <a:spcAft>
              <a:spcPct val="35000"/>
            </a:spcAft>
            <a:buNone/>
          </a:pPr>
          <a:r>
            <a:rPr lang="en-US" sz="1300" kern="1200">
              <a:solidFill>
                <a:schemeClr val="bg1"/>
              </a:solidFill>
            </a:rPr>
            <a:t>Voluntary codes and standards can sometimes define a standard of care and thus a manufacturer’s conformity with a voluntary code or standard may offer it a defense to products liability claims</a:t>
          </a:r>
          <a:r>
            <a:rPr lang="en-US" sz="1300" kern="1200"/>
            <a:t>​</a:t>
          </a:r>
        </a:p>
      </dsp:txBody>
      <dsp:txXfrm>
        <a:off x="5789203" y="1145944"/>
        <a:ext cx="4726396" cy="915310"/>
      </dsp:txXfrm>
    </dsp:sp>
    <dsp:sp modelId="{C18EA84F-061C-49CE-A007-FA9A73B6A0C3}">
      <dsp:nvSpPr>
        <dsp:cNvPr id="0" name=""/>
        <dsp:cNvSpPr/>
      </dsp:nvSpPr>
      <dsp:spPr>
        <a:xfrm>
          <a:off x="0" y="2290082"/>
          <a:ext cx="10515600" cy="915310"/>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67235C-2F1F-4FD6-ACA2-3FB2B112A2F3}">
      <dsp:nvSpPr>
        <dsp:cNvPr id="0" name=""/>
        <dsp:cNvSpPr/>
      </dsp:nvSpPr>
      <dsp:spPr>
        <a:xfrm>
          <a:off x="276881" y="2496027"/>
          <a:ext cx="503420" cy="50342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1A9EA1-C58A-48A6-9C6E-A1D7DB4BE359}">
      <dsp:nvSpPr>
        <dsp:cNvPr id="0" name=""/>
        <dsp:cNvSpPr/>
      </dsp:nvSpPr>
      <dsp:spPr>
        <a:xfrm>
          <a:off x="1057183" y="2290082"/>
          <a:ext cx="4732020"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bg1"/>
              </a:solidFill>
            </a:rPr>
            <a:t>International Trade</a:t>
          </a:r>
          <a:r>
            <a:rPr lang="en-US" sz="2200" kern="1200"/>
            <a:t>​</a:t>
          </a:r>
        </a:p>
      </dsp:txBody>
      <dsp:txXfrm>
        <a:off x="1057183" y="2290082"/>
        <a:ext cx="4732020" cy="915310"/>
      </dsp:txXfrm>
    </dsp:sp>
    <dsp:sp modelId="{C6F68DD4-CAEB-4970-8BC5-FBB9DD31CB6E}">
      <dsp:nvSpPr>
        <dsp:cNvPr id="0" name=""/>
        <dsp:cNvSpPr/>
      </dsp:nvSpPr>
      <dsp:spPr>
        <a:xfrm>
          <a:off x="5789203" y="2290082"/>
          <a:ext cx="472639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577850">
            <a:lnSpc>
              <a:spcPct val="100000"/>
            </a:lnSpc>
            <a:spcBef>
              <a:spcPct val="0"/>
            </a:spcBef>
            <a:spcAft>
              <a:spcPct val="35000"/>
            </a:spcAft>
            <a:buNone/>
          </a:pPr>
          <a:r>
            <a:rPr lang="en-US" sz="1300" kern="1200">
              <a:solidFill>
                <a:schemeClr val="bg1"/>
              </a:solidFill>
            </a:rPr>
            <a:t>International trade institutions favor the use of voluntary codes and standards​</a:t>
          </a:r>
        </a:p>
      </dsp:txBody>
      <dsp:txXfrm>
        <a:off x="5789203" y="2290082"/>
        <a:ext cx="4726396" cy="915310"/>
      </dsp:txXfrm>
    </dsp:sp>
    <dsp:sp modelId="{0B15D1C1-0DDB-4FCC-8674-EF6CFFCDFEB1}">
      <dsp:nvSpPr>
        <dsp:cNvPr id="0" name=""/>
        <dsp:cNvSpPr/>
      </dsp:nvSpPr>
      <dsp:spPr>
        <a:xfrm>
          <a:off x="0" y="3434221"/>
          <a:ext cx="10515600" cy="915310"/>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FBE65D1-A511-4153-A120-55F5C1263378}">
      <dsp:nvSpPr>
        <dsp:cNvPr id="0" name=""/>
        <dsp:cNvSpPr/>
      </dsp:nvSpPr>
      <dsp:spPr>
        <a:xfrm>
          <a:off x="276881" y="3640166"/>
          <a:ext cx="503420" cy="503420"/>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37F01C-E1CF-494F-974F-C23C2D310305}">
      <dsp:nvSpPr>
        <dsp:cNvPr id="0" name=""/>
        <dsp:cNvSpPr/>
      </dsp:nvSpPr>
      <dsp:spPr>
        <a:xfrm>
          <a:off x="1057183" y="3434221"/>
          <a:ext cx="4732020"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977900">
            <a:lnSpc>
              <a:spcPct val="100000"/>
            </a:lnSpc>
            <a:spcBef>
              <a:spcPct val="0"/>
            </a:spcBef>
            <a:spcAft>
              <a:spcPct val="35000"/>
            </a:spcAft>
            <a:buNone/>
          </a:pPr>
          <a:r>
            <a:rPr lang="en-US" sz="2200" kern="1200">
              <a:solidFill>
                <a:schemeClr val="bg1"/>
              </a:solidFill>
            </a:rPr>
            <a:t>Criminal Law</a:t>
          </a:r>
          <a:r>
            <a:rPr lang="en-US" sz="2200" kern="1200"/>
            <a:t>​</a:t>
          </a:r>
        </a:p>
      </dsp:txBody>
      <dsp:txXfrm>
        <a:off x="1057183" y="3434221"/>
        <a:ext cx="4732020" cy="915310"/>
      </dsp:txXfrm>
    </dsp:sp>
    <dsp:sp modelId="{AF0606B5-E5F8-427D-AA12-19726839BAA7}">
      <dsp:nvSpPr>
        <dsp:cNvPr id="0" name=""/>
        <dsp:cNvSpPr/>
      </dsp:nvSpPr>
      <dsp:spPr>
        <a:xfrm>
          <a:off x="5789203" y="3434221"/>
          <a:ext cx="4726396" cy="9153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6870" tIns="96870" rIns="96870" bIns="96870" numCol="1" spcCol="1270" anchor="ctr" anchorCtr="0">
          <a:noAutofit/>
        </a:bodyPr>
        <a:lstStyle/>
        <a:p>
          <a:pPr marL="0" lvl="0" indent="0" algn="l" defTabSz="577850">
            <a:lnSpc>
              <a:spcPct val="100000"/>
            </a:lnSpc>
            <a:spcBef>
              <a:spcPct val="0"/>
            </a:spcBef>
            <a:spcAft>
              <a:spcPct val="35000"/>
            </a:spcAft>
            <a:buNone/>
          </a:pPr>
          <a:r>
            <a:rPr lang="en-US" sz="1300" kern="1200">
              <a:solidFill>
                <a:schemeClr val="bg1"/>
              </a:solidFill>
            </a:rPr>
            <a:t>Forensic laboratories are subject to voluntary standards and accreditation</a:t>
          </a:r>
        </a:p>
      </dsp:txBody>
      <dsp:txXfrm>
        <a:off x="5789203" y="3434221"/>
        <a:ext cx="4726396" cy="9153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F2B239-876F-4323-8C33-FB8C4D0762A3}">
      <dsp:nvSpPr>
        <dsp:cNvPr id="0" name=""/>
        <dsp:cNvSpPr/>
      </dsp:nvSpPr>
      <dsp:spPr>
        <a:xfrm>
          <a:off x="0" y="0"/>
          <a:ext cx="10515600" cy="1204094"/>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1868A7-A2C2-4A9A-8D30-B182ED7B67ED}">
      <dsp:nvSpPr>
        <dsp:cNvPr id="0" name=""/>
        <dsp:cNvSpPr/>
      </dsp:nvSpPr>
      <dsp:spPr>
        <a:xfrm>
          <a:off x="364238" y="273576"/>
          <a:ext cx="662899" cy="66225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67D24-73EE-43BF-9729-192C7B82708E}">
      <dsp:nvSpPr>
        <dsp:cNvPr id="0" name=""/>
        <dsp:cNvSpPr/>
      </dsp:nvSpPr>
      <dsp:spPr>
        <a:xfrm>
          <a:off x="1391376" y="2655"/>
          <a:ext cx="4732020" cy="1241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416" tIns="131416" rIns="131416" bIns="131416" numCol="1" spcCol="1270" anchor="ctr" anchorCtr="0">
          <a:noAutofit/>
        </a:bodyPr>
        <a:lstStyle/>
        <a:p>
          <a:pPr marL="0" lvl="0" indent="0" algn="l" defTabSz="933450">
            <a:lnSpc>
              <a:spcPct val="100000"/>
            </a:lnSpc>
            <a:spcBef>
              <a:spcPct val="0"/>
            </a:spcBef>
            <a:spcAft>
              <a:spcPct val="35000"/>
            </a:spcAft>
            <a:buNone/>
          </a:pPr>
          <a:r>
            <a:rPr lang="en-US" sz="2100" kern="1200">
              <a:solidFill>
                <a:schemeClr val="bg1"/>
              </a:solidFill>
            </a:rPr>
            <a:t>Traditional focus is on consumer welfare</a:t>
          </a:r>
        </a:p>
        <a:p>
          <a:pPr marL="0" lvl="0" indent="0" algn="l" defTabSz="933450">
            <a:lnSpc>
              <a:spcPct val="100000"/>
            </a:lnSpc>
            <a:spcBef>
              <a:spcPct val="0"/>
            </a:spcBef>
            <a:spcAft>
              <a:spcPct val="35000"/>
            </a:spcAft>
            <a:buNone/>
          </a:pPr>
          <a:r>
            <a:rPr lang="en-US" sz="1600" kern="1200">
              <a:solidFill>
                <a:schemeClr val="bg1"/>
              </a:solidFill>
              <a:latin typeface="Gill Sans MT" panose="020B0502020104020203" pitchFamily="34" charset="0"/>
            </a:rPr>
            <a:t>•</a:t>
          </a:r>
          <a:r>
            <a:rPr lang="en-US" sz="1600" kern="1200">
              <a:solidFill>
                <a:schemeClr val="bg1"/>
              </a:solidFill>
            </a:rPr>
            <a:t>But innovation has recently become a focus</a:t>
          </a:r>
        </a:p>
        <a:p>
          <a:pPr marL="0" lvl="0" indent="0" algn="l" defTabSz="933450">
            <a:lnSpc>
              <a:spcPct val="100000"/>
            </a:lnSpc>
            <a:spcBef>
              <a:spcPct val="0"/>
            </a:spcBef>
            <a:spcAft>
              <a:spcPct val="35000"/>
            </a:spcAft>
            <a:buNone/>
          </a:pPr>
          <a:endParaRPr lang="en-US" sz="1700" kern="1200">
            <a:solidFill>
              <a:schemeClr val="bg1"/>
            </a:solidFill>
          </a:endParaRPr>
        </a:p>
      </dsp:txBody>
      <dsp:txXfrm>
        <a:off x="1391376" y="2655"/>
        <a:ext cx="4732020" cy="1241722"/>
      </dsp:txXfrm>
    </dsp:sp>
    <dsp:sp modelId="{754C6CAC-C379-4C42-BB79-8BC6D81BAEE6}">
      <dsp:nvSpPr>
        <dsp:cNvPr id="0" name=""/>
        <dsp:cNvSpPr/>
      </dsp:nvSpPr>
      <dsp:spPr>
        <a:xfrm>
          <a:off x="6123396" y="2655"/>
          <a:ext cx="4370776" cy="12040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433" tIns="127433" rIns="127433" bIns="127433" numCol="1" spcCol="1270" anchor="ctr" anchorCtr="0">
          <a:noAutofit/>
        </a:bodyPr>
        <a:lstStyle/>
        <a:p>
          <a:pPr marL="0" lvl="0" indent="0" algn="l" defTabSz="711200">
            <a:lnSpc>
              <a:spcPct val="100000"/>
            </a:lnSpc>
            <a:spcBef>
              <a:spcPct val="0"/>
            </a:spcBef>
            <a:spcAft>
              <a:spcPct val="35000"/>
            </a:spcAft>
            <a:buNone/>
          </a:pPr>
          <a:endParaRPr lang="en-US" sz="1600" kern="1200">
            <a:solidFill>
              <a:schemeClr val="bg1"/>
            </a:solidFill>
          </a:endParaRPr>
        </a:p>
      </dsp:txBody>
      <dsp:txXfrm>
        <a:off x="6123396" y="2655"/>
        <a:ext cx="4370776" cy="1204094"/>
      </dsp:txXfrm>
    </dsp:sp>
    <dsp:sp modelId="{B4ED7D8D-CD0D-4EAD-91BB-4BD07A3C52E3}">
      <dsp:nvSpPr>
        <dsp:cNvPr id="0" name=""/>
        <dsp:cNvSpPr/>
      </dsp:nvSpPr>
      <dsp:spPr>
        <a:xfrm>
          <a:off x="0" y="1554807"/>
          <a:ext cx="10515600" cy="1204094"/>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2CB559-91E8-47F1-87EB-93ECE632ECE9}">
      <dsp:nvSpPr>
        <dsp:cNvPr id="0" name=""/>
        <dsp:cNvSpPr/>
      </dsp:nvSpPr>
      <dsp:spPr>
        <a:xfrm>
          <a:off x="364238" y="1825729"/>
          <a:ext cx="662899" cy="662251"/>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059B6A5-FC5A-468C-9AD7-C1E5EFBE9EC3}">
      <dsp:nvSpPr>
        <dsp:cNvPr id="0" name=""/>
        <dsp:cNvSpPr/>
      </dsp:nvSpPr>
      <dsp:spPr>
        <a:xfrm>
          <a:off x="1391376" y="1554807"/>
          <a:ext cx="4732020" cy="1241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416" tIns="131416" rIns="131416" bIns="131416" numCol="1" spcCol="1270" anchor="ctr" anchorCtr="0">
          <a:noAutofit/>
        </a:bodyPr>
        <a:lstStyle/>
        <a:p>
          <a:pPr marL="0" lvl="0" indent="0" algn="l" defTabSz="933450">
            <a:lnSpc>
              <a:spcPct val="100000"/>
            </a:lnSpc>
            <a:spcBef>
              <a:spcPct val="0"/>
            </a:spcBef>
            <a:spcAft>
              <a:spcPct val="35000"/>
            </a:spcAft>
            <a:buNone/>
          </a:pPr>
          <a:r>
            <a:rPr lang="en-US" sz="2100" kern="1200">
              <a:solidFill>
                <a:schemeClr val="bg1"/>
              </a:solidFill>
            </a:rPr>
            <a:t>To prevent anti-competitive acts by companies that harm consumers through higher prices and restricted markets​</a:t>
          </a:r>
        </a:p>
      </dsp:txBody>
      <dsp:txXfrm>
        <a:off x="1391376" y="1554807"/>
        <a:ext cx="4732020" cy="1241722"/>
      </dsp:txXfrm>
    </dsp:sp>
    <dsp:sp modelId="{0DAC987E-C08C-4332-AB8A-9972EC6178DA}">
      <dsp:nvSpPr>
        <dsp:cNvPr id="0" name=""/>
        <dsp:cNvSpPr/>
      </dsp:nvSpPr>
      <dsp:spPr>
        <a:xfrm>
          <a:off x="6123396" y="1554807"/>
          <a:ext cx="4370776" cy="12040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7433" tIns="127433" rIns="127433" bIns="127433" numCol="1" spcCol="1270" anchor="ctr" anchorCtr="0">
          <a:noAutofit/>
        </a:bodyPr>
        <a:lstStyle/>
        <a:p>
          <a:pPr marL="0" lvl="0" indent="0" algn="l" defTabSz="711200">
            <a:lnSpc>
              <a:spcPct val="100000"/>
            </a:lnSpc>
            <a:spcBef>
              <a:spcPct val="0"/>
            </a:spcBef>
            <a:spcAft>
              <a:spcPct val="35000"/>
            </a:spcAft>
            <a:buNone/>
          </a:pPr>
          <a:r>
            <a:rPr lang="en-US" sz="1600" kern="1200">
              <a:solidFill>
                <a:schemeClr val="bg1"/>
              </a:solidFill>
            </a:rPr>
            <a:t>e.g., monopoly/market power​</a:t>
          </a:r>
        </a:p>
        <a:p>
          <a:pPr marL="0" lvl="0" indent="0" algn="l" defTabSz="711200">
            <a:lnSpc>
              <a:spcPct val="100000"/>
            </a:lnSpc>
            <a:spcBef>
              <a:spcPct val="0"/>
            </a:spcBef>
            <a:spcAft>
              <a:spcPct val="35000"/>
            </a:spcAft>
            <a:buNone/>
          </a:pPr>
          <a:r>
            <a:rPr lang="en-US" sz="1600" kern="1200">
              <a:solidFill>
                <a:schemeClr val="bg1"/>
              </a:solidFill>
            </a:rPr>
            <a:t>e.g., inter-company collusion</a:t>
          </a:r>
          <a:r>
            <a:rPr lang="en-US" sz="1600" kern="1200"/>
            <a:t>​</a:t>
          </a:r>
        </a:p>
      </dsp:txBody>
      <dsp:txXfrm>
        <a:off x="6123396" y="1554807"/>
        <a:ext cx="4370776" cy="1204094"/>
      </dsp:txXfrm>
    </dsp:sp>
    <dsp:sp modelId="{FE75B480-0AD1-4DD3-8D37-05F171B92E02}">
      <dsp:nvSpPr>
        <dsp:cNvPr id="0" name=""/>
        <dsp:cNvSpPr/>
      </dsp:nvSpPr>
      <dsp:spPr>
        <a:xfrm>
          <a:off x="0" y="3106960"/>
          <a:ext cx="10515600" cy="1204094"/>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D5BA08-5E94-42CE-A21D-0BF5E6E3AC7D}">
      <dsp:nvSpPr>
        <dsp:cNvPr id="0" name=""/>
        <dsp:cNvSpPr/>
      </dsp:nvSpPr>
      <dsp:spPr>
        <a:xfrm>
          <a:off x="364238" y="3377881"/>
          <a:ext cx="662899" cy="662251"/>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F525E0-580F-45D4-AD7E-47883708E27B}">
      <dsp:nvSpPr>
        <dsp:cNvPr id="0" name=""/>
        <dsp:cNvSpPr/>
      </dsp:nvSpPr>
      <dsp:spPr>
        <a:xfrm>
          <a:off x="1391376" y="3106960"/>
          <a:ext cx="9102796" cy="12417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416" tIns="131416" rIns="131416" bIns="131416" numCol="1" spcCol="1270" anchor="ctr" anchorCtr="0">
          <a:noAutofit/>
        </a:bodyPr>
        <a:lstStyle/>
        <a:p>
          <a:pPr marL="0" lvl="0" indent="0" algn="l" defTabSz="933450">
            <a:lnSpc>
              <a:spcPct val="100000"/>
            </a:lnSpc>
            <a:spcBef>
              <a:spcPct val="0"/>
            </a:spcBef>
            <a:spcAft>
              <a:spcPct val="35000"/>
            </a:spcAft>
            <a:buNone/>
          </a:pPr>
          <a:r>
            <a:rPr lang="en-US" sz="2100" kern="1200">
              <a:solidFill>
                <a:schemeClr val="bg1"/>
              </a:solidFill>
            </a:rPr>
            <a:t>Antitrust laws protecting free commerce &amp; trade: “Magna carta of free enterprise” (US v. Topco, 405 US 596 (1972))</a:t>
          </a:r>
        </a:p>
      </dsp:txBody>
      <dsp:txXfrm>
        <a:off x="1391376" y="3106960"/>
        <a:ext cx="9102796" cy="124172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31826-46E5-477D-B3CC-6E5081B6070F}">
      <dsp:nvSpPr>
        <dsp:cNvPr id="0" name=""/>
        <dsp:cNvSpPr/>
      </dsp:nvSpPr>
      <dsp:spPr>
        <a:xfrm>
          <a:off x="0" y="44795"/>
          <a:ext cx="10515600" cy="1467179"/>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“[Antitrust] issues are most pronounced in industries where voluntary standards loom large.”​</a:t>
          </a:r>
        </a:p>
        <a:p>
          <a:pPr marL="0" lvl="0" indent="0" algn="l" defTabSz="1244600">
            <a:lnSpc>
              <a:spcPct val="90000"/>
            </a:lnSpc>
            <a:spcBef>
              <a:spcPct val="0"/>
            </a:spcBef>
            <a:spcAft>
              <a:spcPct val="35000"/>
            </a:spcAft>
            <a:buNone/>
          </a:pPr>
          <a:r>
            <a:rPr lang="en-US" sz="1600" kern="1200">
              <a:latin typeface="Gill Sans MT" panose="020B0502020104020203" pitchFamily="34" charset="0"/>
            </a:rPr>
            <a:t>•</a:t>
          </a:r>
          <a:r>
            <a:rPr lang="en-US" sz="1600" kern="1200"/>
            <a:t>Acting FTC Chair Maureen K. Ohlhausen, Stanford Tech. Law Rev. (2017)</a:t>
          </a:r>
        </a:p>
      </dsp:txBody>
      <dsp:txXfrm>
        <a:off x="71622" y="116417"/>
        <a:ext cx="10372356" cy="1323935"/>
      </dsp:txXfrm>
    </dsp:sp>
    <dsp:sp modelId="{5168FF82-50A4-4044-8CDF-57B8088B234B}">
      <dsp:nvSpPr>
        <dsp:cNvPr id="0" name=""/>
        <dsp:cNvSpPr/>
      </dsp:nvSpPr>
      <dsp:spPr>
        <a:xfrm>
          <a:off x="0" y="1511975"/>
          <a:ext cx="10515600" cy="13273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72390" rIns="405384" bIns="72390" numCol="1" spcCol="1270" anchor="t" anchorCtr="0">
          <a:noAutofit/>
        </a:bodyPr>
        <a:lstStyle/>
        <a:p>
          <a:pPr marL="285750" lvl="1" indent="-285750" algn="l" defTabSz="1955800">
            <a:lnSpc>
              <a:spcPct val="90000"/>
            </a:lnSpc>
            <a:spcBef>
              <a:spcPct val="0"/>
            </a:spcBef>
            <a:spcAft>
              <a:spcPct val="20000"/>
            </a:spcAft>
            <a:buChar char="•"/>
          </a:pPr>
          <a:r>
            <a:rPr lang="en-US" sz="4400" kern="1200"/>
            <a:t>-Acting FTC Chair Maureen K. Ohlhausen, Stanford Tech. Law Rev. (2017)​</a:t>
          </a:r>
        </a:p>
      </dsp:txBody>
      <dsp:txXfrm>
        <a:off x="0" y="1511975"/>
        <a:ext cx="10515600" cy="1327387"/>
      </dsp:txXfrm>
    </dsp:sp>
    <dsp:sp modelId="{08A293B7-BCF8-4A0D-8EBE-C7ED357694E7}">
      <dsp:nvSpPr>
        <dsp:cNvPr id="0" name=""/>
        <dsp:cNvSpPr/>
      </dsp:nvSpPr>
      <dsp:spPr>
        <a:xfrm>
          <a:off x="0" y="2086893"/>
          <a:ext cx="10515600" cy="1467179"/>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t>Why does standard-setting create red flags for antitrust?</a:t>
          </a:r>
        </a:p>
      </dsp:txBody>
      <dsp:txXfrm>
        <a:off x="71622" y="2158515"/>
        <a:ext cx="10372356" cy="132393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DDD49B-2F65-4ABE-B9C7-4EEE1A4860C3}">
      <dsp:nvSpPr>
        <dsp:cNvPr id="0" name=""/>
        <dsp:cNvSpPr/>
      </dsp:nvSpPr>
      <dsp:spPr>
        <a:xfrm>
          <a:off x="0" y="349118"/>
          <a:ext cx="10515600" cy="15939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58216" rIns="816127"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a:t>Increase interoperability of rival products​</a:t>
          </a:r>
        </a:p>
        <a:p>
          <a:pPr marL="228600" lvl="1" indent="-228600" algn="l" defTabSz="977900">
            <a:lnSpc>
              <a:spcPct val="90000"/>
            </a:lnSpc>
            <a:spcBef>
              <a:spcPct val="0"/>
            </a:spcBef>
            <a:spcAft>
              <a:spcPct val="15000"/>
            </a:spcAft>
            <a:buChar char="•"/>
          </a:pPr>
          <a:r>
            <a:rPr lang="en-US" sz="2200" kern="1200"/>
            <a:t>Enhance benefits of network effects​</a:t>
          </a:r>
        </a:p>
        <a:p>
          <a:pPr marL="228600" lvl="1" indent="-228600" algn="l" defTabSz="977900">
            <a:lnSpc>
              <a:spcPct val="90000"/>
            </a:lnSpc>
            <a:spcBef>
              <a:spcPct val="0"/>
            </a:spcBef>
            <a:spcAft>
              <a:spcPct val="15000"/>
            </a:spcAft>
            <a:buChar char="•"/>
          </a:pPr>
          <a:r>
            <a:rPr lang="en-US" sz="2200" kern="1200"/>
            <a:t>Spur adoption of new technologies (reduce fear of stranding)​</a:t>
          </a:r>
        </a:p>
      </dsp:txBody>
      <dsp:txXfrm>
        <a:off x="0" y="349118"/>
        <a:ext cx="10515600" cy="1593900"/>
      </dsp:txXfrm>
    </dsp:sp>
    <dsp:sp modelId="{ADB1CCE7-754A-4498-8E15-5ADB77C8E90E}">
      <dsp:nvSpPr>
        <dsp:cNvPr id="0" name=""/>
        <dsp:cNvSpPr/>
      </dsp:nvSpPr>
      <dsp:spPr>
        <a:xfrm>
          <a:off x="525780" y="24398"/>
          <a:ext cx="736092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977900">
            <a:lnSpc>
              <a:spcPct val="90000"/>
            </a:lnSpc>
            <a:spcBef>
              <a:spcPct val="0"/>
            </a:spcBef>
            <a:spcAft>
              <a:spcPct val="35000"/>
            </a:spcAft>
            <a:buNone/>
          </a:pPr>
          <a:r>
            <a:rPr lang="en-US" sz="2200" kern="1200"/>
            <a:t>Some pro-competitive aspects of standards:​</a:t>
          </a:r>
        </a:p>
      </dsp:txBody>
      <dsp:txXfrm>
        <a:off x="557483" y="56101"/>
        <a:ext cx="7297514" cy="586034"/>
      </dsp:txXfrm>
    </dsp:sp>
    <dsp:sp modelId="{64D2E56B-5792-4660-9909-0333AA1BA9D8}">
      <dsp:nvSpPr>
        <dsp:cNvPr id="0" name=""/>
        <dsp:cNvSpPr/>
      </dsp:nvSpPr>
      <dsp:spPr>
        <a:xfrm>
          <a:off x="0" y="2386539"/>
          <a:ext cx="10515600" cy="194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458216" rIns="816127"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a:t>Reduce or eliminate product variety​</a:t>
          </a:r>
        </a:p>
        <a:p>
          <a:pPr marL="228600" lvl="1" indent="-228600" algn="l" defTabSz="977900">
            <a:lnSpc>
              <a:spcPct val="90000"/>
            </a:lnSpc>
            <a:spcBef>
              <a:spcPct val="0"/>
            </a:spcBef>
            <a:spcAft>
              <a:spcPct val="15000"/>
            </a:spcAft>
            <a:buChar char="•"/>
          </a:pPr>
          <a:r>
            <a:rPr lang="en-US" sz="2200" kern="1200"/>
            <a:t>Limit consumer choice​</a:t>
          </a:r>
        </a:p>
        <a:p>
          <a:pPr marL="228600" lvl="1" indent="-228600" algn="l" defTabSz="977900">
            <a:lnSpc>
              <a:spcPct val="90000"/>
            </a:lnSpc>
            <a:spcBef>
              <a:spcPct val="0"/>
            </a:spcBef>
            <a:spcAft>
              <a:spcPct val="15000"/>
            </a:spcAft>
            <a:buChar char="•"/>
          </a:pPr>
          <a:r>
            <a:rPr lang="en-US" sz="2200" kern="1200"/>
            <a:t>Increase or slow reduction in market power	​</a:t>
          </a:r>
        </a:p>
        <a:p>
          <a:pPr marL="228600" lvl="1" indent="-228600" algn="l" defTabSz="977900">
            <a:lnSpc>
              <a:spcPct val="90000"/>
            </a:lnSpc>
            <a:spcBef>
              <a:spcPct val="0"/>
            </a:spcBef>
            <a:spcAft>
              <a:spcPct val="15000"/>
            </a:spcAft>
            <a:buChar char="•"/>
          </a:pPr>
          <a:r>
            <a:rPr lang="en-US" sz="2200" kern="1200"/>
            <a:t>Reduce incentives to compete</a:t>
          </a:r>
        </a:p>
      </dsp:txBody>
      <dsp:txXfrm>
        <a:off x="0" y="2386539"/>
        <a:ext cx="10515600" cy="1940400"/>
      </dsp:txXfrm>
    </dsp:sp>
    <dsp:sp modelId="{C123EA83-56D1-4345-915D-413990C11389}">
      <dsp:nvSpPr>
        <dsp:cNvPr id="0" name=""/>
        <dsp:cNvSpPr/>
      </dsp:nvSpPr>
      <dsp:spPr>
        <a:xfrm>
          <a:off x="525780" y="2061819"/>
          <a:ext cx="736092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977900">
            <a:lnSpc>
              <a:spcPct val="90000"/>
            </a:lnSpc>
            <a:spcBef>
              <a:spcPct val="0"/>
            </a:spcBef>
            <a:spcAft>
              <a:spcPct val="35000"/>
            </a:spcAft>
            <a:buNone/>
          </a:pPr>
          <a:r>
            <a:rPr lang="en-US" sz="2200" kern="1200"/>
            <a:t>Some anti-competitive aspects of standards:​</a:t>
          </a:r>
        </a:p>
      </dsp:txBody>
      <dsp:txXfrm>
        <a:off x="557483" y="2093522"/>
        <a:ext cx="7297514" cy="5860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8A9C1-7614-4003-A14D-CA35B17EC167}">
      <dsp:nvSpPr>
        <dsp:cNvPr id="0" name=""/>
        <dsp:cNvSpPr/>
      </dsp:nvSpPr>
      <dsp:spPr>
        <a:xfrm>
          <a:off x="1963800" y="480495"/>
          <a:ext cx="1512000" cy="151200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A18509-96ED-4AAB-AF70-2D91FF689AC7}">
      <dsp:nvSpPr>
        <dsp:cNvPr id="0" name=""/>
        <dsp:cNvSpPr/>
      </dsp:nvSpPr>
      <dsp:spPr>
        <a:xfrm>
          <a:off x="559800" y="2138280"/>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3600" kern="1200"/>
            <a:t>“Patent ambush”​</a:t>
          </a:r>
        </a:p>
      </dsp:txBody>
      <dsp:txXfrm>
        <a:off x="559800" y="2138280"/>
        <a:ext cx="4320000" cy="648000"/>
      </dsp:txXfrm>
    </dsp:sp>
    <dsp:sp modelId="{BA2AC91D-C189-4827-B4AC-5FECA7201DDC}">
      <dsp:nvSpPr>
        <dsp:cNvPr id="0" name=""/>
        <dsp:cNvSpPr/>
      </dsp:nvSpPr>
      <dsp:spPr>
        <a:xfrm>
          <a:off x="559800" y="2854087"/>
          <a:ext cx="4320000" cy="10167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100000"/>
            </a:lnSpc>
            <a:spcBef>
              <a:spcPct val="0"/>
            </a:spcBef>
            <a:spcAft>
              <a:spcPct val="35000"/>
            </a:spcAft>
            <a:buNone/>
          </a:pPr>
          <a:r>
            <a:rPr lang="en-US" sz="1700" kern="1200"/>
            <a:t>A SSO adopts a standard that, unbeknownst to the participants, one of the of the participants has a SEP that reads on the standard that was not disclosed​</a:t>
          </a:r>
        </a:p>
      </dsp:txBody>
      <dsp:txXfrm>
        <a:off x="559800" y="2854087"/>
        <a:ext cx="4320000" cy="1016754"/>
      </dsp:txXfrm>
    </dsp:sp>
    <dsp:sp modelId="{5159CCFA-3C39-41F3-B9D2-2F242092DBF1}">
      <dsp:nvSpPr>
        <dsp:cNvPr id="0" name=""/>
        <dsp:cNvSpPr/>
      </dsp:nvSpPr>
      <dsp:spPr>
        <a:xfrm>
          <a:off x="7039800" y="480495"/>
          <a:ext cx="1512000" cy="1512000"/>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8B4089-3A53-4604-861C-1527B32B09DA}">
      <dsp:nvSpPr>
        <dsp:cNvPr id="0" name=""/>
        <dsp:cNvSpPr/>
      </dsp:nvSpPr>
      <dsp:spPr>
        <a:xfrm>
          <a:off x="5635800" y="2138280"/>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100000"/>
            </a:lnSpc>
            <a:spcBef>
              <a:spcPct val="0"/>
            </a:spcBef>
            <a:spcAft>
              <a:spcPct val="35000"/>
            </a:spcAft>
            <a:buNone/>
            <a:defRPr b="1"/>
          </a:pPr>
          <a:r>
            <a:rPr lang="en-US" sz="3600" kern="1200"/>
            <a:t>“Hold Up” ​</a:t>
          </a:r>
        </a:p>
      </dsp:txBody>
      <dsp:txXfrm>
        <a:off x="5635800" y="2138280"/>
        <a:ext cx="4320000" cy="648000"/>
      </dsp:txXfrm>
    </dsp:sp>
    <dsp:sp modelId="{5C00ABB2-7542-44C4-9E66-AB0976517BE4}">
      <dsp:nvSpPr>
        <dsp:cNvPr id="0" name=""/>
        <dsp:cNvSpPr/>
      </dsp:nvSpPr>
      <dsp:spPr>
        <a:xfrm>
          <a:off x="5635800" y="2854087"/>
          <a:ext cx="4320000" cy="10167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100000"/>
            </a:lnSpc>
            <a:spcBef>
              <a:spcPct val="0"/>
            </a:spcBef>
            <a:spcAft>
              <a:spcPct val="35000"/>
            </a:spcAft>
            <a:buNone/>
          </a:pPr>
          <a:r>
            <a:rPr lang="en-US" sz="1700" kern="1200"/>
            <a:t>The owner of a SEP may charge an above-market licensing fee that prevents some companies from conforming with the standard </a:t>
          </a:r>
        </a:p>
      </dsp:txBody>
      <dsp:txXfrm>
        <a:off x="5635800" y="2854087"/>
        <a:ext cx="4320000" cy="101675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2249A1-300A-7545-8101-2C0011B1357F}" type="datetimeFigureOut">
              <a:rPr lang="en-US" smtClean="0"/>
              <a:t>6/18/2025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E2D3E-1EC1-394E-830D-7744329FCC16}" type="slidenum">
              <a:rPr lang="en-US" smtClean="0"/>
              <a:t>‹#›</a:t>
            </a:fld>
            <a:endParaRPr lang="en-US"/>
          </a:p>
        </p:txBody>
      </p:sp>
    </p:spTree>
    <p:extLst>
      <p:ext uri="{BB962C8B-B14F-4D97-AF65-F5344CB8AC3E}">
        <p14:creationId xmlns:p14="http://schemas.microsoft.com/office/powerpoint/2010/main" val="3817993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CE2D3E-1EC1-394E-830D-7744329FCC16}" type="slidenum">
              <a:rPr lang="en-US" smtClean="0"/>
              <a:t>27</a:t>
            </a:fld>
            <a:endParaRPr lang="en-US"/>
          </a:p>
        </p:txBody>
      </p:sp>
    </p:spTree>
    <p:extLst>
      <p:ext uri="{BB962C8B-B14F-4D97-AF65-F5344CB8AC3E}">
        <p14:creationId xmlns:p14="http://schemas.microsoft.com/office/powerpoint/2010/main" val="4192002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76EE5C1-0F21-13F9-E549-295445DB68FB}"/>
              </a:ext>
            </a:extLst>
          </p:cNvPr>
          <p:cNvSpPr/>
          <p:nvPr userDrawn="1"/>
        </p:nvSpPr>
        <p:spPr>
          <a:xfrm>
            <a:off x="0" y="0"/>
            <a:ext cx="12192000" cy="32333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ingle Corner Rectangle 11">
            <a:extLst>
              <a:ext uri="{FF2B5EF4-FFF2-40B4-BE49-F238E27FC236}">
                <a16:creationId xmlns:a16="http://schemas.microsoft.com/office/drawing/2014/main" id="{F9ABF127-E921-C366-33A8-64B65FDDEBBE}"/>
              </a:ext>
            </a:extLst>
          </p:cNvPr>
          <p:cNvSpPr/>
          <p:nvPr userDrawn="1"/>
        </p:nvSpPr>
        <p:spPr>
          <a:xfrm rot="16200000">
            <a:off x="4635040" y="-2862607"/>
            <a:ext cx="2921919" cy="12192001"/>
          </a:xfrm>
          <a:prstGeom prst="round1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76E35-1FCB-B06D-9716-5FE78CA16BA0}"/>
              </a:ext>
            </a:extLst>
          </p:cNvPr>
          <p:cNvSpPr>
            <a:spLocks noGrp="1"/>
          </p:cNvSpPr>
          <p:nvPr>
            <p:ph type="ctrTitle"/>
          </p:nvPr>
        </p:nvSpPr>
        <p:spPr>
          <a:xfrm>
            <a:off x="1524000" y="1814986"/>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E2D543-6EE9-DA97-B148-F593BDA1FD4F}"/>
              </a:ext>
            </a:extLst>
          </p:cNvPr>
          <p:cNvSpPr>
            <a:spLocks noGrp="1"/>
          </p:cNvSpPr>
          <p:nvPr>
            <p:ph type="subTitle" idx="1"/>
          </p:nvPr>
        </p:nvSpPr>
        <p:spPr>
          <a:xfrm>
            <a:off x="1524000" y="4647023"/>
            <a:ext cx="9144000" cy="75895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C86B71E2-8E9E-54C1-3CE2-E379B99978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099282-547D-9660-86BD-581854AAB7B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cxnSp>
        <p:nvCxnSpPr>
          <p:cNvPr id="8" name="Straight Connector 7">
            <a:extLst>
              <a:ext uri="{FF2B5EF4-FFF2-40B4-BE49-F238E27FC236}">
                <a16:creationId xmlns:a16="http://schemas.microsoft.com/office/drawing/2014/main" id="{7CF6C28C-C3A4-92E5-83B9-C4A2447FD0F5}"/>
              </a:ext>
            </a:extLst>
          </p:cNvPr>
          <p:cNvCxnSpPr/>
          <p:nvPr userDrawn="1"/>
        </p:nvCxnSpPr>
        <p:spPr>
          <a:xfrm>
            <a:off x="3708400" y="4408453"/>
            <a:ext cx="4704080" cy="0"/>
          </a:xfrm>
          <a:prstGeom prst="line">
            <a:avLst/>
          </a:prstGeom>
          <a:ln w="28575">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F4D794F-2E73-16A0-B006-9C0E614EAF44}"/>
              </a:ext>
            </a:extLst>
          </p:cNvPr>
          <p:cNvPicPr>
            <a:picLocks noChangeAspect="1"/>
          </p:cNvPicPr>
          <p:nvPr userDrawn="1"/>
        </p:nvPicPr>
        <p:blipFill>
          <a:blip r:embed="rId2"/>
          <a:srcRect/>
          <a:stretch/>
        </p:blipFill>
        <p:spPr>
          <a:xfrm>
            <a:off x="3572068" y="455118"/>
            <a:ext cx="4840412" cy="904750"/>
          </a:xfrm>
          <a:prstGeom prst="rect">
            <a:avLst/>
          </a:prstGeom>
        </p:spPr>
      </p:pic>
    </p:spTree>
    <p:extLst>
      <p:ext uri="{BB962C8B-B14F-4D97-AF65-F5344CB8AC3E}">
        <p14:creationId xmlns:p14="http://schemas.microsoft.com/office/powerpoint/2010/main" val="1189421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peaker-Thre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3690438-2482-7363-8FEE-69AA2487F1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1621A5-6A4C-C354-01B3-79946845586C}"/>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0" name="Text Placeholder 13">
            <a:extLst>
              <a:ext uri="{FF2B5EF4-FFF2-40B4-BE49-F238E27FC236}">
                <a16:creationId xmlns:a16="http://schemas.microsoft.com/office/drawing/2014/main" id="{80D7A0FC-29E0-143D-2C11-EBB5579468A7}"/>
              </a:ext>
            </a:extLst>
          </p:cNvPr>
          <p:cNvSpPr>
            <a:spLocks noGrp="1"/>
          </p:cNvSpPr>
          <p:nvPr>
            <p:ph type="body" sz="quarter" idx="14" hasCustomPrompt="1"/>
          </p:nvPr>
        </p:nvSpPr>
        <p:spPr>
          <a:xfrm>
            <a:off x="838200"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1" name="Text Placeholder 13">
            <a:extLst>
              <a:ext uri="{FF2B5EF4-FFF2-40B4-BE49-F238E27FC236}">
                <a16:creationId xmlns:a16="http://schemas.microsoft.com/office/drawing/2014/main" id="{5E0C577B-DE54-13D5-87D5-A4602FF71A29}"/>
              </a:ext>
            </a:extLst>
          </p:cNvPr>
          <p:cNvSpPr>
            <a:spLocks noGrp="1"/>
          </p:cNvSpPr>
          <p:nvPr>
            <p:ph type="body" sz="quarter" idx="15" hasCustomPrompt="1"/>
          </p:nvPr>
        </p:nvSpPr>
        <p:spPr>
          <a:xfrm>
            <a:off x="838200"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16" name="Text Placeholder 13">
            <a:extLst>
              <a:ext uri="{FF2B5EF4-FFF2-40B4-BE49-F238E27FC236}">
                <a16:creationId xmlns:a16="http://schemas.microsoft.com/office/drawing/2014/main" id="{1C60A05F-9EC2-1F35-F1D2-99532FCAECD9}"/>
              </a:ext>
            </a:extLst>
          </p:cNvPr>
          <p:cNvSpPr>
            <a:spLocks noGrp="1"/>
          </p:cNvSpPr>
          <p:nvPr>
            <p:ph type="body" sz="quarter" idx="16" hasCustomPrompt="1"/>
          </p:nvPr>
        </p:nvSpPr>
        <p:spPr>
          <a:xfrm>
            <a:off x="4669536"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7" name="Text Placeholder 13">
            <a:extLst>
              <a:ext uri="{FF2B5EF4-FFF2-40B4-BE49-F238E27FC236}">
                <a16:creationId xmlns:a16="http://schemas.microsoft.com/office/drawing/2014/main" id="{27830668-0AFE-1651-F8E9-A0DB6884D298}"/>
              </a:ext>
            </a:extLst>
          </p:cNvPr>
          <p:cNvSpPr>
            <a:spLocks noGrp="1"/>
          </p:cNvSpPr>
          <p:nvPr>
            <p:ph type="body" sz="quarter" idx="17" hasCustomPrompt="1"/>
          </p:nvPr>
        </p:nvSpPr>
        <p:spPr>
          <a:xfrm>
            <a:off x="4669536"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18" name="Text Placeholder 13">
            <a:extLst>
              <a:ext uri="{FF2B5EF4-FFF2-40B4-BE49-F238E27FC236}">
                <a16:creationId xmlns:a16="http://schemas.microsoft.com/office/drawing/2014/main" id="{FE3E33A4-1C6D-70F6-1D48-629279216A3E}"/>
              </a:ext>
            </a:extLst>
          </p:cNvPr>
          <p:cNvSpPr>
            <a:spLocks noGrp="1"/>
          </p:cNvSpPr>
          <p:nvPr>
            <p:ph type="body" sz="quarter" idx="18" hasCustomPrompt="1"/>
          </p:nvPr>
        </p:nvSpPr>
        <p:spPr>
          <a:xfrm>
            <a:off x="8500872"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9" name="Text Placeholder 13">
            <a:extLst>
              <a:ext uri="{FF2B5EF4-FFF2-40B4-BE49-F238E27FC236}">
                <a16:creationId xmlns:a16="http://schemas.microsoft.com/office/drawing/2014/main" id="{BC7B8E6B-A06C-C6A6-C605-15B1FFFBD862}"/>
              </a:ext>
            </a:extLst>
          </p:cNvPr>
          <p:cNvSpPr>
            <a:spLocks noGrp="1"/>
          </p:cNvSpPr>
          <p:nvPr>
            <p:ph type="body" sz="quarter" idx="19" hasCustomPrompt="1"/>
          </p:nvPr>
        </p:nvSpPr>
        <p:spPr>
          <a:xfrm>
            <a:off x="8500872"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21" name="Picture Placeholder 20">
            <a:extLst>
              <a:ext uri="{FF2B5EF4-FFF2-40B4-BE49-F238E27FC236}">
                <a16:creationId xmlns:a16="http://schemas.microsoft.com/office/drawing/2014/main" id="{EF915489-0CA3-27AE-8AA1-92F5F9C3A32B}"/>
              </a:ext>
            </a:extLst>
          </p:cNvPr>
          <p:cNvSpPr>
            <a:spLocks noGrp="1"/>
          </p:cNvSpPr>
          <p:nvPr>
            <p:ph type="pic" sz="quarter" idx="20" hasCustomPrompt="1"/>
          </p:nvPr>
        </p:nvSpPr>
        <p:spPr>
          <a:xfrm>
            <a:off x="838200"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22" name="Picture Placeholder 20">
            <a:extLst>
              <a:ext uri="{FF2B5EF4-FFF2-40B4-BE49-F238E27FC236}">
                <a16:creationId xmlns:a16="http://schemas.microsoft.com/office/drawing/2014/main" id="{2D8F1C88-4E90-1D2C-450E-28A3B3F38D70}"/>
              </a:ext>
            </a:extLst>
          </p:cNvPr>
          <p:cNvSpPr>
            <a:spLocks noGrp="1"/>
          </p:cNvSpPr>
          <p:nvPr>
            <p:ph type="pic" sz="quarter" idx="21" hasCustomPrompt="1"/>
          </p:nvPr>
        </p:nvSpPr>
        <p:spPr>
          <a:xfrm>
            <a:off x="8491728"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23" name="Picture Placeholder 20">
            <a:extLst>
              <a:ext uri="{FF2B5EF4-FFF2-40B4-BE49-F238E27FC236}">
                <a16:creationId xmlns:a16="http://schemas.microsoft.com/office/drawing/2014/main" id="{AAB6A62A-1032-995C-5629-323B24B1E07E}"/>
              </a:ext>
            </a:extLst>
          </p:cNvPr>
          <p:cNvSpPr>
            <a:spLocks noGrp="1"/>
          </p:cNvSpPr>
          <p:nvPr>
            <p:ph type="pic" sz="quarter" idx="22" hasCustomPrompt="1"/>
          </p:nvPr>
        </p:nvSpPr>
        <p:spPr>
          <a:xfrm>
            <a:off x="4660392"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14" name="Rounded Rectangle 13">
            <a:extLst>
              <a:ext uri="{FF2B5EF4-FFF2-40B4-BE49-F238E27FC236}">
                <a16:creationId xmlns:a16="http://schemas.microsoft.com/office/drawing/2014/main" id="{9855191C-2524-7D15-F915-42D6EFC7DD8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4196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481017B-14FF-1982-2C35-540EC900FB72}"/>
              </a:ext>
            </a:extLst>
          </p:cNvPr>
          <p:cNvSpPr/>
          <p:nvPr userDrawn="1"/>
        </p:nvSpPr>
        <p:spPr>
          <a:xfrm>
            <a:off x="0" y="1"/>
            <a:ext cx="12192000" cy="416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98B0ACBB-4213-BAE2-5322-3DAC30746C9E}"/>
              </a:ext>
            </a:extLst>
          </p:cNvPr>
          <p:cNvSpPr/>
          <p:nvPr userDrawn="1"/>
        </p:nvSpPr>
        <p:spPr>
          <a:xfrm>
            <a:off x="11713464"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DE6A8D9-5CD5-18B0-7FC3-0BA4A1C04B64}"/>
              </a:ext>
            </a:extLst>
          </p:cNvPr>
          <p:cNvSpPr/>
          <p:nvPr userDrawn="1"/>
        </p:nvSpPr>
        <p:spPr>
          <a:xfrm>
            <a:off x="-1798"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4F1EEF28-F425-C369-D168-C7DF76FCE877}"/>
              </a:ext>
            </a:extLst>
          </p:cNvPr>
          <p:cNvSpPr/>
          <p:nvPr userDrawn="1"/>
        </p:nvSpPr>
        <p:spPr>
          <a:xfrm>
            <a:off x="243840" y="750570"/>
            <a:ext cx="11704320" cy="5430774"/>
          </a:xfrm>
          <a:prstGeom prst="roundRect">
            <a:avLst>
              <a:gd name="adj" fmla="val 2733"/>
            </a:avLst>
          </a:prstGeom>
          <a:solidFill>
            <a:schemeClr val="bg2"/>
          </a:solidFill>
          <a:ln w="2317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50BF66-A4D6-5728-9168-5BA2D2AABD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234ED6-1B2A-E942-BF37-09309C1D75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0F82FE7B-2D40-FB83-31E1-2304B028EF66}"/>
              </a:ext>
            </a:extLst>
          </p:cNvPr>
          <p:cNvSpPr>
            <a:spLocks noGrp="1"/>
          </p:cNvSpPr>
          <p:nvPr>
            <p:ph type="ftr" sz="quarter" idx="11"/>
          </p:nvPr>
        </p:nvSpPr>
        <p:spPr/>
        <p:txBody>
          <a:bodyPr/>
          <a:lstStyle>
            <a:lvl1pPr>
              <a:defRPr>
                <a:solidFill>
                  <a:schemeClr val="tx2">
                    <a:lumMod val="50000"/>
                  </a:schemeClr>
                </a:solidFill>
              </a:defRPr>
            </a:lvl1pPr>
          </a:lstStyle>
          <a:p>
            <a:endParaRPr lang="en-US"/>
          </a:p>
        </p:txBody>
      </p:sp>
      <p:sp>
        <p:nvSpPr>
          <p:cNvPr id="6" name="Slide Number Placeholder 5">
            <a:extLst>
              <a:ext uri="{FF2B5EF4-FFF2-40B4-BE49-F238E27FC236}">
                <a16:creationId xmlns:a16="http://schemas.microsoft.com/office/drawing/2014/main" id="{F9C054FE-7DB0-3CAA-60F3-B4D5BC5C219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pic>
        <p:nvPicPr>
          <p:cNvPr id="10" name="Picture 9">
            <a:extLst>
              <a:ext uri="{FF2B5EF4-FFF2-40B4-BE49-F238E27FC236}">
                <a16:creationId xmlns:a16="http://schemas.microsoft.com/office/drawing/2014/main" id="{17B3B880-7A61-60DE-876F-61DD2DA4A8FB}"/>
              </a:ext>
            </a:extLst>
          </p:cNvPr>
          <p:cNvPicPr>
            <a:picLocks noChangeAspect="1"/>
          </p:cNvPicPr>
          <p:nvPr userDrawn="1"/>
        </p:nvPicPr>
        <p:blipFill>
          <a:blip r:embed="rId2"/>
          <a:srcRect/>
          <a:stretch/>
        </p:blipFill>
        <p:spPr>
          <a:xfrm>
            <a:off x="9541421" y="178689"/>
            <a:ext cx="2103577" cy="393192"/>
          </a:xfrm>
          <a:prstGeom prst="rect">
            <a:avLst/>
          </a:prstGeom>
        </p:spPr>
      </p:pic>
    </p:spTree>
    <p:extLst>
      <p:ext uri="{BB962C8B-B14F-4D97-AF65-F5344CB8AC3E}">
        <p14:creationId xmlns:p14="http://schemas.microsoft.com/office/powerpoint/2010/main" val="1543808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C230-0F8A-EB02-CF88-C58015553C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5A148E-D88F-E7A2-34B0-1C5BBA85F8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A9F85C56-FEDA-3CE2-27B5-680E47828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75B9B-AA38-7C6B-5365-BC772BC56AC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3135184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BD84-6E20-10CA-4789-2461065AC880}"/>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BF9F0346-BC93-7382-540A-BC7A916D51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CAF494-6ABD-8559-B825-F5151D55F943}"/>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203358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C611848-F307-159D-C50C-063BEB4F08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A31915-3E62-5F14-E4D9-8BE525C0985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2271598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Headsho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37DA0D1-3555-B181-D63C-2AC96A42B364}"/>
              </a:ext>
            </a:extLst>
          </p:cNvPr>
          <p:cNvSpPr>
            <a:spLocks noGrp="1"/>
          </p:cNvSpPr>
          <p:nvPr>
            <p:ph type="pic" sz="quarter" idx="13" hasCustomPrompt="1"/>
          </p:nvPr>
        </p:nvSpPr>
        <p:spPr>
          <a:xfrm>
            <a:off x="-9144" y="0"/>
            <a:ext cx="5303838" cy="6228862"/>
          </a:xfrm>
          <a:prstGeom prst="round2DiagRect">
            <a:avLst>
              <a:gd name="adj1" fmla="val 6323"/>
              <a:gd name="adj2" fmla="val 0"/>
            </a:avLst>
          </a:prstGeom>
        </p:spPr>
        <p:txBody>
          <a:bodyPr anchor="ctr"/>
          <a:lstStyle>
            <a:lvl1pPr marL="0" indent="0" algn="ctr">
              <a:buNone/>
              <a:defRPr/>
            </a:lvl1pPr>
          </a:lstStyle>
          <a:p>
            <a:r>
              <a:rPr lang="en-US"/>
              <a:t>Quote Headshot</a:t>
            </a:r>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5687568" y="1280161"/>
            <a:ext cx="5961888" cy="3319271"/>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Quote Text</a:t>
            </a:r>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5693918" y="5230404"/>
            <a:ext cx="5961888"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5693918" y="4844893"/>
            <a:ext cx="5961888"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9" name="Rounded Rectangle 8">
            <a:extLst>
              <a:ext uri="{FF2B5EF4-FFF2-40B4-BE49-F238E27FC236}">
                <a16:creationId xmlns:a16="http://schemas.microsoft.com/office/drawing/2014/main" id="{0B675884-0318-BFE9-287B-98ABF08E954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836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NoHeadshot">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0E4CE758-802D-7796-14E7-3A18A4393C46}"/>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475488" y="1280161"/>
            <a:ext cx="11173968" cy="3319271"/>
          </a:xfrm>
        </p:spPr>
        <p:txBody>
          <a:bodyPr anchor="ct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Quote Text</a:t>
            </a:r>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475488" y="5230404"/>
            <a:ext cx="11180318" cy="621756"/>
          </a:xfrm>
        </p:spPr>
        <p:txBody>
          <a:bodyPr/>
          <a:lstStyle>
            <a:lvl1pPr marL="0" indent="0" algn="ct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475488" y="4844893"/>
            <a:ext cx="11180318" cy="436912"/>
          </a:xfrm>
        </p:spPr>
        <p:txBody>
          <a:bodyPr>
            <a:normAutofit/>
          </a:bodyPr>
          <a:lstStyle>
            <a:lvl1pPr marL="0" indent="0" algn="ct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Tree>
    <p:extLst>
      <p:ext uri="{BB962C8B-B14F-4D97-AF65-F5344CB8AC3E}">
        <p14:creationId xmlns:p14="http://schemas.microsoft.com/office/powerpoint/2010/main" val="9098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Slide">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9CA5D1D7-8720-15D9-9474-429AE9DD345D}"/>
              </a:ext>
            </a:extLst>
          </p:cNvPr>
          <p:cNvSpPr/>
          <p:nvPr userDrawn="1"/>
        </p:nvSpPr>
        <p:spPr>
          <a:xfrm>
            <a:off x="243840" y="231648"/>
            <a:ext cx="11704320" cy="5949696"/>
          </a:xfrm>
          <a:prstGeom prst="roundRect">
            <a:avLst>
              <a:gd name="adj" fmla="val 27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0F083EB2-1857-1CDE-B5FB-848A466D72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D77706-642F-077E-C1F7-63E8B6D36C2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pic>
        <p:nvPicPr>
          <p:cNvPr id="9" name="Picture 8">
            <a:extLst>
              <a:ext uri="{FF2B5EF4-FFF2-40B4-BE49-F238E27FC236}">
                <a16:creationId xmlns:a16="http://schemas.microsoft.com/office/drawing/2014/main" id="{EAA9A442-704D-5E26-9FD3-4218A47B36BF}"/>
              </a:ext>
            </a:extLst>
          </p:cNvPr>
          <p:cNvPicPr>
            <a:picLocks noChangeAspect="1"/>
          </p:cNvPicPr>
          <p:nvPr userDrawn="1"/>
        </p:nvPicPr>
        <p:blipFill>
          <a:blip r:embed="rId2"/>
          <a:srcRect/>
          <a:stretch/>
        </p:blipFill>
        <p:spPr>
          <a:xfrm>
            <a:off x="9297493" y="0"/>
            <a:ext cx="2894508" cy="1229358"/>
          </a:xfrm>
          <a:prstGeom prst="rect">
            <a:avLst/>
          </a:prstGeom>
        </p:spPr>
      </p:pic>
      <p:pic>
        <p:nvPicPr>
          <p:cNvPr id="10" name="Picture 9">
            <a:extLst>
              <a:ext uri="{FF2B5EF4-FFF2-40B4-BE49-F238E27FC236}">
                <a16:creationId xmlns:a16="http://schemas.microsoft.com/office/drawing/2014/main" id="{DD254C2F-C966-FB4F-659D-EBA1191D49A8}"/>
              </a:ext>
            </a:extLst>
          </p:cNvPr>
          <p:cNvPicPr>
            <a:picLocks noChangeAspect="1"/>
          </p:cNvPicPr>
          <p:nvPr userDrawn="1"/>
        </p:nvPicPr>
        <p:blipFill>
          <a:blip r:embed="rId3"/>
          <a:srcRect/>
          <a:stretch/>
        </p:blipFill>
        <p:spPr>
          <a:xfrm>
            <a:off x="9541421" y="178689"/>
            <a:ext cx="2103577" cy="393192"/>
          </a:xfrm>
          <a:prstGeom prst="rect">
            <a:avLst/>
          </a:prstGeom>
        </p:spPr>
      </p:pic>
      <p:sp>
        <p:nvSpPr>
          <p:cNvPr id="11" name="Title 1">
            <a:extLst>
              <a:ext uri="{FF2B5EF4-FFF2-40B4-BE49-F238E27FC236}">
                <a16:creationId xmlns:a16="http://schemas.microsoft.com/office/drawing/2014/main" id="{1C496837-7F7B-35A3-F5EB-D45D8841441F}"/>
              </a:ext>
            </a:extLst>
          </p:cNvPr>
          <p:cNvSpPr>
            <a:spLocks noGrp="1"/>
          </p:cNvSpPr>
          <p:nvPr>
            <p:ph type="title"/>
          </p:nvPr>
        </p:nvSpPr>
        <p:spPr>
          <a:xfrm>
            <a:off x="838200" y="365125"/>
            <a:ext cx="10515600" cy="1325563"/>
          </a:xfrm>
        </p:spPr>
        <p:txBody>
          <a:bodyPr/>
          <a:lstStyle>
            <a:lvl1pPr>
              <a:defRPr>
                <a:solidFill>
                  <a:schemeClr val="bg1"/>
                </a:solidFill>
              </a:defRPr>
            </a:lvl1pPr>
          </a:lstStyle>
          <a:p>
            <a:r>
              <a:rPr lang="en-US"/>
              <a:t>Click to edit Master title style</a:t>
            </a:r>
          </a:p>
        </p:txBody>
      </p:sp>
      <p:sp>
        <p:nvSpPr>
          <p:cNvPr id="12" name="Content Placeholder 2">
            <a:extLst>
              <a:ext uri="{FF2B5EF4-FFF2-40B4-BE49-F238E27FC236}">
                <a16:creationId xmlns:a16="http://schemas.microsoft.com/office/drawing/2014/main" id="{D012B95F-FC56-86AD-8AAB-FFD34998DAAB}"/>
              </a:ext>
            </a:extLst>
          </p:cNvPr>
          <p:cNvSpPr>
            <a:spLocks noGrp="1"/>
          </p:cNvSpPr>
          <p:nvPr>
            <p:ph idx="1"/>
          </p:nvPr>
        </p:nvSpPr>
        <p:spPr>
          <a:xfrm>
            <a:off x="838200" y="1825625"/>
            <a:ext cx="10515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0984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Slide-BusinessCa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1FB39CB-AE3D-F59E-F54D-9310DC1ED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E2081A-0E82-2FE1-CBFD-40EDDCBA20F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7" name="Title 1">
            <a:extLst>
              <a:ext uri="{FF2B5EF4-FFF2-40B4-BE49-F238E27FC236}">
                <a16:creationId xmlns:a16="http://schemas.microsoft.com/office/drawing/2014/main" id="{019A997F-F531-33AD-AE2F-D64D2C1F6C59}"/>
              </a:ext>
            </a:extLst>
          </p:cNvPr>
          <p:cNvSpPr>
            <a:spLocks noGrp="1"/>
          </p:cNvSpPr>
          <p:nvPr>
            <p:ph type="title" hasCustomPrompt="1"/>
          </p:nvPr>
        </p:nvSpPr>
        <p:spPr>
          <a:xfrm>
            <a:off x="838200" y="561895"/>
            <a:ext cx="10515600" cy="1325563"/>
          </a:xfrm>
        </p:spPr>
        <p:txBody>
          <a:bodyPr/>
          <a:lstStyle/>
          <a:p>
            <a:r>
              <a:rPr lang="en-US"/>
              <a:t>Join us in creating a more </a:t>
            </a:r>
            <a:br>
              <a:rPr lang="en-US"/>
            </a:br>
            <a:r>
              <a:rPr lang="en-US"/>
              <a:t>trustworthy marketplace.</a:t>
            </a:r>
          </a:p>
        </p:txBody>
      </p:sp>
      <p:sp>
        <p:nvSpPr>
          <p:cNvPr id="8" name="TextBox 7">
            <a:extLst>
              <a:ext uri="{FF2B5EF4-FFF2-40B4-BE49-F238E27FC236}">
                <a16:creationId xmlns:a16="http://schemas.microsoft.com/office/drawing/2014/main" id="{9EAAB379-C00E-B0D2-47E5-4AA0C21EDF28}"/>
              </a:ext>
            </a:extLst>
          </p:cNvPr>
          <p:cNvSpPr txBox="1"/>
          <p:nvPr userDrawn="1"/>
        </p:nvSpPr>
        <p:spPr>
          <a:xfrm>
            <a:off x="838200" y="1887458"/>
            <a:ext cx="4630980" cy="1477328"/>
          </a:xfrm>
          <a:prstGeom prst="rect">
            <a:avLst/>
          </a:prstGeom>
          <a:noFill/>
        </p:spPr>
        <p:txBody>
          <a:bodyPr wrap="square" rtlCol="0">
            <a:spAutoFit/>
          </a:bodyPr>
          <a:lstStyle/>
          <a:p>
            <a:r>
              <a:rPr lang="en-US">
                <a:latin typeface="Futura PT Book" panose="020B0502020204020303" pitchFamily="34" charset="77"/>
              </a:rPr>
              <a:t>The Center for Industry Self-Regulation</a:t>
            </a:r>
          </a:p>
          <a:p>
            <a:r>
              <a:rPr lang="en-US">
                <a:latin typeface="Futura PT Book" panose="020B0502020204020303" pitchFamily="34" charset="77"/>
              </a:rPr>
              <a:t>1676 International Drive, Suite 550</a:t>
            </a:r>
          </a:p>
          <a:p>
            <a:r>
              <a:rPr lang="en-US">
                <a:latin typeface="Futura PT Book" panose="020B0502020204020303" pitchFamily="34" charset="77"/>
              </a:rPr>
              <a:t>McLean, VA 22102</a:t>
            </a:r>
          </a:p>
          <a:p>
            <a:endParaRPr lang="en-US">
              <a:latin typeface="Futura PT Book" panose="020B0502020204020303" pitchFamily="34" charset="77"/>
            </a:endParaRPr>
          </a:p>
          <a:p>
            <a:r>
              <a:rPr lang="en-US" err="1">
                <a:solidFill>
                  <a:schemeClr val="accent2"/>
                </a:solidFill>
                <a:latin typeface="Futura PT Book" panose="020B0502020204020303" pitchFamily="34" charset="77"/>
              </a:rPr>
              <a:t>industryselfregulation.org</a:t>
            </a:r>
            <a:endParaRPr lang="en-US">
              <a:solidFill>
                <a:schemeClr val="accent2"/>
              </a:solidFill>
              <a:latin typeface="Futura PT Book" panose="020B0502020204020303" pitchFamily="34" charset="77"/>
            </a:endParaRPr>
          </a:p>
        </p:txBody>
      </p:sp>
      <p:sp>
        <p:nvSpPr>
          <p:cNvPr id="12" name="Picture Placeholder 11">
            <a:extLst>
              <a:ext uri="{FF2B5EF4-FFF2-40B4-BE49-F238E27FC236}">
                <a16:creationId xmlns:a16="http://schemas.microsoft.com/office/drawing/2014/main" id="{9808671B-686F-A49A-3E82-3090414F317A}"/>
              </a:ext>
            </a:extLst>
          </p:cNvPr>
          <p:cNvSpPr>
            <a:spLocks noGrp="1"/>
          </p:cNvSpPr>
          <p:nvPr>
            <p:ph type="pic" sz="quarter" idx="13" hasCustomPrompt="1"/>
          </p:nvPr>
        </p:nvSpPr>
        <p:spPr>
          <a:xfrm>
            <a:off x="9351963" y="3855324"/>
            <a:ext cx="2230437" cy="2230438"/>
          </a:xfrm>
          <a:prstGeom prst="ellipse">
            <a:avLst/>
          </a:prstGeom>
          <a:ln w="38100"/>
        </p:spPr>
        <p:style>
          <a:lnRef idx="2">
            <a:schemeClr val="accent1"/>
          </a:lnRef>
          <a:fillRef idx="1">
            <a:schemeClr val="lt1"/>
          </a:fillRef>
          <a:effectRef idx="0">
            <a:schemeClr val="accent1"/>
          </a:effectRef>
          <a:fontRef idx="minor">
            <a:schemeClr val="dk1"/>
          </a:fontRef>
        </p:style>
        <p:txBody>
          <a:bodyPr anchor="ctr"/>
          <a:lstStyle>
            <a:lvl1pPr marL="0" indent="0" algn="ctr">
              <a:buNone/>
              <a:defRPr/>
            </a:lvl1pPr>
          </a:lstStyle>
          <a:p>
            <a:r>
              <a:rPr lang="en-US"/>
              <a:t>Headshot</a:t>
            </a:r>
          </a:p>
        </p:txBody>
      </p:sp>
      <p:sp>
        <p:nvSpPr>
          <p:cNvPr id="14" name="Text Placeholder 13">
            <a:extLst>
              <a:ext uri="{FF2B5EF4-FFF2-40B4-BE49-F238E27FC236}">
                <a16:creationId xmlns:a16="http://schemas.microsoft.com/office/drawing/2014/main" id="{41A0D5A5-4F43-0013-83CC-3C763BBC4F8D}"/>
              </a:ext>
            </a:extLst>
          </p:cNvPr>
          <p:cNvSpPr>
            <a:spLocks noGrp="1"/>
          </p:cNvSpPr>
          <p:nvPr>
            <p:ph type="body" sz="quarter" idx="14" hasCustomPrompt="1"/>
          </p:nvPr>
        </p:nvSpPr>
        <p:spPr>
          <a:xfrm>
            <a:off x="5121275" y="4997149"/>
            <a:ext cx="3949700" cy="982662"/>
          </a:xfrm>
        </p:spPr>
        <p:txBody>
          <a:bodyPr/>
          <a:lstStyle>
            <a:lvl1pPr marL="0" indent="0" algn="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a:p>
            <a:pPr lvl="0"/>
            <a:r>
              <a:rPr lang="en-US"/>
              <a:t>Email</a:t>
            </a:r>
          </a:p>
        </p:txBody>
      </p:sp>
      <p:sp>
        <p:nvSpPr>
          <p:cNvPr id="15" name="Text Placeholder 13">
            <a:extLst>
              <a:ext uri="{FF2B5EF4-FFF2-40B4-BE49-F238E27FC236}">
                <a16:creationId xmlns:a16="http://schemas.microsoft.com/office/drawing/2014/main" id="{D092F43E-FF9F-981F-C7F9-39BA6F9CF9EE}"/>
              </a:ext>
            </a:extLst>
          </p:cNvPr>
          <p:cNvSpPr>
            <a:spLocks noGrp="1"/>
          </p:cNvSpPr>
          <p:nvPr>
            <p:ph type="body" sz="quarter" idx="15" hasCustomPrompt="1"/>
          </p:nvPr>
        </p:nvSpPr>
        <p:spPr>
          <a:xfrm>
            <a:off x="5121275" y="4533631"/>
            <a:ext cx="3949700" cy="436912"/>
          </a:xfrm>
        </p:spPr>
        <p:txBody>
          <a:bodyPr>
            <a:normAutofit/>
          </a:bodyPr>
          <a:lstStyle>
            <a:lvl1pPr marL="0" indent="0" algn="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Tree>
    <p:extLst>
      <p:ext uri="{BB962C8B-B14F-4D97-AF65-F5344CB8AC3E}">
        <p14:creationId xmlns:p14="http://schemas.microsoft.com/office/powerpoint/2010/main" val="1356123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9E6E72-6EC1-7A6F-8C73-BC5446774E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D618DE-7D00-25B1-6344-C216F3A266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CCE1210-8F19-45E3-08EC-3DF229DFE5C1}"/>
              </a:ext>
            </a:extLst>
          </p:cNvPr>
          <p:cNvSpPr>
            <a:spLocks noGrp="1"/>
          </p:cNvSpPr>
          <p:nvPr>
            <p:ph type="ftr" sz="quarter" idx="3"/>
          </p:nvPr>
        </p:nvSpPr>
        <p:spPr>
          <a:xfrm>
            <a:off x="4337538" y="6356350"/>
            <a:ext cx="6400801" cy="365125"/>
          </a:xfrm>
          <a:prstGeom prst="rect">
            <a:avLst/>
          </a:prstGeom>
        </p:spPr>
        <p:txBody>
          <a:bodyPr vert="horz" lIns="91440" tIns="45720" rIns="91440" bIns="45720" rtlCol="0" anchor="ctr"/>
          <a:lstStyle>
            <a:lvl1pPr algn="l">
              <a:defRPr sz="1200">
                <a:solidFill>
                  <a:schemeClr val="tx2">
                    <a:lumMod val="50000"/>
                  </a:schemeClr>
                </a:solidFill>
              </a:defRPr>
            </a:lvl1pPr>
          </a:lstStyle>
          <a:p>
            <a:endParaRPr lang="en-US"/>
          </a:p>
        </p:txBody>
      </p:sp>
      <p:pic>
        <p:nvPicPr>
          <p:cNvPr id="7" name="Picture 6">
            <a:extLst>
              <a:ext uri="{FF2B5EF4-FFF2-40B4-BE49-F238E27FC236}">
                <a16:creationId xmlns:a16="http://schemas.microsoft.com/office/drawing/2014/main" id="{F90DFB40-3EA7-AEFA-9270-21B62BBE38BA}"/>
              </a:ext>
            </a:extLst>
          </p:cNvPr>
          <p:cNvPicPr>
            <a:picLocks noChangeAspect="1"/>
          </p:cNvPicPr>
          <p:nvPr userDrawn="1"/>
        </p:nvPicPr>
        <p:blipFill>
          <a:blip r:embed="rId12"/>
          <a:stretch>
            <a:fillRect/>
          </a:stretch>
        </p:blipFill>
        <p:spPr>
          <a:xfrm>
            <a:off x="0" y="0"/>
            <a:ext cx="339968" cy="339968"/>
          </a:xfrm>
          <a:prstGeom prst="rect">
            <a:avLst/>
          </a:prstGeom>
        </p:spPr>
      </p:pic>
      <p:pic>
        <p:nvPicPr>
          <p:cNvPr id="8" name="Picture 7">
            <a:extLst>
              <a:ext uri="{FF2B5EF4-FFF2-40B4-BE49-F238E27FC236}">
                <a16:creationId xmlns:a16="http://schemas.microsoft.com/office/drawing/2014/main" id="{2C2472ED-D290-C75B-5A31-0A14C2E082BA}"/>
              </a:ext>
            </a:extLst>
          </p:cNvPr>
          <p:cNvPicPr>
            <a:picLocks noChangeAspect="1"/>
          </p:cNvPicPr>
          <p:nvPr userDrawn="1"/>
        </p:nvPicPr>
        <p:blipFill>
          <a:blip r:embed="rId13"/>
          <a:srcRect/>
          <a:stretch/>
        </p:blipFill>
        <p:spPr>
          <a:xfrm>
            <a:off x="9297493" y="0"/>
            <a:ext cx="2894508" cy="1229358"/>
          </a:xfrm>
          <a:prstGeom prst="rect">
            <a:avLst/>
          </a:prstGeom>
        </p:spPr>
      </p:pic>
      <p:pic>
        <p:nvPicPr>
          <p:cNvPr id="9" name="Picture 8">
            <a:extLst>
              <a:ext uri="{FF2B5EF4-FFF2-40B4-BE49-F238E27FC236}">
                <a16:creationId xmlns:a16="http://schemas.microsoft.com/office/drawing/2014/main" id="{7D45D69A-D894-1F81-DA79-7CE74BF53139}"/>
              </a:ext>
            </a:extLst>
          </p:cNvPr>
          <p:cNvPicPr>
            <a:picLocks noChangeAspect="1"/>
          </p:cNvPicPr>
          <p:nvPr userDrawn="1"/>
        </p:nvPicPr>
        <p:blipFill>
          <a:blip r:embed="rId14"/>
          <a:srcRect/>
          <a:stretch/>
        </p:blipFill>
        <p:spPr>
          <a:xfrm>
            <a:off x="9541421" y="178689"/>
            <a:ext cx="2103577" cy="393192"/>
          </a:xfrm>
          <a:prstGeom prst="rect">
            <a:avLst/>
          </a:prstGeom>
        </p:spPr>
      </p:pic>
      <p:pic>
        <p:nvPicPr>
          <p:cNvPr id="10" name="Picture 9">
            <a:extLst>
              <a:ext uri="{FF2B5EF4-FFF2-40B4-BE49-F238E27FC236}">
                <a16:creationId xmlns:a16="http://schemas.microsoft.com/office/drawing/2014/main" id="{01EBC270-980C-60DA-171E-33E3C5691461}"/>
              </a:ext>
            </a:extLst>
          </p:cNvPr>
          <p:cNvPicPr>
            <a:picLocks noChangeAspect="1"/>
          </p:cNvPicPr>
          <p:nvPr userDrawn="1"/>
        </p:nvPicPr>
        <p:blipFill>
          <a:blip r:embed="rId12"/>
          <a:stretch>
            <a:fillRect/>
          </a:stretch>
        </p:blipFill>
        <p:spPr>
          <a:xfrm rot="10800000">
            <a:off x="11852032" y="6518032"/>
            <a:ext cx="339968" cy="339968"/>
          </a:xfrm>
          <a:prstGeom prst="rect">
            <a:avLst/>
          </a:prstGeom>
        </p:spPr>
      </p:pic>
      <p:sp>
        <p:nvSpPr>
          <p:cNvPr id="12" name="Slide Number Placeholder 11">
            <a:extLst>
              <a:ext uri="{FF2B5EF4-FFF2-40B4-BE49-F238E27FC236}">
                <a16:creationId xmlns:a16="http://schemas.microsoft.com/office/drawing/2014/main" id="{9434215B-E1CA-5150-6C96-258A791E6EA8}"/>
              </a:ext>
            </a:extLst>
          </p:cNvPr>
          <p:cNvSpPr>
            <a:spLocks noGrp="1"/>
          </p:cNvSpPr>
          <p:nvPr>
            <p:ph type="sldNum" sz="quarter" idx="4"/>
          </p:nvPr>
        </p:nvSpPr>
        <p:spPr>
          <a:xfrm>
            <a:off x="10738338" y="6356350"/>
            <a:ext cx="6154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A960E-64F2-CF43-BA3C-F85F684796B7}" type="slidenum">
              <a:rPr lang="en-US" smtClean="0"/>
              <a:t>‹#›</a:t>
            </a:fld>
            <a:endParaRPr lang="en-US"/>
          </a:p>
        </p:txBody>
      </p:sp>
      <p:sp>
        <p:nvSpPr>
          <p:cNvPr id="4" name="TextBox 3">
            <a:extLst>
              <a:ext uri="{FF2B5EF4-FFF2-40B4-BE49-F238E27FC236}">
                <a16:creationId xmlns:a16="http://schemas.microsoft.com/office/drawing/2014/main" id="{A3C2BC6F-0B8F-91FD-5945-8E8ECEDFBB88}"/>
              </a:ext>
            </a:extLst>
          </p:cNvPr>
          <p:cNvSpPr txBox="1"/>
          <p:nvPr userDrawn="1"/>
        </p:nvSpPr>
        <p:spPr>
          <a:xfrm>
            <a:off x="252047" y="6369635"/>
            <a:ext cx="506437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a:solidFill>
                  <a:schemeClr val="tx2">
                    <a:lumMod val="50000"/>
                  </a:schemeClr>
                </a:solidFill>
                <a:effectLst/>
                <a:latin typeface="+mn-lt"/>
                <a:ea typeface="+mn-ea"/>
                <a:cs typeface="+mn-cs"/>
              </a:rPr>
              <a:t>© The Center for Industry Self-Regulation, 2022.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a:solidFill>
                  <a:schemeClr val="tx2">
                    <a:lumMod val="50000"/>
                  </a:schemeClr>
                </a:solidFill>
                <a:effectLst/>
                <a:latin typeface="+mn-lt"/>
                <a:ea typeface="+mn-ea"/>
                <a:cs typeface="+mn-cs"/>
              </a:rPr>
              <a:t>BBB National Programs Charitable Foundation d/b/a Center for Industry Self-Regulation</a:t>
            </a:r>
            <a:endParaRPr lang="en-US" sz="800" kern="1200">
              <a:solidFill>
                <a:schemeClr val="tx2">
                  <a:lumMod val="50000"/>
                </a:schemeClr>
              </a:solidFill>
              <a:effectLst/>
              <a:latin typeface="+mn-lt"/>
              <a:ea typeface="+mn-ea"/>
              <a:cs typeface="+mn-cs"/>
            </a:endParaRPr>
          </a:p>
        </p:txBody>
      </p:sp>
    </p:spTree>
    <p:extLst>
      <p:ext uri="{BB962C8B-B14F-4D97-AF65-F5344CB8AC3E}">
        <p14:creationId xmlns:p14="http://schemas.microsoft.com/office/powerpoint/2010/main" val="2710137718"/>
      </p:ext>
    </p:extLst>
  </p:cSld>
  <p:clrMap bg1="dk1" tx1="lt1" bg2="dk2" tx2="lt2" accent1="accent1" accent2="accent2" accent3="accent3" accent4="accent4" accent5="accent5" accent6="accent6" hlink="hlink" folHlink="folHlink"/>
  <p:sldLayoutIdLst>
    <p:sldLayoutId id="2147483661" r:id="rId1"/>
    <p:sldLayoutId id="2147483663" r:id="rId2"/>
    <p:sldLayoutId id="2147483662" r:id="rId3"/>
    <p:sldLayoutId id="2147483666" r:id="rId4"/>
    <p:sldLayoutId id="2147483667" r:id="rId5"/>
    <p:sldLayoutId id="2147483664" r:id="rId6"/>
    <p:sldLayoutId id="2147483672" r:id="rId7"/>
    <p:sldLayoutId id="2147483669" r:id="rId8"/>
    <p:sldLayoutId id="2147483671" r:id="rId9"/>
    <p:sldLayoutId id="2147483665"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8.xml"/><Relationship Id="rId5" Type="http://schemas.openxmlformats.org/officeDocument/2006/relationships/hyperlink" Target="https://www.lexisnexisip.com/solutions/ip-analytics-and-intelligence/iplytics/" TargetMode="External"/><Relationship Id="rId4" Type="http://schemas.openxmlformats.org/officeDocument/2006/relationships/hyperlink" Target="https://papers.ssrn.com/sol3/papers.cfm?abstract_id=3073165" TargetMode="Externa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hyperlink" Target="https://www.accessdata.fda.gov/scripts/cdrh/cfdocs/cfStandards/search.cfm" TargetMode="External"/><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1597B28-2247-6621-17DC-2224021E5D38}"/>
              </a:ext>
            </a:extLst>
          </p:cNvPr>
          <p:cNvSpPr>
            <a:spLocks noGrp="1"/>
          </p:cNvSpPr>
          <p:nvPr>
            <p:ph type="ctrTitle"/>
          </p:nvPr>
        </p:nvSpPr>
        <p:spPr/>
        <p:txBody>
          <a:bodyPr/>
          <a:lstStyle/>
          <a:p>
            <a:r>
              <a:rPr lang="en-US"/>
              <a:t>Standards, Soft Law, and Industry Self-Regulation</a:t>
            </a:r>
          </a:p>
        </p:txBody>
      </p:sp>
      <p:sp>
        <p:nvSpPr>
          <p:cNvPr id="16" name="Subtitle 15">
            <a:extLst>
              <a:ext uri="{FF2B5EF4-FFF2-40B4-BE49-F238E27FC236}">
                <a16:creationId xmlns:a16="http://schemas.microsoft.com/office/drawing/2014/main" id="{035C4C9B-99BD-2631-6376-B5E00CE523F0}"/>
              </a:ext>
            </a:extLst>
          </p:cNvPr>
          <p:cNvSpPr>
            <a:spLocks noGrp="1"/>
          </p:cNvSpPr>
          <p:nvPr>
            <p:ph type="subTitle" idx="1"/>
          </p:nvPr>
        </p:nvSpPr>
        <p:spPr/>
        <p:txBody>
          <a:bodyPr vert="horz" lIns="91440" tIns="45720" rIns="91440" bIns="45720" rtlCol="0" anchor="t">
            <a:normAutofit/>
          </a:bodyPr>
          <a:lstStyle/>
          <a:p>
            <a:r>
              <a:rPr lang="en-US"/>
              <a:t>Module 4: Legal Issues with Private Standards</a:t>
            </a:r>
          </a:p>
        </p:txBody>
      </p:sp>
      <p:sp>
        <p:nvSpPr>
          <p:cNvPr id="12" name="Slide Number Placeholder 11">
            <a:extLst>
              <a:ext uri="{FF2B5EF4-FFF2-40B4-BE49-F238E27FC236}">
                <a16:creationId xmlns:a16="http://schemas.microsoft.com/office/drawing/2014/main" id="{2A52DAF5-37A4-799A-7022-3F70F5B57A0D}"/>
              </a:ext>
            </a:extLst>
          </p:cNvPr>
          <p:cNvSpPr>
            <a:spLocks noGrp="1"/>
          </p:cNvSpPr>
          <p:nvPr>
            <p:ph type="sldNum" sz="quarter" idx="12"/>
          </p:nvPr>
        </p:nvSpPr>
        <p:spPr/>
        <p:txBody>
          <a:bodyPr/>
          <a:lstStyle/>
          <a:p>
            <a:fld id="{610F3DD8-A0DC-3C44-B4A1-CFDA146FA2D1}" type="slidenum">
              <a:rPr lang="en-US" smtClean="0"/>
              <a:pPr/>
              <a:t>1</a:t>
            </a:fld>
            <a:endParaRPr lang="en-US"/>
          </a:p>
        </p:txBody>
      </p:sp>
    </p:spTree>
    <p:extLst>
      <p:ext uri="{BB962C8B-B14F-4D97-AF65-F5344CB8AC3E}">
        <p14:creationId xmlns:p14="http://schemas.microsoft.com/office/powerpoint/2010/main" val="2748731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771C59F-0E38-D2B5-544E-43483FD8859A}"/>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10</a:t>
            </a:fld>
            <a:endParaRPr lang="en-US"/>
          </a:p>
        </p:txBody>
      </p:sp>
      <p:graphicFrame>
        <p:nvGraphicFramePr>
          <p:cNvPr id="7" name="Content Placeholder 2">
            <a:extLst>
              <a:ext uri="{FF2B5EF4-FFF2-40B4-BE49-F238E27FC236}">
                <a16:creationId xmlns:a16="http://schemas.microsoft.com/office/drawing/2014/main" id="{34CFC81E-41FD-07CF-717D-C0B7C54FEDA2}"/>
              </a:ext>
            </a:extLst>
          </p:cNvPr>
          <p:cNvGraphicFramePr>
            <a:graphicFrameLocks noGrp="1"/>
          </p:cNvGraphicFramePr>
          <p:nvPr>
            <p:ph idx="1"/>
            <p:extLst>
              <p:ext uri="{D42A27DB-BD31-4B8C-83A1-F6EECF244321}">
                <p14:modId xmlns:p14="http://schemas.microsoft.com/office/powerpoint/2010/main" val="879443372"/>
              </p:ext>
            </p:extLst>
          </p:nvPr>
        </p:nvGraphicFramePr>
        <p:xfrm>
          <a:off x="733425" y="143510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2960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890671-83E2-7C2D-A03F-00B0CC1FCB52}"/>
              </a:ext>
            </a:extLst>
          </p:cNvPr>
          <p:cNvSpPr>
            <a:spLocks noGrp="1"/>
          </p:cNvSpPr>
          <p:nvPr>
            <p:ph type="sldNum" sz="quarter" idx="12"/>
          </p:nvPr>
        </p:nvSpPr>
        <p:spPr>
          <a:xfrm>
            <a:off x="10738338" y="6356350"/>
            <a:ext cx="615461" cy="365125"/>
          </a:xfrm>
        </p:spPr>
        <p:txBody>
          <a:bodyPr vert="horz" lIns="91440" tIns="45720" rIns="91440" bIns="45720" rtlCol="0" anchor="ctr">
            <a:normAutofit/>
          </a:bodyPr>
          <a:lstStyle/>
          <a:p>
            <a:pPr>
              <a:spcAft>
                <a:spcPts val="600"/>
              </a:spcAft>
            </a:pPr>
            <a:fld id="{610F3DD8-A0DC-3C44-B4A1-CFDA146FA2D1}" type="slidenum">
              <a:rPr lang="en-US" smtClean="0"/>
              <a:pPr>
                <a:spcAft>
                  <a:spcPts val="600"/>
                </a:spcAft>
              </a:pPr>
              <a:t>11</a:t>
            </a:fld>
            <a:endParaRPr lang="en-US"/>
          </a:p>
        </p:txBody>
      </p:sp>
      <p:sp>
        <p:nvSpPr>
          <p:cNvPr id="7" name="Title 6">
            <a:extLst>
              <a:ext uri="{FF2B5EF4-FFF2-40B4-BE49-F238E27FC236}">
                <a16:creationId xmlns:a16="http://schemas.microsoft.com/office/drawing/2014/main" id="{AD3D8FCF-232E-3CA9-BDD6-6EC8CE955EBC}"/>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latin typeface="+mj-lt"/>
                <a:ea typeface="+mj-ea"/>
                <a:cs typeface="+mj-cs"/>
              </a:rPr>
              <a:t>Antitrust and Trade Associations </a:t>
            </a:r>
          </a:p>
        </p:txBody>
      </p:sp>
      <p:sp>
        <p:nvSpPr>
          <p:cNvPr id="5" name="TextBox 4">
            <a:extLst>
              <a:ext uri="{FF2B5EF4-FFF2-40B4-BE49-F238E27FC236}">
                <a16:creationId xmlns:a16="http://schemas.microsoft.com/office/drawing/2014/main" id="{38D81BAA-63FA-07D2-0AC6-4E7DA9E10002}"/>
              </a:ext>
            </a:extLst>
          </p:cNvPr>
          <p:cNvSpPr txBox="1"/>
          <p:nvPr/>
        </p:nvSpPr>
        <p:spPr>
          <a:xfrm>
            <a:off x="838200" y="1825625"/>
            <a:ext cx="10515600" cy="4351338"/>
          </a:xfrm>
          <a:prstGeom prst="rect">
            <a:avLst/>
          </a:prstGeom>
        </p:spPr>
        <p:txBody>
          <a:bodyPr vert="horz" lIns="91440" tIns="45720" rIns="91440" bIns="45720" rtlCol="0">
            <a:normAutofit/>
          </a:bodyPr>
          <a:lstStyle/>
          <a:p>
            <a:pPr marL="228600" indent="-228600">
              <a:lnSpc>
                <a:spcPct val="90000"/>
              </a:lnSpc>
              <a:spcBef>
                <a:spcPts val="1000"/>
              </a:spcBef>
              <a:buClr>
                <a:schemeClr val="accent1"/>
              </a:buClr>
              <a:buFont typeface="Arial" panose="020B0604020202020204" pitchFamily="34" charset="0"/>
              <a:buChar char="•"/>
            </a:pPr>
            <a:r>
              <a:rPr lang="en-US" sz="2800">
                <a:solidFill>
                  <a:schemeClr val="bg1"/>
                </a:solidFill>
              </a:rPr>
              <a:t>The essential antitrust problem with standard-setting is that a standard adopted by a group of competitors that discriminates against/excludes/damages other competitors may violate the antitrust laws​</a:t>
            </a:r>
          </a:p>
          <a:p>
            <a:pPr marL="228600" indent="-228600">
              <a:lnSpc>
                <a:spcPct val="90000"/>
              </a:lnSpc>
              <a:spcBef>
                <a:spcPts val="1000"/>
              </a:spcBef>
              <a:buClr>
                <a:schemeClr val="accent1"/>
              </a:buClr>
              <a:buFont typeface="Arial" panose="020B0604020202020204" pitchFamily="34" charset="0"/>
              <a:buChar char="•"/>
            </a:pPr>
            <a:endParaRPr lang="en-US" sz="2800">
              <a:solidFill>
                <a:schemeClr val="bg1"/>
              </a:solidFill>
            </a:endParaRPr>
          </a:p>
        </p:txBody>
      </p:sp>
    </p:spTree>
    <p:extLst>
      <p:ext uri="{BB962C8B-B14F-4D97-AF65-F5344CB8AC3E}">
        <p14:creationId xmlns:p14="http://schemas.microsoft.com/office/powerpoint/2010/main" val="298136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7E9BB2-8485-3D9C-4880-3535A3A98E85}"/>
              </a:ext>
            </a:extLst>
          </p:cNvPr>
          <p:cNvSpPr>
            <a:spLocks noGrp="1"/>
          </p:cNvSpPr>
          <p:nvPr>
            <p:ph type="title"/>
          </p:nvPr>
        </p:nvSpPr>
        <p:spPr>
          <a:xfrm>
            <a:off x="838200" y="365125"/>
            <a:ext cx="10515600" cy="1325563"/>
          </a:xfrm>
        </p:spPr>
        <p:txBody>
          <a:bodyPr anchor="ctr">
            <a:normAutofit/>
          </a:bodyPr>
          <a:lstStyle/>
          <a:p>
            <a:r>
              <a:rPr lang="en-US"/>
              <a:t>Antitrust and Standards: ​</a:t>
            </a:r>
            <a:br>
              <a:rPr lang="en-US"/>
            </a:br>
            <a:r>
              <a:rPr lang="en-US"/>
              <a:t>Pros and Cons</a:t>
            </a:r>
          </a:p>
        </p:txBody>
      </p:sp>
      <p:sp>
        <p:nvSpPr>
          <p:cNvPr id="3" name="Slide Number Placeholder 2">
            <a:extLst>
              <a:ext uri="{FF2B5EF4-FFF2-40B4-BE49-F238E27FC236}">
                <a16:creationId xmlns:a16="http://schemas.microsoft.com/office/drawing/2014/main" id="{6CDE8012-0771-4818-DF26-C850A7811ABB}"/>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12</a:t>
            </a:fld>
            <a:endParaRPr lang="en-US"/>
          </a:p>
        </p:txBody>
      </p:sp>
      <p:graphicFrame>
        <p:nvGraphicFramePr>
          <p:cNvPr id="7" name="Content Placeholder 4">
            <a:extLst>
              <a:ext uri="{FF2B5EF4-FFF2-40B4-BE49-F238E27FC236}">
                <a16:creationId xmlns:a16="http://schemas.microsoft.com/office/drawing/2014/main" id="{1F0ED14C-9072-B4E0-8D7E-6F0DB41F69A2}"/>
              </a:ext>
            </a:extLst>
          </p:cNvPr>
          <p:cNvGraphicFramePr>
            <a:graphicFrameLocks noGrp="1"/>
          </p:cNvGraphicFramePr>
          <p:nvPr>
            <p:ph idx="1"/>
            <p:extLst>
              <p:ext uri="{D42A27DB-BD31-4B8C-83A1-F6EECF244321}">
                <p14:modId xmlns:p14="http://schemas.microsoft.com/office/powerpoint/2010/main" val="87673168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9387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2BC02-D5F0-42EE-7E9D-38E19AAE385F}"/>
              </a:ext>
            </a:extLst>
          </p:cNvPr>
          <p:cNvSpPr>
            <a:spLocks noGrp="1"/>
          </p:cNvSpPr>
          <p:nvPr>
            <p:ph type="title"/>
          </p:nvPr>
        </p:nvSpPr>
        <p:spPr>
          <a:xfrm>
            <a:off x="838200" y="550862"/>
            <a:ext cx="10515600" cy="1325563"/>
          </a:xfrm>
        </p:spPr>
        <p:txBody>
          <a:bodyPr anchor="ctr">
            <a:normAutofit/>
          </a:bodyPr>
          <a:lstStyle/>
          <a:p>
            <a:r>
              <a:rPr lang="en-US"/>
              <a:t>Example 1 of Standard-Setting Antitrust Violation​</a:t>
            </a:r>
          </a:p>
        </p:txBody>
      </p:sp>
      <p:sp>
        <p:nvSpPr>
          <p:cNvPr id="3" name="Content Placeholder 2">
            <a:extLst>
              <a:ext uri="{FF2B5EF4-FFF2-40B4-BE49-F238E27FC236}">
                <a16:creationId xmlns:a16="http://schemas.microsoft.com/office/drawing/2014/main" id="{2396D6D4-B870-A615-8AD8-6F0220108185}"/>
              </a:ext>
            </a:extLst>
          </p:cNvPr>
          <p:cNvSpPr>
            <a:spLocks noGrp="1"/>
          </p:cNvSpPr>
          <p:nvPr>
            <p:ph idx="1"/>
          </p:nvPr>
        </p:nvSpPr>
        <p:spPr>
          <a:xfrm>
            <a:off x="3093719" y="1981200"/>
            <a:ext cx="8260080" cy="4351338"/>
          </a:xfrm>
        </p:spPr>
        <p:txBody>
          <a:bodyPr vert="horz" lIns="91440" tIns="45720" rIns="91440" bIns="45720" rtlCol="0" anchor="t">
            <a:normAutofit/>
          </a:bodyPr>
          <a:lstStyle/>
          <a:p>
            <a:r>
              <a:rPr lang="en-US" sz="2600"/>
              <a:t>Allied Tube &amp; Conduit Corp. v. Indian Head, Inc., 486 US 492(1988)​</a:t>
            </a:r>
          </a:p>
          <a:p>
            <a:r>
              <a:rPr lang="en-US" sz="2600"/>
              <a:t>Manufacturer of steel electrical conduits conspired to prevent inclusion of plastic conduit in industry standard​</a:t>
            </a:r>
          </a:p>
          <a:p>
            <a:pPr lvl="1"/>
            <a:r>
              <a:rPr lang="en-US" sz="2600"/>
              <a:t>Steel interests recruited 230 persons to join Association and attend meeting for sole purpose of voting against proposal to allow plastic conduits​</a:t>
            </a:r>
          </a:p>
          <a:p>
            <a:pPr lvl="1"/>
            <a:r>
              <a:rPr lang="en-US" sz="2600"/>
              <a:t>New members were instructed where to sit, how and when to vote by group leaders using walkie talkies ​</a:t>
            </a:r>
          </a:p>
          <a:p>
            <a:pPr lvl="1"/>
            <a:r>
              <a:rPr lang="en-US" sz="2600"/>
              <a:t>Proposal to allow plastic conduits failed</a:t>
            </a:r>
          </a:p>
        </p:txBody>
      </p:sp>
      <p:sp>
        <p:nvSpPr>
          <p:cNvPr id="5" name="Slide Number Placeholder 4">
            <a:extLst>
              <a:ext uri="{FF2B5EF4-FFF2-40B4-BE49-F238E27FC236}">
                <a16:creationId xmlns:a16="http://schemas.microsoft.com/office/drawing/2014/main" id="{D5034C45-6BE1-0795-EA48-4845125FF4DB}"/>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13</a:t>
            </a:fld>
            <a:endParaRPr lang="en-US"/>
          </a:p>
        </p:txBody>
      </p:sp>
      <p:pic>
        <p:nvPicPr>
          <p:cNvPr id="7" name="Picture 6" descr="Close-up of metal pipes">
            <a:extLst>
              <a:ext uri="{FF2B5EF4-FFF2-40B4-BE49-F238E27FC236}">
                <a16:creationId xmlns:a16="http://schemas.microsoft.com/office/drawing/2014/main" id="{72022625-84F2-01E1-33F1-3A0777E5430A}"/>
              </a:ext>
            </a:extLst>
          </p:cNvPr>
          <p:cNvPicPr>
            <a:picLocks noChangeAspect="1"/>
          </p:cNvPicPr>
          <p:nvPr/>
        </p:nvPicPr>
        <p:blipFill>
          <a:blip r:embed="rId2"/>
          <a:srcRect l="15481" r="52841" b="-1"/>
          <a:stretch/>
        </p:blipFill>
        <p:spPr>
          <a:xfrm>
            <a:off x="838200" y="1825625"/>
            <a:ext cx="2065019" cy="4351338"/>
          </a:xfrm>
          <a:prstGeom prst="rect">
            <a:avLst/>
          </a:prstGeom>
          <a:noFill/>
        </p:spPr>
      </p:pic>
    </p:spTree>
    <p:extLst>
      <p:ext uri="{BB962C8B-B14F-4D97-AF65-F5344CB8AC3E}">
        <p14:creationId xmlns:p14="http://schemas.microsoft.com/office/powerpoint/2010/main" val="1149861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86498-99CE-9490-4A25-F6EECC83E88D}"/>
              </a:ext>
            </a:extLst>
          </p:cNvPr>
          <p:cNvSpPr>
            <a:spLocks noGrp="1"/>
          </p:cNvSpPr>
          <p:nvPr>
            <p:ph type="title"/>
          </p:nvPr>
        </p:nvSpPr>
        <p:spPr>
          <a:xfrm>
            <a:off x="904875" y="788987"/>
            <a:ext cx="10515600" cy="1325563"/>
          </a:xfrm>
        </p:spPr>
        <p:txBody>
          <a:bodyPr anchor="ctr">
            <a:normAutofit/>
          </a:bodyPr>
          <a:lstStyle/>
          <a:p>
            <a:r>
              <a:rPr lang="en-US"/>
              <a:t>Example 2 of Standard-Setting Antitrust Violation​</a:t>
            </a:r>
          </a:p>
        </p:txBody>
      </p:sp>
      <p:sp>
        <p:nvSpPr>
          <p:cNvPr id="3" name="Content Placeholder 2">
            <a:extLst>
              <a:ext uri="{FF2B5EF4-FFF2-40B4-BE49-F238E27FC236}">
                <a16:creationId xmlns:a16="http://schemas.microsoft.com/office/drawing/2014/main" id="{507677A5-B076-1039-9F2C-9CE5A0E38243}"/>
              </a:ext>
            </a:extLst>
          </p:cNvPr>
          <p:cNvSpPr>
            <a:spLocks noGrp="1"/>
          </p:cNvSpPr>
          <p:nvPr>
            <p:ph idx="1"/>
          </p:nvPr>
        </p:nvSpPr>
        <p:spPr>
          <a:xfrm>
            <a:off x="904875" y="2020887"/>
            <a:ext cx="7227570" cy="4351338"/>
          </a:xfrm>
        </p:spPr>
        <p:txBody>
          <a:bodyPr>
            <a:normAutofit/>
          </a:bodyPr>
          <a:lstStyle/>
          <a:p>
            <a:r>
              <a:rPr lang="en-US"/>
              <a:t>American Society of Mechanical Engineers v. </a:t>
            </a:r>
            <a:r>
              <a:rPr lang="en-US" err="1"/>
              <a:t>Hydrolevel</a:t>
            </a:r>
            <a:r>
              <a:rPr lang="en-US"/>
              <a:t> Corp., 456 U.S. 556 (1986)​</a:t>
            </a:r>
          </a:p>
          <a:p>
            <a:pPr lvl="1"/>
            <a:r>
              <a:rPr lang="en-US" sz="2800"/>
              <a:t>Trade association issued interpretation of its private code at bequest of one of its member’s declaring that a competitor’s equipment was unsafe under the code​</a:t>
            </a:r>
          </a:p>
          <a:p>
            <a:pPr lvl="1"/>
            <a:r>
              <a:rPr lang="en-US" sz="2800"/>
              <a:t>ASME held liable for an antitrust violation because it based interpretation of its code, which harmed the competitor, on illegitimate factors​</a:t>
            </a:r>
          </a:p>
          <a:p>
            <a:pPr marL="0" indent="0">
              <a:buNone/>
            </a:pPr>
            <a:endParaRPr lang="en-US"/>
          </a:p>
        </p:txBody>
      </p:sp>
      <p:sp>
        <p:nvSpPr>
          <p:cNvPr id="5" name="Slide Number Placeholder 4">
            <a:extLst>
              <a:ext uri="{FF2B5EF4-FFF2-40B4-BE49-F238E27FC236}">
                <a16:creationId xmlns:a16="http://schemas.microsoft.com/office/drawing/2014/main" id="{E4682DF1-63D7-95FC-D2A2-81C6AD03CE1A}"/>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14</a:t>
            </a:fld>
            <a:endParaRPr lang="en-US"/>
          </a:p>
        </p:txBody>
      </p:sp>
      <p:pic>
        <p:nvPicPr>
          <p:cNvPr id="7" name="Picture 6" descr="Close-up of machine gears">
            <a:extLst>
              <a:ext uri="{FF2B5EF4-FFF2-40B4-BE49-F238E27FC236}">
                <a16:creationId xmlns:a16="http://schemas.microsoft.com/office/drawing/2014/main" id="{EFC4A60D-D370-DDCF-752D-4FC65A02614A}"/>
              </a:ext>
            </a:extLst>
          </p:cNvPr>
          <p:cNvPicPr>
            <a:picLocks noChangeAspect="1"/>
          </p:cNvPicPr>
          <p:nvPr/>
        </p:nvPicPr>
        <p:blipFill>
          <a:blip r:embed="rId2"/>
          <a:srcRect l="13337" r="39146" b="-1"/>
          <a:stretch/>
        </p:blipFill>
        <p:spPr>
          <a:xfrm>
            <a:off x="8256270" y="1825625"/>
            <a:ext cx="3097529" cy="4351338"/>
          </a:xfrm>
          <a:prstGeom prst="rect">
            <a:avLst/>
          </a:prstGeom>
          <a:noFill/>
        </p:spPr>
      </p:pic>
    </p:spTree>
    <p:extLst>
      <p:ext uri="{BB962C8B-B14F-4D97-AF65-F5344CB8AC3E}">
        <p14:creationId xmlns:p14="http://schemas.microsoft.com/office/powerpoint/2010/main" val="1193805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3B026B4-5AFF-A538-020D-3BCEF7C7B316}"/>
              </a:ext>
            </a:extLst>
          </p:cNvPr>
          <p:cNvSpPr>
            <a:spLocks noGrp="1"/>
          </p:cNvSpPr>
          <p:nvPr>
            <p:ph type="sldNum" sz="quarter" idx="12"/>
          </p:nvPr>
        </p:nvSpPr>
        <p:spPr/>
        <p:txBody>
          <a:bodyPr/>
          <a:lstStyle/>
          <a:p>
            <a:fld id="{610F3DD8-A0DC-3C44-B4A1-CFDA146FA2D1}" type="slidenum">
              <a:rPr lang="en-US" smtClean="0"/>
              <a:t>15</a:t>
            </a:fld>
            <a:endParaRPr lang="en-US"/>
          </a:p>
        </p:txBody>
      </p:sp>
      <p:sp>
        <p:nvSpPr>
          <p:cNvPr id="2" name="Title 1">
            <a:extLst>
              <a:ext uri="{FF2B5EF4-FFF2-40B4-BE49-F238E27FC236}">
                <a16:creationId xmlns:a16="http://schemas.microsoft.com/office/drawing/2014/main" id="{5CCD48EE-6A91-E988-BC0A-C48D4D5F7D82}"/>
              </a:ext>
            </a:extLst>
          </p:cNvPr>
          <p:cNvSpPr>
            <a:spLocks noGrp="1"/>
          </p:cNvSpPr>
          <p:nvPr>
            <p:ph type="title"/>
          </p:nvPr>
        </p:nvSpPr>
        <p:spPr/>
        <p:txBody>
          <a:bodyPr/>
          <a:lstStyle/>
          <a:p>
            <a:r>
              <a:rPr lang="en-US"/>
              <a:t>ANSI’s due process procedures for </a:t>
            </a:r>
            <a:br>
              <a:rPr lang="en-US"/>
            </a:br>
            <a:r>
              <a:rPr lang="en-US"/>
              <a:t>standard-setting</a:t>
            </a:r>
          </a:p>
        </p:txBody>
      </p:sp>
      <p:sp>
        <p:nvSpPr>
          <p:cNvPr id="3" name="Content Placeholder 2">
            <a:extLst>
              <a:ext uri="{FF2B5EF4-FFF2-40B4-BE49-F238E27FC236}">
                <a16:creationId xmlns:a16="http://schemas.microsoft.com/office/drawing/2014/main" id="{BCB7F5CF-0132-E637-6C40-2C99D51F4F53}"/>
              </a:ext>
            </a:extLst>
          </p:cNvPr>
          <p:cNvSpPr>
            <a:spLocks noGrp="1"/>
          </p:cNvSpPr>
          <p:nvPr>
            <p:ph idx="1"/>
          </p:nvPr>
        </p:nvSpPr>
        <p:spPr/>
        <p:txBody>
          <a:bodyPr vert="horz" lIns="91440" tIns="45720" rIns="91440" bIns="45720" rtlCol="0" anchor="t">
            <a:noAutofit/>
          </a:bodyPr>
          <a:lstStyle/>
          <a:p>
            <a:pPr marL="514350" indent="-514350">
              <a:buFont typeface="+mj-lt"/>
              <a:buAutoNum type="arabicPeriod"/>
            </a:pPr>
            <a:r>
              <a:rPr lang="en-US" sz="2000"/>
              <a:t>Openness, such that “materially interested” parties may participate, although a fee may be charged​</a:t>
            </a:r>
          </a:p>
          <a:p>
            <a:pPr marL="514350" indent="-514350">
              <a:buFont typeface="+mj-lt"/>
              <a:buAutoNum type="arabicPeriod"/>
            </a:pPr>
            <a:r>
              <a:rPr lang="en-US" sz="2000"/>
              <a:t>“Lack of dominance,” to ensure consideration of multiple viewpoints</a:t>
            </a:r>
          </a:p>
          <a:p>
            <a:pPr marL="514350" indent="-514350">
              <a:buFont typeface="+mj-lt"/>
              <a:buAutoNum type="arabicPeriod"/>
            </a:pPr>
            <a:r>
              <a:rPr lang="en-US" sz="2000"/>
              <a:t>A balance of interested parties​</a:t>
            </a:r>
          </a:p>
          <a:p>
            <a:pPr marL="514350" indent="-514350">
              <a:buFont typeface="+mj-lt"/>
              <a:buAutoNum type="arabicPeriod"/>
            </a:pPr>
            <a:r>
              <a:rPr lang="en-US" sz="2000"/>
              <a:t>Coordination and efforts to resolve conflicts ​</a:t>
            </a:r>
          </a:p>
          <a:p>
            <a:pPr marL="514350" indent="-514350">
              <a:buFont typeface="+mj-lt"/>
              <a:buAutoNum type="arabicPeriod"/>
            </a:pPr>
            <a:r>
              <a:rPr lang="en-US" sz="2000"/>
              <a:t>“Notification of standards activity,” to inform interested parties ​</a:t>
            </a:r>
          </a:p>
          <a:p>
            <a:pPr marL="514350" indent="-514350">
              <a:buFont typeface="+mj-lt"/>
              <a:buAutoNum type="arabicPeriod"/>
            </a:pPr>
            <a:r>
              <a:rPr lang="en-US" sz="2000"/>
              <a:t>Consideration to all written viewpoints submitted​</a:t>
            </a:r>
          </a:p>
          <a:p>
            <a:pPr marL="514350" indent="-514350">
              <a:buFont typeface="+mj-lt"/>
              <a:buAutoNum type="arabicPeriod"/>
            </a:pPr>
            <a:r>
              <a:rPr lang="en-US" sz="2000"/>
              <a:t>Consensus voting (although not necessarily unanimity)​</a:t>
            </a:r>
          </a:p>
          <a:p>
            <a:pPr marL="514350" indent="-514350">
              <a:buFont typeface="+mj-lt"/>
              <a:buAutoNum type="arabicPeriod"/>
            </a:pPr>
            <a:r>
              <a:rPr lang="en-US" sz="2000"/>
              <a:t>“Realistic and readily available” appeals procedures​</a:t>
            </a:r>
          </a:p>
          <a:p>
            <a:pPr marL="514350" indent="-514350">
              <a:buFont typeface="+mj-lt"/>
              <a:buAutoNum type="arabicPeriod"/>
            </a:pPr>
            <a:r>
              <a:rPr lang="en-US" sz="2000"/>
              <a:t>Use of written and available procedures​</a:t>
            </a:r>
          </a:p>
          <a:p>
            <a:pPr marL="514350" indent="-514350">
              <a:buFont typeface="+mj-lt"/>
              <a:buAutoNum type="arabicPeriod"/>
            </a:pPr>
            <a:r>
              <a:rPr lang="en-US" sz="2000"/>
              <a:t>Compliance with other ANSI policies and procedures​</a:t>
            </a:r>
          </a:p>
        </p:txBody>
      </p:sp>
      <p:pic>
        <p:nvPicPr>
          <p:cNvPr id="3076" name="Picture 4" descr="American National Standards Institute ...">
            <a:extLst>
              <a:ext uri="{FF2B5EF4-FFF2-40B4-BE49-F238E27FC236}">
                <a16:creationId xmlns:a16="http://schemas.microsoft.com/office/drawing/2014/main" id="{A6A041BD-38CA-54AF-48C2-3F27B312CD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1770" y="4376679"/>
            <a:ext cx="3439171" cy="1271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2710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02ABCC2-8B6B-91AE-ECF5-2F7A75586F93}"/>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16</a:t>
            </a:fld>
            <a:endParaRPr lang="en-US"/>
          </a:p>
        </p:txBody>
      </p:sp>
      <p:sp>
        <p:nvSpPr>
          <p:cNvPr id="2" name="Title 1">
            <a:extLst>
              <a:ext uri="{FF2B5EF4-FFF2-40B4-BE49-F238E27FC236}">
                <a16:creationId xmlns:a16="http://schemas.microsoft.com/office/drawing/2014/main" id="{FC722E43-FE60-515F-0633-67AE7806ED57}"/>
              </a:ext>
            </a:extLst>
          </p:cNvPr>
          <p:cNvSpPr>
            <a:spLocks noGrp="1"/>
          </p:cNvSpPr>
          <p:nvPr>
            <p:ph type="title"/>
          </p:nvPr>
        </p:nvSpPr>
        <p:spPr>
          <a:xfrm>
            <a:off x="838200" y="365125"/>
            <a:ext cx="10515600" cy="1325563"/>
          </a:xfrm>
        </p:spPr>
        <p:txBody>
          <a:bodyPr anchor="ctr">
            <a:normAutofit/>
          </a:bodyPr>
          <a:lstStyle/>
          <a:p>
            <a:r>
              <a:rPr lang="en-US"/>
              <a:t>Antitrust Guidelines for​</a:t>
            </a:r>
            <a:br>
              <a:rPr lang="en-US"/>
            </a:br>
            <a:r>
              <a:rPr lang="en-US"/>
              <a:t>Industry Standard-Setting​</a:t>
            </a:r>
          </a:p>
        </p:txBody>
      </p:sp>
      <p:sp>
        <p:nvSpPr>
          <p:cNvPr id="3" name="Content Placeholder 2">
            <a:extLst>
              <a:ext uri="{FF2B5EF4-FFF2-40B4-BE49-F238E27FC236}">
                <a16:creationId xmlns:a16="http://schemas.microsoft.com/office/drawing/2014/main" id="{6060A5E6-8736-35EB-850E-875B8E0A9782}"/>
              </a:ext>
            </a:extLst>
          </p:cNvPr>
          <p:cNvSpPr>
            <a:spLocks noGrp="1"/>
          </p:cNvSpPr>
          <p:nvPr>
            <p:ph idx="1"/>
          </p:nvPr>
        </p:nvSpPr>
        <p:spPr>
          <a:xfrm>
            <a:off x="838200" y="1825625"/>
            <a:ext cx="10515600" cy="4351338"/>
          </a:xfrm>
        </p:spPr>
        <p:txBody>
          <a:bodyPr>
            <a:normAutofit/>
          </a:bodyPr>
          <a:lstStyle/>
          <a:p>
            <a:r>
              <a:rPr lang="en-US"/>
              <a:t>Adopt standards only when important​</a:t>
            </a:r>
          </a:p>
          <a:p>
            <a:r>
              <a:rPr lang="en-US"/>
              <a:t>Establish objective basis for standard​</a:t>
            </a:r>
          </a:p>
          <a:p>
            <a:r>
              <a:rPr lang="en-US"/>
              <a:t>Consider seeking input from affected competitors and government​</a:t>
            </a:r>
          </a:p>
          <a:p>
            <a:r>
              <a:rPr lang="en-US"/>
              <a:t>Consider making compliance voluntary​</a:t>
            </a:r>
          </a:p>
          <a:p>
            <a:r>
              <a:rPr lang="en-US"/>
              <a:t>Provide fair enforcement procedures (where not voluntary)​</a:t>
            </a:r>
          </a:p>
          <a:p>
            <a:r>
              <a:rPr lang="en-US"/>
              <a:t>Document process fully and carefully​</a:t>
            </a:r>
          </a:p>
          <a:p>
            <a:r>
              <a:rPr lang="en-US"/>
              <a:t>Have counsel involved in all steps​</a:t>
            </a:r>
          </a:p>
        </p:txBody>
      </p:sp>
      <p:pic>
        <p:nvPicPr>
          <p:cNvPr id="8" name="Graphic 7" descr="Group brainstorm with solid fill">
            <a:extLst>
              <a:ext uri="{FF2B5EF4-FFF2-40B4-BE49-F238E27FC236}">
                <a16:creationId xmlns:a16="http://schemas.microsoft.com/office/drawing/2014/main" id="{A7DB9D55-3464-5783-DFCC-399C5707C6B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648575" y="996950"/>
            <a:ext cx="1657350" cy="1657350"/>
          </a:xfrm>
          <a:prstGeom prst="rect">
            <a:avLst/>
          </a:prstGeom>
        </p:spPr>
      </p:pic>
    </p:spTree>
    <p:extLst>
      <p:ext uri="{BB962C8B-B14F-4D97-AF65-F5344CB8AC3E}">
        <p14:creationId xmlns:p14="http://schemas.microsoft.com/office/powerpoint/2010/main" val="4035398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5F605-288C-0033-4815-4A246F14815D}"/>
              </a:ext>
            </a:extLst>
          </p:cNvPr>
          <p:cNvSpPr>
            <a:spLocks noGrp="1"/>
          </p:cNvSpPr>
          <p:nvPr>
            <p:ph type="title"/>
          </p:nvPr>
        </p:nvSpPr>
        <p:spPr>
          <a:xfrm>
            <a:off x="838200" y="365125"/>
            <a:ext cx="10515600" cy="1325563"/>
          </a:xfrm>
        </p:spPr>
        <p:txBody>
          <a:bodyPr anchor="ctr">
            <a:normAutofit/>
          </a:bodyPr>
          <a:lstStyle/>
          <a:p>
            <a:r>
              <a:rPr lang="en-US"/>
              <a:t>National Cooperative Research and Production Act </a:t>
            </a:r>
          </a:p>
        </p:txBody>
      </p:sp>
      <p:sp>
        <p:nvSpPr>
          <p:cNvPr id="3" name="Content Placeholder 2">
            <a:extLst>
              <a:ext uri="{FF2B5EF4-FFF2-40B4-BE49-F238E27FC236}">
                <a16:creationId xmlns:a16="http://schemas.microsoft.com/office/drawing/2014/main" id="{5ADB1A2F-A60D-897F-367D-663BE659B8E5}"/>
              </a:ext>
            </a:extLst>
          </p:cNvPr>
          <p:cNvSpPr>
            <a:spLocks noGrp="1"/>
          </p:cNvSpPr>
          <p:nvPr>
            <p:ph idx="1"/>
          </p:nvPr>
        </p:nvSpPr>
        <p:spPr>
          <a:xfrm>
            <a:off x="838200" y="1825625"/>
            <a:ext cx="7227570" cy="4351338"/>
          </a:xfrm>
        </p:spPr>
        <p:txBody>
          <a:bodyPr>
            <a:normAutofit/>
          </a:bodyPr>
          <a:lstStyle/>
          <a:p>
            <a:r>
              <a:rPr lang="en-US"/>
              <a:t>CRA is a statute that provides for rule of reason analysis for joint ventures/consortia and sets up mechanism whereby DOJ will review a proposed venture, limiting liability to actual damages (not treble as per the Sherman and Clayton Acts).​</a:t>
            </a:r>
          </a:p>
        </p:txBody>
      </p:sp>
      <p:sp>
        <p:nvSpPr>
          <p:cNvPr id="5" name="Slide Number Placeholder 4">
            <a:extLst>
              <a:ext uri="{FF2B5EF4-FFF2-40B4-BE49-F238E27FC236}">
                <a16:creationId xmlns:a16="http://schemas.microsoft.com/office/drawing/2014/main" id="{169E9CA0-2558-0050-CFAA-CA7156686754}"/>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17</a:t>
            </a:fld>
            <a:endParaRPr lang="en-US"/>
          </a:p>
        </p:txBody>
      </p:sp>
      <p:pic>
        <p:nvPicPr>
          <p:cNvPr id="9" name="Graphic 8" descr="Clipboard Mixed with solid fill">
            <a:extLst>
              <a:ext uri="{FF2B5EF4-FFF2-40B4-BE49-F238E27FC236}">
                <a16:creationId xmlns:a16="http://schemas.microsoft.com/office/drawing/2014/main" id="{A54EF724-C69E-0D36-8377-66D12C2509B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56270" y="2452529"/>
            <a:ext cx="3097529" cy="3097529"/>
          </a:xfrm>
          <a:prstGeom prst="rect">
            <a:avLst/>
          </a:prstGeom>
        </p:spPr>
      </p:pic>
    </p:spTree>
    <p:extLst>
      <p:ext uri="{BB962C8B-B14F-4D97-AF65-F5344CB8AC3E}">
        <p14:creationId xmlns:p14="http://schemas.microsoft.com/office/powerpoint/2010/main" val="398563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BEF647-022D-EC1B-BBB5-8B4AC4F132B6}"/>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18</a:t>
            </a:fld>
            <a:endParaRPr lang="en-US"/>
          </a:p>
        </p:txBody>
      </p:sp>
      <p:pic>
        <p:nvPicPr>
          <p:cNvPr id="4098" name="Picture 2">
            <a:extLst>
              <a:ext uri="{FF2B5EF4-FFF2-40B4-BE49-F238E27FC236}">
                <a16:creationId xmlns:a16="http://schemas.microsoft.com/office/drawing/2014/main" id="{0B01FDFD-7F39-848E-54D5-96B7B24A587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381375" y="402086"/>
            <a:ext cx="4210050" cy="5670102"/>
          </a:xfrm>
          <a:prstGeom prst="rect">
            <a:avLst/>
          </a:prstGeom>
          <a:solidFill>
            <a:srgbClr val="FFFFFF"/>
          </a:solidFill>
        </p:spPr>
      </p:pic>
    </p:spTree>
    <p:extLst>
      <p:ext uri="{BB962C8B-B14F-4D97-AF65-F5344CB8AC3E}">
        <p14:creationId xmlns:p14="http://schemas.microsoft.com/office/powerpoint/2010/main" val="3862080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95C49-C542-FDA4-63F2-658686140BA8}"/>
              </a:ext>
            </a:extLst>
          </p:cNvPr>
          <p:cNvSpPr>
            <a:spLocks noGrp="1"/>
          </p:cNvSpPr>
          <p:nvPr>
            <p:ph type="title"/>
          </p:nvPr>
        </p:nvSpPr>
        <p:spPr/>
        <p:txBody>
          <a:bodyPr/>
          <a:lstStyle/>
          <a:p>
            <a:r>
              <a:rPr lang="en-US"/>
              <a:t>Noer-Pennington Doctrine</a:t>
            </a:r>
          </a:p>
        </p:txBody>
      </p:sp>
      <p:sp>
        <p:nvSpPr>
          <p:cNvPr id="3" name="Content Placeholder 2">
            <a:extLst>
              <a:ext uri="{FF2B5EF4-FFF2-40B4-BE49-F238E27FC236}">
                <a16:creationId xmlns:a16="http://schemas.microsoft.com/office/drawing/2014/main" id="{3ED9D736-050B-AD32-B656-C4C6838CE9B0}"/>
              </a:ext>
            </a:extLst>
          </p:cNvPr>
          <p:cNvSpPr>
            <a:spLocks noGrp="1"/>
          </p:cNvSpPr>
          <p:nvPr>
            <p:ph idx="1"/>
          </p:nvPr>
        </p:nvSpPr>
        <p:spPr/>
        <p:txBody>
          <a:bodyPr vert="horz" lIns="91440" tIns="45720" rIns="91440" bIns="45720" rtlCol="0" anchor="t">
            <a:normAutofit fontScale="92500" lnSpcReduction="10000"/>
          </a:bodyPr>
          <a:lstStyle/>
          <a:p>
            <a:r>
              <a:rPr lang="en-US"/>
              <a:t>Noer-Pennington doctrine: "the federal antitrust laws do not regulate the conduct of private individuals in seeking anticompetitive action from the government."​</a:t>
            </a:r>
          </a:p>
          <a:p>
            <a:r>
              <a:rPr lang="en-US"/>
              <a:t>But exception for deception – Unocal provided proposal to CARB for reformulated gasoline in California without disclosing it had patents covering the model; CARB adopted Unocal proposal and Unocal demanded royalty payments from all gasoline sales in California​</a:t>
            </a:r>
          </a:p>
          <a:p>
            <a:r>
              <a:rPr lang="en-US"/>
              <a:t>FTC enforced against Unocal and eventually determined NPD did not apply: “the weight of lower court authority, spanning more than thirty years, has recognized that misrepresentations may preclude application of Noer-Pennington in less political arenas than the legislative lobbying at issue in Noer itself.” ​</a:t>
            </a:r>
          </a:p>
        </p:txBody>
      </p:sp>
      <p:sp>
        <p:nvSpPr>
          <p:cNvPr id="5" name="Slide Number Placeholder 4">
            <a:extLst>
              <a:ext uri="{FF2B5EF4-FFF2-40B4-BE49-F238E27FC236}">
                <a16:creationId xmlns:a16="http://schemas.microsoft.com/office/drawing/2014/main" id="{307F28A9-CFE3-2BD9-C1D6-3AE18D0B1576}"/>
              </a:ext>
            </a:extLst>
          </p:cNvPr>
          <p:cNvSpPr>
            <a:spLocks noGrp="1"/>
          </p:cNvSpPr>
          <p:nvPr>
            <p:ph type="sldNum" sz="quarter" idx="12"/>
          </p:nvPr>
        </p:nvSpPr>
        <p:spPr/>
        <p:txBody>
          <a:bodyPr/>
          <a:lstStyle/>
          <a:p>
            <a:fld id="{610F3DD8-A0DC-3C44-B4A1-CFDA146FA2D1}" type="slidenum">
              <a:rPr lang="en-US" smtClean="0"/>
              <a:t>19</a:t>
            </a:fld>
            <a:endParaRPr lang="en-US"/>
          </a:p>
        </p:txBody>
      </p:sp>
    </p:spTree>
    <p:extLst>
      <p:ext uri="{BB962C8B-B14F-4D97-AF65-F5344CB8AC3E}">
        <p14:creationId xmlns:p14="http://schemas.microsoft.com/office/powerpoint/2010/main" val="2413200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137CB7-72DA-01B2-F8DD-124A49997164}"/>
              </a:ext>
            </a:extLst>
          </p:cNvPr>
          <p:cNvSpPr>
            <a:spLocks noGrp="1"/>
          </p:cNvSpPr>
          <p:nvPr>
            <p:ph type="sldNum" sz="quarter" idx="12"/>
          </p:nvPr>
        </p:nvSpPr>
        <p:spPr/>
        <p:txBody>
          <a:bodyPr/>
          <a:lstStyle/>
          <a:p>
            <a:fld id="{610F3DD8-A0DC-3C44-B4A1-CFDA146FA2D1}" type="slidenum">
              <a:rPr lang="en-US" smtClean="0"/>
              <a:t>2</a:t>
            </a:fld>
            <a:endParaRPr lang="en-US"/>
          </a:p>
        </p:txBody>
      </p:sp>
      <p:pic>
        <p:nvPicPr>
          <p:cNvPr id="1026" name="Picture 2" descr="Mohamed El-Erian ...">
            <a:extLst>
              <a:ext uri="{FF2B5EF4-FFF2-40B4-BE49-F238E27FC236}">
                <a16:creationId xmlns:a16="http://schemas.microsoft.com/office/drawing/2014/main" id="{C1C96C13-E6AA-8CBD-0DE7-63103E2D1E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339389"/>
            <a:ext cx="4448175" cy="5706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324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ooden blocks with letters on them&#10;&#10;AI-generated content may be incorrect.">
            <a:extLst>
              <a:ext uri="{FF2B5EF4-FFF2-40B4-BE49-F238E27FC236}">
                <a16:creationId xmlns:a16="http://schemas.microsoft.com/office/drawing/2014/main" id="{2DCDCD16-D2B1-5191-B2EB-56D618A05475}"/>
              </a:ext>
            </a:extLst>
          </p:cNvPr>
          <p:cNvPicPr>
            <a:picLocks noChangeAspect="1"/>
          </p:cNvPicPr>
          <p:nvPr/>
        </p:nvPicPr>
        <p:blipFill>
          <a:blip r:embed="rId2"/>
          <a:srcRect t="37149" b="625"/>
          <a:stretch/>
        </p:blipFill>
        <p:spPr>
          <a:xfrm>
            <a:off x="838200" y="1111250"/>
            <a:ext cx="10515600" cy="4351338"/>
          </a:xfrm>
          <a:prstGeom prst="rect">
            <a:avLst/>
          </a:prstGeom>
          <a:noFill/>
        </p:spPr>
      </p:pic>
      <p:sp>
        <p:nvSpPr>
          <p:cNvPr id="3" name="Slide Number Placeholder 2">
            <a:extLst>
              <a:ext uri="{FF2B5EF4-FFF2-40B4-BE49-F238E27FC236}">
                <a16:creationId xmlns:a16="http://schemas.microsoft.com/office/drawing/2014/main" id="{459B4E13-A1BB-2A3C-61B8-2272B2586270}"/>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20</a:t>
            </a:fld>
            <a:endParaRPr lang="en-US"/>
          </a:p>
        </p:txBody>
      </p:sp>
    </p:spTree>
    <p:extLst>
      <p:ext uri="{BB962C8B-B14F-4D97-AF65-F5344CB8AC3E}">
        <p14:creationId xmlns:p14="http://schemas.microsoft.com/office/powerpoint/2010/main" val="2185788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258E4-D670-7B32-E4A1-09C16020B52A}"/>
              </a:ext>
            </a:extLst>
          </p:cNvPr>
          <p:cNvSpPr>
            <a:spLocks noGrp="1"/>
          </p:cNvSpPr>
          <p:nvPr>
            <p:ph type="title"/>
          </p:nvPr>
        </p:nvSpPr>
        <p:spPr/>
        <p:txBody>
          <a:bodyPr/>
          <a:lstStyle/>
          <a:p>
            <a:r>
              <a:rPr lang="en-US"/>
              <a:t>Standard-Essential Patents​</a:t>
            </a:r>
          </a:p>
        </p:txBody>
      </p:sp>
      <p:sp>
        <p:nvSpPr>
          <p:cNvPr id="3" name="Content Placeholder 2">
            <a:extLst>
              <a:ext uri="{FF2B5EF4-FFF2-40B4-BE49-F238E27FC236}">
                <a16:creationId xmlns:a16="http://schemas.microsoft.com/office/drawing/2014/main" id="{0FA6C062-64F5-7DF1-45C0-BC3135665FE3}"/>
              </a:ext>
            </a:extLst>
          </p:cNvPr>
          <p:cNvSpPr>
            <a:spLocks noGrp="1"/>
          </p:cNvSpPr>
          <p:nvPr>
            <p:ph idx="1"/>
          </p:nvPr>
        </p:nvSpPr>
        <p:spPr/>
        <p:txBody>
          <a:bodyPr/>
          <a:lstStyle/>
          <a:p>
            <a:r>
              <a:rPr lang="en-US"/>
              <a:t>SEPs = Patents for technologies that are “essential” for conforming with a private standard​</a:t>
            </a:r>
          </a:p>
          <a:p>
            <a:r>
              <a:rPr lang="en-US"/>
              <a:t>They are crucial for ensuring safety, interoperability, and compatibility of products and services across companies</a:t>
            </a:r>
          </a:p>
          <a:p>
            <a:pPr lvl="1"/>
            <a:r>
              <a:rPr lang="en-US"/>
              <a:t>E.g. USB, Wi-Fi, or JPEG</a:t>
            </a:r>
          </a:p>
          <a:p>
            <a:r>
              <a:rPr lang="en-US"/>
              <a:t>Standard setting organizations typically require members to license these on fair, reasonable, and nondiscriminatory terms (FRAND terms)</a:t>
            </a:r>
          </a:p>
        </p:txBody>
      </p:sp>
      <p:sp>
        <p:nvSpPr>
          <p:cNvPr id="5" name="Slide Number Placeholder 4">
            <a:extLst>
              <a:ext uri="{FF2B5EF4-FFF2-40B4-BE49-F238E27FC236}">
                <a16:creationId xmlns:a16="http://schemas.microsoft.com/office/drawing/2014/main" id="{52C71C58-AC84-99B2-DFEC-585BCF329AE7}"/>
              </a:ext>
            </a:extLst>
          </p:cNvPr>
          <p:cNvSpPr>
            <a:spLocks noGrp="1"/>
          </p:cNvSpPr>
          <p:nvPr>
            <p:ph type="sldNum" sz="quarter" idx="12"/>
          </p:nvPr>
        </p:nvSpPr>
        <p:spPr/>
        <p:txBody>
          <a:bodyPr/>
          <a:lstStyle/>
          <a:p>
            <a:fld id="{610F3DD8-A0DC-3C44-B4A1-CFDA146FA2D1}" type="slidenum">
              <a:rPr lang="en-US" smtClean="0"/>
              <a:t>21</a:t>
            </a:fld>
            <a:endParaRPr lang="en-US"/>
          </a:p>
        </p:txBody>
      </p:sp>
    </p:spTree>
    <p:extLst>
      <p:ext uri="{BB962C8B-B14F-4D97-AF65-F5344CB8AC3E}">
        <p14:creationId xmlns:p14="http://schemas.microsoft.com/office/powerpoint/2010/main" val="3815388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E6AEA87-7759-41B8-2A13-7FDBD013B61F}"/>
              </a:ext>
            </a:extLst>
          </p:cNvPr>
          <p:cNvSpPr>
            <a:spLocks noGrp="1"/>
          </p:cNvSpPr>
          <p:nvPr>
            <p:ph type="sldNum" sz="quarter" idx="12"/>
          </p:nvPr>
        </p:nvSpPr>
        <p:spPr/>
        <p:txBody>
          <a:bodyPr/>
          <a:lstStyle/>
          <a:p>
            <a:fld id="{610F3DD8-A0DC-3C44-B4A1-CFDA146FA2D1}" type="slidenum">
              <a:rPr lang="en-US" smtClean="0"/>
              <a:t>22</a:t>
            </a:fld>
            <a:endParaRPr lang="en-US"/>
          </a:p>
        </p:txBody>
      </p:sp>
      <p:pic>
        <p:nvPicPr>
          <p:cNvPr id="6146" name="Picture 2">
            <a:extLst>
              <a:ext uri="{FF2B5EF4-FFF2-40B4-BE49-F238E27FC236}">
                <a16:creationId xmlns:a16="http://schemas.microsoft.com/office/drawing/2014/main" id="{A8734BB6-8828-8D5C-3147-8639D5C2607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8496" t="16667" r="30114" b="3537"/>
          <a:stretch/>
        </p:blipFill>
        <p:spPr bwMode="auto">
          <a:xfrm>
            <a:off x="942975" y="475220"/>
            <a:ext cx="3848100" cy="417317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BDBDA195-7B3B-1DDB-A29B-07E7F7D3EC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6288" r="6676" b="3913"/>
          <a:stretch/>
        </p:blipFill>
        <p:spPr bwMode="auto">
          <a:xfrm>
            <a:off x="5263662" y="947561"/>
            <a:ext cx="6257925" cy="30099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22227EF-4174-5043-DB83-7DEBA1A4A584}"/>
              </a:ext>
            </a:extLst>
          </p:cNvPr>
          <p:cNvSpPr txBox="1"/>
          <p:nvPr/>
        </p:nvSpPr>
        <p:spPr>
          <a:xfrm>
            <a:off x="5153025" y="530547"/>
            <a:ext cx="6096000" cy="278731"/>
          </a:xfrm>
          <a:prstGeom prst="rect">
            <a:avLst/>
          </a:prstGeom>
          <a:noFill/>
        </p:spPr>
        <p:txBody>
          <a:bodyPr wrap="square">
            <a:spAutoFit/>
          </a:bodyPr>
          <a:lstStyle/>
          <a:p>
            <a:pPr rtl="0" fontAlgn="base">
              <a:lnSpc>
                <a:spcPts val="1275"/>
              </a:lnSpc>
              <a:buNone/>
            </a:pPr>
            <a:r>
              <a:rPr lang="en-US" sz="1800" b="0" i="0" u="none" strike="noStrike" err="1">
                <a:solidFill>
                  <a:srgbClr val="000000"/>
                </a:solidFill>
                <a:effectLst/>
                <a:latin typeface="Aptos" panose="020B0004020202020204" pitchFamily="34" charset="0"/>
              </a:rPr>
              <a:t>IPLytics</a:t>
            </a:r>
            <a:r>
              <a:rPr lang="en-US" sz="1800" b="0" i="0" u="none" strike="noStrike">
                <a:solidFill>
                  <a:srgbClr val="000000"/>
                </a:solidFill>
                <a:effectLst/>
                <a:latin typeface="Aptos" panose="020B0004020202020204" pitchFamily="34" charset="0"/>
              </a:rPr>
              <a:t>:</a:t>
            </a:r>
            <a:r>
              <a:rPr lang="en-US" sz="1800" b="0" i="0">
                <a:solidFill>
                  <a:srgbClr val="000000"/>
                </a:solidFill>
                <a:effectLst/>
                <a:latin typeface="Aptos" panose="020B0004020202020204" pitchFamily="34" charset="0"/>
              </a:rPr>
              <a:t>​</a:t>
            </a:r>
            <a:r>
              <a:rPr lang="en-US">
                <a:solidFill>
                  <a:srgbClr val="000000"/>
                </a:solidFill>
                <a:latin typeface="Segoe UI" panose="020B0502040204020203" pitchFamily="34" charset="0"/>
              </a:rPr>
              <a:t> </a:t>
            </a:r>
            <a:r>
              <a:rPr lang="en-US" sz="1800" b="0" i="0" u="none" strike="noStrike">
                <a:solidFill>
                  <a:srgbClr val="000000"/>
                </a:solidFill>
                <a:effectLst/>
                <a:latin typeface="Aptos" panose="020B0004020202020204" pitchFamily="34" charset="0"/>
              </a:rPr>
              <a:t>Info on Over 300,000 SEPS</a:t>
            </a:r>
            <a:r>
              <a:rPr lang="en-US" sz="1800" b="0" i="0">
                <a:solidFill>
                  <a:srgbClr val="000000"/>
                </a:solidFill>
                <a:effectLst/>
                <a:latin typeface="Aptos" panose="020B0004020202020204" pitchFamily="34" charset="0"/>
              </a:rPr>
              <a:t>​</a:t>
            </a:r>
            <a:endParaRPr lang="en-US" b="0" i="0">
              <a:solidFill>
                <a:srgbClr val="000000"/>
              </a:solidFill>
              <a:effectLst/>
              <a:latin typeface="Segoe UI" panose="020B0502040204020203" pitchFamily="34" charset="0"/>
            </a:endParaRPr>
          </a:p>
        </p:txBody>
      </p:sp>
      <p:sp>
        <p:nvSpPr>
          <p:cNvPr id="9" name="TextBox 8">
            <a:hlinkClick r:id="rId4"/>
            <a:extLst>
              <a:ext uri="{FF2B5EF4-FFF2-40B4-BE49-F238E27FC236}">
                <a16:creationId xmlns:a16="http://schemas.microsoft.com/office/drawing/2014/main" id="{BAF0023F-204A-4CAE-27B7-86C404A2F088}"/>
              </a:ext>
            </a:extLst>
          </p:cNvPr>
          <p:cNvSpPr txBox="1"/>
          <p:nvPr/>
        </p:nvSpPr>
        <p:spPr>
          <a:xfrm>
            <a:off x="670413" y="4782236"/>
            <a:ext cx="6096000" cy="276999"/>
          </a:xfrm>
          <a:prstGeom prst="rect">
            <a:avLst/>
          </a:prstGeom>
          <a:noFill/>
        </p:spPr>
        <p:txBody>
          <a:bodyPr wrap="square">
            <a:spAutoFit/>
          </a:bodyPr>
          <a:lstStyle/>
          <a:p>
            <a:r>
              <a:rPr lang="en-US" sz="1200" b="0" i="0" u="sng" strike="noStrike">
                <a:solidFill>
                  <a:srgbClr val="467886"/>
                </a:solidFill>
                <a:effectLst/>
                <a:latin typeface="Aptos" panose="020B0004020202020204" pitchFamily="34" charset="0"/>
                <a:hlinkClick r:id="rId4"/>
              </a:rPr>
              <a:t>https://papers.ssrn.com/sol3/papers.cfm?abstract_id=3073165</a:t>
            </a:r>
            <a:endParaRPr lang="en-US" sz="1200"/>
          </a:p>
        </p:txBody>
      </p:sp>
      <p:sp>
        <p:nvSpPr>
          <p:cNvPr id="11" name="TextBox 10">
            <a:extLst>
              <a:ext uri="{FF2B5EF4-FFF2-40B4-BE49-F238E27FC236}">
                <a16:creationId xmlns:a16="http://schemas.microsoft.com/office/drawing/2014/main" id="{AC34C41C-74DA-A0EE-2256-B0A607FC17D9}"/>
              </a:ext>
            </a:extLst>
          </p:cNvPr>
          <p:cNvSpPr txBox="1"/>
          <p:nvPr/>
        </p:nvSpPr>
        <p:spPr>
          <a:xfrm>
            <a:off x="5276850" y="4751458"/>
            <a:ext cx="6638925" cy="307777"/>
          </a:xfrm>
          <a:prstGeom prst="rect">
            <a:avLst/>
          </a:prstGeom>
          <a:noFill/>
        </p:spPr>
        <p:txBody>
          <a:bodyPr wrap="square">
            <a:spAutoFit/>
          </a:bodyPr>
          <a:lstStyle/>
          <a:p>
            <a:r>
              <a:rPr lang="en-US" sz="1400" b="0" i="0" u="sng" strike="noStrike">
                <a:solidFill>
                  <a:srgbClr val="467886"/>
                </a:solidFill>
                <a:effectLst/>
                <a:latin typeface="Aptos" panose="020B0004020202020204" pitchFamily="34" charset="0"/>
                <a:hlinkClick r:id="rId5"/>
              </a:rPr>
              <a:t>https://www.lexisnexisip.com/solutions/ip-analytics-and-intelligence/iplytics/</a:t>
            </a:r>
            <a:endParaRPr lang="en-US" sz="1400"/>
          </a:p>
        </p:txBody>
      </p:sp>
    </p:spTree>
    <p:extLst>
      <p:ext uri="{BB962C8B-B14F-4D97-AF65-F5344CB8AC3E}">
        <p14:creationId xmlns:p14="http://schemas.microsoft.com/office/powerpoint/2010/main" val="3032580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A4B48C-F59D-1484-8280-83713EE774C5}"/>
              </a:ext>
            </a:extLst>
          </p:cNvPr>
          <p:cNvSpPr>
            <a:spLocks noGrp="1"/>
          </p:cNvSpPr>
          <p:nvPr>
            <p:ph type="title"/>
          </p:nvPr>
        </p:nvSpPr>
        <p:spPr>
          <a:xfrm>
            <a:off x="838200" y="365125"/>
            <a:ext cx="10515600" cy="1325563"/>
          </a:xfrm>
        </p:spPr>
        <p:txBody>
          <a:bodyPr anchor="ctr">
            <a:normAutofit/>
          </a:bodyPr>
          <a:lstStyle/>
          <a:p>
            <a:r>
              <a:rPr lang="en-US"/>
              <a:t>Problems with SEPs in Standard-Setting​</a:t>
            </a:r>
          </a:p>
        </p:txBody>
      </p:sp>
      <p:sp>
        <p:nvSpPr>
          <p:cNvPr id="3" name="Slide Number Placeholder 2">
            <a:extLst>
              <a:ext uri="{FF2B5EF4-FFF2-40B4-BE49-F238E27FC236}">
                <a16:creationId xmlns:a16="http://schemas.microsoft.com/office/drawing/2014/main" id="{3F585751-084B-8679-12AC-1012ABC80139}"/>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23</a:t>
            </a:fld>
            <a:endParaRPr lang="en-US"/>
          </a:p>
        </p:txBody>
      </p:sp>
      <p:graphicFrame>
        <p:nvGraphicFramePr>
          <p:cNvPr id="7" name="Content Placeholder 4">
            <a:extLst>
              <a:ext uri="{FF2B5EF4-FFF2-40B4-BE49-F238E27FC236}">
                <a16:creationId xmlns:a16="http://schemas.microsoft.com/office/drawing/2014/main" id="{0B027E57-B92C-A5E8-5870-37E5B3F6A3CF}"/>
              </a:ext>
            </a:extLst>
          </p:cNvPr>
          <p:cNvGraphicFramePr>
            <a:graphicFrameLocks noGrp="1"/>
          </p:cNvGraphicFramePr>
          <p:nvPr>
            <p:ph idx="1"/>
            <p:extLst>
              <p:ext uri="{D42A27DB-BD31-4B8C-83A1-F6EECF244321}">
                <p14:modId xmlns:p14="http://schemas.microsoft.com/office/powerpoint/2010/main" val="244326607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7714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4E8E4F-4D6B-AAEF-DFCD-E99F60FA1E15}"/>
              </a:ext>
            </a:extLst>
          </p:cNvPr>
          <p:cNvSpPr>
            <a:spLocks noGrp="1"/>
          </p:cNvSpPr>
          <p:nvPr>
            <p:ph type="sldNum" sz="quarter" idx="12"/>
          </p:nvPr>
        </p:nvSpPr>
        <p:spPr/>
        <p:txBody>
          <a:bodyPr/>
          <a:lstStyle/>
          <a:p>
            <a:fld id="{610F3DD8-A0DC-3C44-B4A1-CFDA146FA2D1}" type="slidenum">
              <a:rPr lang="en-US" smtClean="0"/>
              <a:t>24</a:t>
            </a:fld>
            <a:endParaRPr lang="en-US"/>
          </a:p>
        </p:txBody>
      </p:sp>
      <p:sp>
        <p:nvSpPr>
          <p:cNvPr id="4" name="Title 3">
            <a:extLst>
              <a:ext uri="{FF2B5EF4-FFF2-40B4-BE49-F238E27FC236}">
                <a16:creationId xmlns:a16="http://schemas.microsoft.com/office/drawing/2014/main" id="{F2D1ADD4-53D5-7D55-FB91-29ECB68F0018}"/>
              </a:ext>
            </a:extLst>
          </p:cNvPr>
          <p:cNvSpPr>
            <a:spLocks noGrp="1"/>
          </p:cNvSpPr>
          <p:nvPr>
            <p:ph type="title"/>
          </p:nvPr>
        </p:nvSpPr>
        <p:spPr>
          <a:xfrm>
            <a:off x="838200" y="803275"/>
            <a:ext cx="10515600" cy="1325563"/>
          </a:xfrm>
        </p:spPr>
        <p:txBody>
          <a:bodyPr/>
          <a:lstStyle/>
          <a:p>
            <a:r>
              <a:rPr lang="en-US"/>
              <a:t>Solutions to the SEP “Patent Ambush” and “Hold Up” Problems​</a:t>
            </a:r>
          </a:p>
        </p:txBody>
      </p:sp>
      <p:sp>
        <p:nvSpPr>
          <p:cNvPr id="5" name="Content Placeholder 4">
            <a:extLst>
              <a:ext uri="{FF2B5EF4-FFF2-40B4-BE49-F238E27FC236}">
                <a16:creationId xmlns:a16="http://schemas.microsoft.com/office/drawing/2014/main" id="{CDA4A495-E67B-CD4A-5DF3-0B68E291E468}"/>
              </a:ext>
            </a:extLst>
          </p:cNvPr>
          <p:cNvSpPr>
            <a:spLocks noGrp="1"/>
          </p:cNvSpPr>
          <p:nvPr>
            <p:ph idx="1"/>
          </p:nvPr>
        </p:nvSpPr>
        <p:spPr>
          <a:xfrm>
            <a:off x="838200" y="2654300"/>
            <a:ext cx="10515600" cy="4351338"/>
          </a:xfrm>
        </p:spPr>
        <p:txBody>
          <a:bodyPr/>
          <a:lstStyle/>
          <a:p>
            <a:r>
              <a:rPr lang="en-US">
                <a:solidFill>
                  <a:srgbClr val="C00000"/>
                </a:solidFill>
              </a:rPr>
              <a:t>Disclosure</a:t>
            </a:r>
            <a:r>
              <a:rPr lang="en-US"/>
              <a:t> – require participants in standard-setting activities to disclose their potential SEP early in the process​</a:t>
            </a:r>
          </a:p>
          <a:p>
            <a:r>
              <a:rPr lang="en-US">
                <a:solidFill>
                  <a:srgbClr val="C00000"/>
                </a:solidFill>
              </a:rPr>
              <a:t>FRAND</a:t>
            </a:r>
            <a:r>
              <a:rPr lang="en-US"/>
              <a:t> – Fair, Reasonable &amp; Non-Discriminatory​</a:t>
            </a:r>
          </a:p>
          <a:p>
            <a:pPr lvl="1"/>
            <a:r>
              <a:rPr lang="en-US"/>
              <a:t>Require standard participants to commit to license their SEPs at FRAND rates ​</a:t>
            </a:r>
          </a:p>
          <a:p>
            <a:r>
              <a:rPr lang="en-US"/>
              <a:t>Solves the Problems?</a:t>
            </a:r>
          </a:p>
        </p:txBody>
      </p:sp>
    </p:spTree>
    <p:extLst>
      <p:ext uri="{BB962C8B-B14F-4D97-AF65-F5344CB8AC3E}">
        <p14:creationId xmlns:p14="http://schemas.microsoft.com/office/powerpoint/2010/main" val="17890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4BB71C4-4328-C092-1084-3295DC011604}"/>
              </a:ext>
            </a:extLst>
          </p:cNvPr>
          <p:cNvSpPr>
            <a:spLocks noGrp="1"/>
          </p:cNvSpPr>
          <p:nvPr>
            <p:ph type="sldNum" sz="quarter" idx="12"/>
          </p:nvPr>
        </p:nvSpPr>
        <p:spPr/>
        <p:txBody>
          <a:bodyPr/>
          <a:lstStyle/>
          <a:p>
            <a:fld id="{610F3DD8-A0DC-3C44-B4A1-CFDA146FA2D1}" type="slidenum">
              <a:rPr lang="en-US" smtClean="0"/>
              <a:t>25</a:t>
            </a:fld>
            <a:endParaRPr lang="en-US"/>
          </a:p>
        </p:txBody>
      </p:sp>
      <p:pic>
        <p:nvPicPr>
          <p:cNvPr id="7170" name="Picture 2">
            <a:extLst>
              <a:ext uri="{FF2B5EF4-FFF2-40B4-BE49-F238E27FC236}">
                <a16:creationId xmlns:a16="http://schemas.microsoft.com/office/drawing/2014/main" id="{6B3F3E12-AE8D-0F38-2DED-682EA05925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274" y="474663"/>
            <a:ext cx="7134225" cy="556672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F4B8E96-D0E0-DF08-C1DE-C89402B8E0FA}"/>
              </a:ext>
            </a:extLst>
          </p:cNvPr>
          <p:cNvSpPr txBox="1"/>
          <p:nvPr/>
        </p:nvSpPr>
        <p:spPr>
          <a:xfrm>
            <a:off x="1143000" y="5856726"/>
            <a:ext cx="6096000" cy="369332"/>
          </a:xfrm>
          <a:prstGeom prst="rect">
            <a:avLst/>
          </a:prstGeom>
          <a:noFill/>
        </p:spPr>
        <p:txBody>
          <a:bodyPr wrap="square">
            <a:spAutoFit/>
          </a:bodyPr>
          <a:lstStyle/>
          <a:p>
            <a:r>
              <a:rPr lang="en-US" sz="1800" b="0" i="0" u="none" strike="noStrike">
                <a:solidFill>
                  <a:srgbClr val="000000"/>
                </a:solidFill>
                <a:effectLst/>
                <a:latin typeface="Aptos" panose="020B0004020202020204" pitchFamily="34" charset="0"/>
              </a:rPr>
              <a:t>Source: IPO Standards Primer</a:t>
            </a:r>
            <a:endParaRPr lang="en-US"/>
          </a:p>
        </p:txBody>
      </p:sp>
    </p:spTree>
    <p:extLst>
      <p:ext uri="{BB962C8B-B14F-4D97-AF65-F5344CB8AC3E}">
        <p14:creationId xmlns:p14="http://schemas.microsoft.com/office/powerpoint/2010/main" val="1070607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034D0-30F8-0075-14B5-C87C640F71BE}"/>
              </a:ext>
            </a:extLst>
          </p:cNvPr>
          <p:cNvSpPr>
            <a:spLocks noGrp="1"/>
          </p:cNvSpPr>
          <p:nvPr>
            <p:ph type="title"/>
          </p:nvPr>
        </p:nvSpPr>
        <p:spPr/>
        <p:txBody>
          <a:bodyPr/>
          <a:lstStyle/>
          <a:p>
            <a:r>
              <a:rPr lang="pt-BR"/>
              <a:t>Problem: Vague SSO IPR Policies</a:t>
            </a:r>
            <a:endParaRPr lang="en-US"/>
          </a:p>
        </p:txBody>
      </p:sp>
      <p:sp>
        <p:nvSpPr>
          <p:cNvPr id="3" name="Content Placeholder 2">
            <a:extLst>
              <a:ext uri="{FF2B5EF4-FFF2-40B4-BE49-F238E27FC236}">
                <a16:creationId xmlns:a16="http://schemas.microsoft.com/office/drawing/2014/main" id="{17A3C011-9062-FF9F-7D8E-017B01429FDD}"/>
              </a:ext>
            </a:extLst>
          </p:cNvPr>
          <p:cNvSpPr>
            <a:spLocks noGrp="1"/>
          </p:cNvSpPr>
          <p:nvPr>
            <p:ph idx="1"/>
          </p:nvPr>
        </p:nvSpPr>
        <p:spPr/>
        <p:txBody>
          <a:bodyPr vert="horz" lIns="91440" tIns="45720" rIns="91440" bIns="45720" rtlCol="0" anchor="t">
            <a:normAutofit fontScale="92500"/>
          </a:bodyPr>
          <a:lstStyle/>
          <a:p>
            <a:r>
              <a:rPr lang="en-US"/>
              <a:t>SSO IPR policies usually require SEP disclosure and Letter of Assurance (LOA) that the SEP owner will  license its SEP at FRAND rates​</a:t>
            </a:r>
          </a:p>
          <a:p>
            <a:r>
              <a:rPr lang="en-US"/>
              <a:t>Or some SSO’s require royalty-free licenses for SEPs​</a:t>
            </a:r>
          </a:p>
          <a:p>
            <a:r>
              <a:rPr lang="en-US"/>
              <a:t>But don’t give guidance or specifics for defining SEPs or calculating FRAND rates​</a:t>
            </a:r>
          </a:p>
          <a:p>
            <a:r>
              <a:rPr lang="en-US"/>
              <a:t>Require participants in standard-setting working groups to only identify SEPs they are personally aware of​</a:t>
            </a:r>
          </a:p>
          <a:p>
            <a:r>
              <a:rPr lang="en-US"/>
              <a:t>Some SSOs don’t require identification of specific SEPs, just that entity has some SEPS for  standard and agrees to FRAND licensing​</a:t>
            </a:r>
          </a:p>
          <a:p>
            <a:r>
              <a:rPr lang="en-US"/>
              <a:t>Usually don’t address pending patent applications (only granted patents)</a:t>
            </a:r>
          </a:p>
        </p:txBody>
      </p:sp>
      <p:sp>
        <p:nvSpPr>
          <p:cNvPr id="5" name="Slide Number Placeholder 4">
            <a:extLst>
              <a:ext uri="{FF2B5EF4-FFF2-40B4-BE49-F238E27FC236}">
                <a16:creationId xmlns:a16="http://schemas.microsoft.com/office/drawing/2014/main" id="{156C2861-2E5A-36D4-6659-EAB0196E1B3F}"/>
              </a:ext>
            </a:extLst>
          </p:cNvPr>
          <p:cNvSpPr>
            <a:spLocks noGrp="1"/>
          </p:cNvSpPr>
          <p:nvPr>
            <p:ph type="sldNum" sz="quarter" idx="12"/>
          </p:nvPr>
        </p:nvSpPr>
        <p:spPr/>
        <p:txBody>
          <a:bodyPr/>
          <a:lstStyle/>
          <a:p>
            <a:fld id="{610F3DD8-A0DC-3C44-B4A1-CFDA146FA2D1}" type="slidenum">
              <a:rPr lang="en-US" smtClean="0"/>
              <a:t>26</a:t>
            </a:fld>
            <a:endParaRPr lang="en-US"/>
          </a:p>
        </p:txBody>
      </p:sp>
    </p:spTree>
    <p:extLst>
      <p:ext uri="{BB962C8B-B14F-4D97-AF65-F5344CB8AC3E}">
        <p14:creationId xmlns:p14="http://schemas.microsoft.com/office/powerpoint/2010/main" val="2201187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A group of wooden blocks with letters on them&#10;&#10;AI-generated content may be incorrect.">
            <a:extLst>
              <a:ext uri="{FF2B5EF4-FFF2-40B4-BE49-F238E27FC236}">
                <a16:creationId xmlns:a16="http://schemas.microsoft.com/office/drawing/2014/main" id="{BA4E99A6-1FFF-8A0C-DC2F-51AC73C14EF7}"/>
              </a:ext>
            </a:extLst>
          </p:cNvPr>
          <p:cNvPicPr>
            <a:picLocks noGrp="1" noChangeAspect="1"/>
          </p:cNvPicPr>
          <p:nvPr>
            <p:ph idx="1"/>
          </p:nvPr>
        </p:nvPicPr>
        <p:blipFill>
          <a:blip r:embed="rId3"/>
          <a:srcRect t="30177" b="28443"/>
          <a:stretch/>
        </p:blipFill>
        <p:spPr>
          <a:xfrm>
            <a:off x="838199" y="958850"/>
            <a:ext cx="10515600" cy="4351338"/>
          </a:xfrm>
          <a:prstGeom prst="rect">
            <a:avLst/>
          </a:prstGeom>
          <a:noFill/>
        </p:spPr>
      </p:pic>
      <p:sp>
        <p:nvSpPr>
          <p:cNvPr id="5" name="Slide Number Placeholder 4">
            <a:extLst>
              <a:ext uri="{FF2B5EF4-FFF2-40B4-BE49-F238E27FC236}">
                <a16:creationId xmlns:a16="http://schemas.microsoft.com/office/drawing/2014/main" id="{70D54CE6-8683-CBCA-52D0-6AA2D86763C7}"/>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27</a:t>
            </a:fld>
            <a:endParaRPr lang="en-US"/>
          </a:p>
        </p:txBody>
      </p:sp>
      <p:sp>
        <p:nvSpPr>
          <p:cNvPr id="7" name="Explosion: 14 Points 6">
            <a:extLst>
              <a:ext uri="{FF2B5EF4-FFF2-40B4-BE49-F238E27FC236}">
                <a16:creationId xmlns:a16="http://schemas.microsoft.com/office/drawing/2014/main" id="{AF05A884-B26A-2601-76C7-DAB6DC5C2654}"/>
              </a:ext>
            </a:extLst>
          </p:cNvPr>
          <p:cNvSpPr/>
          <p:nvPr/>
        </p:nvSpPr>
        <p:spPr>
          <a:xfrm>
            <a:off x="7439024" y="3699698"/>
            <a:ext cx="4543426" cy="3066811"/>
          </a:xfrm>
          <a:prstGeom prst="irregularSeal2">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E065DC3-1079-DC50-5D69-E7F34D3BA5FD}"/>
              </a:ext>
            </a:extLst>
          </p:cNvPr>
          <p:cNvSpPr txBox="1"/>
          <p:nvPr/>
        </p:nvSpPr>
        <p:spPr>
          <a:xfrm>
            <a:off x="8277223" y="4632940"/>
            <a:ext cx="2352676" cy="1200329"/>
          </a:xfrm>
          <a:prstGeom prst="rect">
            <a:avLst/>
          </a:prstGeom>
          <a:noFill/>
        </p:spPr>
        <p:txBody>
          <a:bodyPr wrap="square" rtlCol="0">
            <a:spAutoFit/>
          </a:bodyPr>
          <a:lstStyle/>
          <a:p>
            <a:pPr algn="ctr"/>
            <a:r>
              <a:rPr lang="en-US" sz="3600" b="1">
                <a:solidFill>
                  <a:schemeClr val="bg2"/>
                </a:solidFill>
              </a:rPr>
              <a:t>Patent Policy</a:t>
            </a:r>
          </a:p>
        </p:txBody>
      </p:sp>
    </p:spTree>
    <p:extLst>
      <p:ext uri="{BB962C8B-B14F-4D97-AF65-F5344CB8AC3E}">
        <p14:creationId xmlns:p14="http://schemas.microsoft.com/office/powerpoint/2010/main" val="1566217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076964-595D-69E5-D84E-D0247260A10A}"/>
              </a:ext>
            </a:extLst>
          </p:cNvPr>
          <p:cNvSpPr>
            <a:spLocks noGrp="1"/>
          </p:cNvSpPr>
          <p:nvPr>
            <p:ph type="sldNum" sz="quarter" idx="12"/>
          </p:nvPr>
        </p:nvSpPr>
        <p:spPr/>
        <p:txBody>
          <a:bodyPr/>
          <a:lstStyle/>
          <a:p>
            <a:fld id="{610F3DD8-A0DC-3C44-B4A1-CFDA146FA2D1}" type="slidenum">
              <a:rPr lang="en-US" smtClean="0"/>
              <a:t>28</a:t>
            </a:fld>
            <a:endParaRPr lang="en-US"/>
          </a:p>
        </p:txBody>
      </p:sp>
      <p:pic>
        <p:nvPicPr>
          <p:cNvPr id="8194" name="Picture 2">
            <a:extLst>
              <a:ext uri="{FF2B5EF4-FFF2-40B4-BE49-F238E27FC236}">
                <a16:creationId xmlns:a16="http://schemas.microsoft.com/office/drawing/2014/main" id="{488547E2-C7CA-8BEB-C7B6-D59D230D36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3475" y="390923"/>
            <a:ext cx="7143750" cy="5281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9027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660EDB2-4F50-B2A7-46D9-B38EA2799ACF}"/>
              </a:ext>
            </a:extLst>
          </p:cNvPr>
          <p:cNvSpPr>
            <a:spLocks noGrp="1"/>
          </p:cNvSpPr>
          <p:nvPr>
            <p:ph type="sldNum" sz="quarter" idx="12"/>
          </p:nvPr>
        </p:nvSpPr>
        <p:spPr/>
        <p:txBody>
          <a:bodyPr/>
          <a:lstStyle/>
          <a:p>
            <a:fld id="{610F3DD8-A0DC-3C44-B4A1-CFDA146FA2D1}" type="slidenum">
              <a:rPr lang="en-US" smtClean="0"/>
              <a:t>29</a:t>
            </a:fld>
            <a:endParaRPr lang="en-US"/>
          </a:p>
        </p:txBody>
      </p:sp>
      <p:pic>
        <p:nvPicPr>
          <p:cNvPr id="9218" name="Picture 2">
            <a:extLst>
              <a:ext uri="{FF2B5EF4-FFF2-40B4-BE49-F238E27FC236}">
                <a16:creationId xmlns:a16="http://schemas.microsoft.com/office/drawing/2014/main" id="{05F65A57-450B-5FEC-F8EA-47E48B5E87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369" y="290507"/>
            <a:ext cx="7804151" cy="5822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41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80ED4A1-F169-9DC3-D9A2-957B424C26D2}"/>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3</a:t>
            </a:fld>
            <a:endParaRPr lang="en-US"/>
          </a:p>
        </p:txBody>
      </p:sp>
      <p:sp>
        <p:nvSpPr>
          <p:cNvPr id="2" name="Title 1">
            <a:extLst>
              <a:ext uri="{FF2B5EF4-FFF2-40B4-BE49-F238E27FC236}">
                <a16:creationId xmlns:a16="http://schemas.microsoft.com/office/drawing/2014/main" id="{92290736-49CD-5FE9-FCE1-F39DD6CF6AA2}"/>
              </a:ext>
            </a:extLst>
          </p:cNvPr>
          <p:cNvSpPr>
            <a:spLocks noGrp="1"/>
          </p:cNvSpPr>
          <p:nvPr>
            <p:ph type="title"/>
          </p:nvPr>
        </p:nvSpPr>
        <p:spPr>
          <a:xfrm>
            <a:off x="838200" y="365125"/>
            <a:ext cx="10515600" cy="1325563"/>
          </a:xfrm>
        </p:spPr>
        <p:txBody>
          <a:bodyPr anchor="ctr">
            <a:normAutofit/>
          </a:bodyPr>
          <a:lstStyle/>
          <a:p>
            <a:r>
              <a:rPr lang="en-US"/>
              <a:t>Legal Issues Raised by Voluntary Standards </a:t>
            </a:r>
          </a:p>
        </p:txBody>
      </p:sp>
      <p:graphicFrame>
        <p:nvGraphicFramePr>
          <p:cNvPr id="7" name="Content Placeholder 2">
            <a:extLst>
              <a:ext uri="{FF2B5EF4-FFF2-40B4-BE49-F238E27FC236}">
                <a16:creationId xmlns:a16="http://schemas.microsoft.com/office/drawing/2014/main" id="{DCEE17B4-2360-9AEE-08FF-77B7D2FAA6FD}"/>
              </a:ext>
            </a:extLst>
          </p:cNvPr>
          <p:cNvGraphicFramePr>
            <a:graphicFrameLocks noGrp="1"/>
          </p:cNvGraphicFramePr>
          <p:nvPr>
            <p:ph idx="1"/>
            <p:extLst>
              <p:ext uri="{D42A27DB-BD31-4B8C-83A1-F6EECF244321}">
                <p14:modId xmlns:p14="http://schemas.microsoft.com/office/powerpoint/2010/main" val="1011147516"/>
              </p:ext>
            </p:extLst>
          </p:nvPr>
        </p:nvGraphicFramePr>
        <p:xfrm>
          <a:off x="838200" y="1581210"/>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068686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858BA8-2F5D-78C6-157B-DF6FBD176A6C}"/>
              </a:ext>
            </a:extLst>
          </p:cNvPr>
          <p:cNvSpPr>
            <a:spLocks noGrp="1"/>
          </p:cNvSpPr>
          <p:nvPr>
            <p:ph type="sldNum" sz="quarter" idx="12"/>
          </p:nvPr>
        </p:nvSpPr>
        <p:spPr/>
        <p:txBody>
          <a:bodyPr/>
          <a:lstStyle/>
          <a:p>
            <a:fld id="{610F3DD8-A0DC-3C44-B4A1-CFDA146FA2D1}" type="slidenum">
              <a:rPr lang="en-US" smtClean="0"/>
              <a:t>30</a:t>
            </a:fld>
            <a:endParaRPr lang="en-US"/>
          </a:p>
        </p:txBody>
      </p:sp>
      <p:pic>
        <p:nvPicPr>
          <p:cNvPr id="10242" name="Picture 2">
            <a:extLst>
              <a:ext uri="{FF2B5EF4-FFF2-40B4-BE49-F238E27FC236}">
                <a16:creationId xmlns:a16="http://schemas.microsoft.com/office/drawing/2014/main" id="{5263CD87-85F0-96D2-6875-14A0E6ABA7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215" y="589520"/>
            <a:ext cx="7087706" cy="5232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4283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5319CFF-A5A5-3DC2-5F6F-C0791A1F3691}"/>
              </a:ext>
            </a:extLst>
          </p:cNvPr>
          <p:cNvSpPr>
            <a:spLocks noGrp="1"/>
          </p:cNvSpPr>
          <p:nvPr>
            <p:ph type="sldNum" sz="quarter" idx="12"/>
          </p:nvPr>
        </p:nvSpPr>
        <p:spPr/>
        <p:txBody>
          <a:bodyPr/>
          <a:lstStyle/>
          <a:p>
            <a:fld id="{610F3DD8-A0DC-3C44-B4A1-CFDA146FA2D1}" type="slidenum">
              <a:rPr lang="en-US" smtClean="0"/>
              <a:t>31</a:t>
            </a:fld>
            <a:endParaRPr lang="en-US"/>
          </a:p>
        </p:txBody>
      </p:sp>
      <p:pic>
        <p:nvPicPr>
          <p:cNvPr id="11266" name="Picture 2">
            <a:extLst>
              <a:ext uri="{FF2B5EF4-FFF2-40B4-BE49-F238E27FC236}">
                <a16:creationId xmlns:a16="http://schemas.microsoft.com/office/drawing/2014/main" id="{06B05C82-4E39-62DE-3973-954C76A74F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480262"/>
            <a:ext cx="7375807" cy="542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2653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7CD83-72C2-822C-07A1-C1F850136848}"/>
              </a:ext>
            </a:extLst>
          </p:cNvPr>
          <p:cNvSpPr>
            <a:spLocks noGrp="1"/>
          </p:cNvSpPr>
          <p:nvPr>
            <p:ph type="title"/>
          </p:nvPr>
        </p:nvSpPr>
        <p:spPr/>
        <p:txBody>
          <a:bodyPr/>
          <a:lstStyle/>
          <a:p>
            <a:r>
              <a:rPr lang="en-US"/>
              <a:t>Problem: Enforcement Issues</a:t>
            </a:r>
          </a:p>
        </p:txBody>
      </p:sp>
      <p:sp>
        <p:nvSpPr>
          <p:cNvPr id="3" name="Content Placeholder 2">
            <a:extLst>
              <a:ext uri="{FF2B5EF4-FFF2-40B4-BE49-F238E27FC236}">
                <a16:creationId xmlns:a16="http://schemas.microsoft.com/office/drawing/2014/main" id="{3510574A-2E52-E837-BCE6-E530A0768F1F}"/>
              </a:ext>
            </a:extLst>
          </p:cNvPr>
          <p:cNvSpPr>
            <a:spLocks noGrp="1"/>
          </p:cNvSpPr>
          <p:nvPr>
            <p:ph idx="1"/>
          </p:nvPr>
        </p:nvSpPr>
        <p:spPr/>
        <p:txBody>
          <a:bodyPr vert="horz" lIns="91440" tIns="45720" rIns="91440" bIns="45720" rtlCol="0" anchor="t">
            <a:normAutofit/>
          </a:bodyPr>
          <a:lstStyle/>
          <a:p>
            <a:r>
              <a:rPr lang="en-US"/>
              <a:t>Regulators face several challenges in enforcing failure to disclose SEPs and charging FRAND​</a:t>
            </a:r>
          </a:p>
          <a:p>
            <a:pPr lvl="1"/>
            <a:r>
              <a:rPr lang="en-US"/>
              <a:t>For example;</a:t>
            </a:r>
          </a:p>
          <a:p>
            <a:pPr lvl="2">
              <a:buFont typeface="Wingdings" panose="020B0604020202020204" pitchFamily="34" charset="0"/>
              <a:buChar char="§"/>
            </a:pPr>
            <a:r>
              <a:rPr lang="en-US" sz="2400"/>
              <a:t>what if owner of SEP sells its patent rights after disclosure, and new owner charges above market royalties?​</a:t>
            </a:r>
          </a:p>
          <a:p>
            <a:pPr lvl="2">
              <a:buFont typeface="Wingdings" panose="020B0604020202020204" pitchFamily="34" charset="0"/>
              <a:buChar char="§"/>
            </a:pPr>
            <a:r>
              <a:rPr lang="en-US" sz="2400"/>
              <a:t>what if SSO individual participant plausibly did not know of SEPs held by their employer?​</a:t>
            </a:r>
          </a:p>
          <a:p>
            <a:pPr lvl="2">
              <a:buFont typeface="Wingdings" panose="020B0604020202020204" pitchFamily="34" charset="0"/>
              <a:buChar char="§"/>
            </a:pPr>
            <a:r>
              <a:rPr lang="en-US" sz="2400"/>
              <a:t>what if SEP owner does not participate in SSO?​</a:t>
            </a:r>
          </a:p>
          <a:p>
            <a:pPr lvl="2">
              <a:buFont typeface="Wingdings" panose="020B0604020202020204" pitchFamily="34" charset="0"/>
              <a:buChar char="§"/>
            </a:pPr>
            <a:r>
              <a:rPr lang="en-US" sz="2400"/>
              <a:t> what if SSO may have adopted same standard even if non-disclosed SEP had been disclosed?​</a:t>
            </a:r>
          </a:p>
        </p:txBody>
      </p:sp>
      <p:sp>
        <p:nvSpPr>
          <p:cNvPr id="5" name="Slide Number Placeholder 4">
            <a:extLst>
              <a:ext uri="{FF2B5EF4-FFF2-40B4-BE49-F238E27FC236}">
                <a16:creationId xmlns:a16="http://schemas.microsoft.com/office/drawing/2014/main" id="{8B6355FF-6CD4-FEF4-56BF-7F9EDD9BB766}"/>
              </a:ext>
            </a:extLst>
          </p:cNvPr>
          <p:cNvSpPr>
            <a:spLocks noGrp="1"/>
          </p:cNvSpPr>
          <p:nvPr>
            <p:ph type="sldNum" sz="quarter" idx="12"/>
          </p:nvPr>
        </p:nvSpPr>
        <p:spPr/>
        <p:txBody>
          <a:bodyPr/>
          <a:lstStyle/>
          <a:p>
            <a:fld id="{610F3DD8-A0DC-3C44-B4A1-CFDA146FA2D1}" type="slidenum">
              <a:rPr lang="en-US" smtClean="0"/>
              <a:t>32</a:t>
            </a:fld>
            <a:endParaRPr lang="en-US"/>
          </a:p>
        </p:txBody>
      </p:sp>
    </p:spTree>
    <p:extLst>
      <p:ext uri="{BB962C8B-B14F-4D97-AF65-F5344CB8AC3E}">
        <p14:creationId xmlns:p14="http://schemas.microsoft.com/office/powerpoint/2010/main" val="40381759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37AE2-8AEE-F36D-7F4D-40DB6D461926}"/>
              </a:ext>
            </a:extLst>
          </p:cNvPr>
          <p:cNvSpPr>
            <a:spLocks noGrp="1"/>
          </p:cNvSpPr>
          <p:nvPr>
            <p:ph type="title"/>
          </p:nvPr>
        </p:nvSpPr>
        <p:spPr>
          <a:xfrm>
            <a:off x="838200" y="365125"/>
            <a:ext cx="10515600" cy="1325563"/>
          </a:xfrm>
        </p:spPr>
        <p:txBody>
          <a:bodyPr anchor="ctr">
            <a:normAutofit/>
          </a:bodyPr>
          <a:lstStyle/>
          <a:p>
            <a:r>
              <a:rPr lang="en-US"/>
              <a:t>Causation Issue: ​</a:t>
            </a:r>
            <a:br>
              <a:rPr lang="en-US"/>
            </a:br>
            <a:r>
              <a:rPr lang="en-US"/>
              <a:t>Rambus Example</a:t>
            </a:r>
          </a:p>
        </p:txBody>
      </p:sp>
      <p:sp>
        <p:nvSpPr>
          <p:cNvPr id="3" name="Content Placeholder 2">
            <a:extLst>
              <a:ext uri="{FF2B5EF4-FFF2-40B4-BE49-F238E27FC236}">
                <a16:creationId xmlns:a16="http://schemas.microsoft.com/office/drawing/2014/main" id="{2A4BE605-1986-A7FA-A4C5-0D6BC7DC250E}"/>
              </a:ext>
            </a:extLst>
          </p:cNvPr>
          <p:cNvSpPr>
            <a:spLocks noGrp="1"/>
          </p:cNvSpPr>
          <p:nvPr>
            <p:ph idx="1"/>
          </p:nvPr>
        </p:nvSpPr>
        <p:spPr>
          <a:xfrm>
            <a:off x="4126229" y="1825625"/>
            <a:ext cx="7227570" cy="4351338"/>
          </a:xfrm>
        </p:spPr>
        <p:txBody>
          <a:bodyPr>
            <a:normAutofit lnSpcReduction="10000"/>
          </a:bodyPr>
          <a:lstStyle/>
          <a:p>
            <a:r>
              <a:rPr lang="en-US" sz="1800"/>
              <a:t>Rambus designs/manufacturers memory chips for computers​</a:t>
            </a:r>
          </a:p>
          <a:p>
            <a:r>
              <a:rPr lang="en-US" sz="1800"/>
              <a:t>Participated in standard-setting body -- Joint Electron Device Engineering Council (JEDEC)​</a:t>
            </a:r>
          </a:p>
          <a:p>
            <a:pPr lvl="1"/>
            <a:r>
              <a:rPr lang="en-US" sz="1800"/>
              <a:t>Requires disclosure of patents and commitment to licensing patented technologies on reasonable and nondiscriminatory (RAND) terms​</a:t>
            </a:r>
          </a:p>
          <a:p>
            <a:r>
              <a:rPr lang="en-US" sz="1800"/>
              <a:t>Rambus did not disclose its SEPs during standard-setting process; charged monopoly rates for technology after standard “locked in”​</a:t>
            </a:r>
          </a:p>
          <a:p>
            <a:r>
              <a:rPr lang="en-US" sz="1800"/>
              <a:t>FTC brought case claiming Rambus committed patent “hold-up” (charging high fees) by failing to disclose patents on dynamic RAM technology (DRAM)​</a:t>
            </a:r>
          </a:p>
          <a:p>
            <a:r>
              <a:rPr lang="en-US" sz="1800"/>
              <a:t>DC Circuit:  FTC admission that standard may have incorporated Rambus’s technology even with disclosure = no antitrust violation in this case, Rambus’ behavior could not be said to have anticompetitive result​</a:t>
            </a:r>
          </a:p>
          <a:p>
            <a:r>
              <a:rPr lang="en-US" sz="1800"/>
              <a:t>SSO’s patent policy suffered from “a staggering lack of defining details.” ​</a:t>
            </a:r>
          </a:p>
          <a:p>
            <a:endParaRPr lang="en-US" sz="1800"/>
          </a:p>
          <a:p>
            <a:pPr marL="0" indent="0">
              <a:buNone/>
            </a:pPr>
            <a:endParaRPr lang="en-US" sz="1500"/>
          </a:p>
        </p:txBody>
      </p:sp>
      <p:sp>
        <p:nvSpPr>
          <p:cNvPr id="5" name="Slide Number Placeholder 4">
            <a:extLst>
              <a:ext uri="{FF2B5EF4-FFF2-40B4-BE49-F238E27FC236}">
                <a16:creationId xmlns:a16="http://schemas.microsoft.com/office/drawing/2014/main" id="{A8C44C1B-B054-9F65-1B1A-98C4CD70DA42}"/>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33</a:t>
            </a:fld>
            <a:endParaRPr lang="en-US"/>
          </a:p>
        </p:txBody>
      </p:sp>
      <p:pic>
        <p:nvPicPr>
          <p:cNvPr id="11" name="Picture 10" descr="Circuit board">
            <a:extLst>
              <a:ext uri="{FF2B5EF4-FFF2-40B4-BE49-F238E27FC236}">
                <a16:creationId xmlns:a16="http://schemas.microsoft.com/office/drawing/2014/main" id="{5CB1F72B-A409-7CBB-6A8D-053A282C007F}"/>
              </a:ext>
            </a:extLst>
          </p:cNvPr>
          <p:cNvPicPr>
            <a:picLocks noChangeAspect="1"/>
          </p:cNvPicPr>
          <p:nvPr/>
        </p:nvPicPr>
        <p:blipFill>
          <a:blip r:embed="rId2"/>
          <a:srcRect l="38798" r="13685" b="-1"/>
          <a:stretch/>
        </p:blipFill>
        <p:spPr>
          <a:xfrm>
            <a:off x="838200" y="1825625"/>
            <a:ext cx="3097529" cy="4351338"/>
          </a:xfrm>
          <a:prstGeom prst="rect">
            <a:avLst/>
          </a:prstGeom>
          <a:noFill/>
        </p:spPr>
      </p:pic>
    </p:spTree>
    <p:extLst>
      <p:ext uri="{BB962C8B-B14F-4D97-AF65-F5344CB8AC3E}">
        <p14:creationId xmlns:p14="http://schemas.microsoft.com/office/powerpoint/2010/main" val="544329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F4ED1-842A-1A3D-35BA-0B6106D9489F}"/>
              </a:ext>
            </a:extLst>
          </p:cNvPr>
          <p:cNvSpPr>
            <a:spLocks noGrp="1"/>
          </p:cNvSpPr>
          <p:nvPr>
            <p:ph type="title"/>
          </p:nvPr>
        </p:nvSpPr>
        <p:spPr/>
        <p:txBody>
          <a:bodyPr/>
          <a:lstStyle/>
          <a:p>
            <a:r>
              <a:rPr lang="en-US"/>
              <a:t>Selling SEP Rights Example</a:t>
            </a:r>
          </a:p>
        </p:txBody>
      </p:sp>
      <p:sp>
        <p:nvSpPr>
          <p:cNvPr id="3" name="Content Placeholder 2">
            <a:extLst>
              <a:ext uri="{FF2B5EF4-FFF2-40B4-BE49-F238E27FC236}">
                <a16:creationId xmlns:a16="http://schemas.microsoft.com/office/drawing/2014/main" id="{7EA60A6E-0ED7-8245-8055-D17095C60927}"/>
              </a:ext>
            </a:extLst>
          </p:cNvPr>
          <p:cNvSpPr>
            <a:spLocks noGrp="1"/>
          </p:cNvSpPr>
          <p:nvPr>
            <p:ph idx="1"/>
          </p:nvPr>
        </p:nvSpPr>
        <p:spPr/>
        <p:txBody>
          <a:bodyPr>
            <a:normAutofit/>
          </a:bodyPr>
          <a:lstStyle/>
          <a:p>
            <a:r>
              <a:rPr lang="en-US"/>
              <a:t>National Semiconductor Corp. (NSC)  participated in an IEEE industry standard for ethernet​</a:t>
            </a:r>
          </a:p>
          <a:p>
            <a:r>
              <a:rPr lang="en-US"/>
              <a:t>NSC disclosed a SEP and committed to charge a one-time royalty of $1000 to manufacturers or sellers of products using the IEEE standard​</a:t>
            </a:r>
          </a:p>
          <a:p>
            <a:r>
              <a:rPr lang="en-US"/>
              <a:t>After standard finalized, NSC sold its SEP rights to Negotiated Data Solutions (NDS), which starting charging companies implementing the IEEE standard a much higher royalty.​</a:t>
            </a:r>
          </a:p>
          <a:p>
            <a:r>
              <a:rPr lang="en-US"/>
              <a:t>FTC charged NDS with engaging in unfair business practices under §5 of the FTC Act​</a:t>
            </a:r>
          </a:p>
        </p:txBody>
      </p:sp>
      <p:sp>
        <p:nvSpPr>
          <p:cNvPr id="5" name="Slide Number Placeholder 4">
            <a:extLst>
              <a:ext uri="{FF2B5EF4-FFF2-40B4-BE49-F238E27FC236}">
                <a16:creationId xmlns:a16="http://schemas.microsoft.com/office/drawing/2014/main" id="{99522E1B-F16E-AC5D-5E19-203A9CEB18F4}"/>
              </a:ext>
            </a:extLst>
          </p:cNvPr>
          <p:cNvSpPr>
            <a:spLocks noGrp="1"/>
          </p:cNvSpPr>
          <p:nvPr>
            <p:ph type="sldNum" sz="quarter" idx="12"/>
          </p:nvPr>
        </p:nvSpPr>
        <p:spPr/>
        <p:txBody>
          <a:bodyPr/>
          <a:lstStyle/>
          <a:p>
            <a:fld id="{610F3DD8-A0DC-3C44-B4A1-CFDA146FA2D1}" type="slidenum">
              <a:rPr lang="en-US" smtClean="0"/>
              <a:t>34</a:t>
            </a:fld>
            <a:endParaRPr lang="en-US"/>
          </a:p>
        </p:txBody>
      </p:sp>
    </p:spTree>
    <p:extLst>
      <p:ext uri="{BB962C8B-B14F-4D97-AF65-F5344CB8AC3E}">
        <p14:creationId xmlns:p14="http://schemas.microsoft.com/office/powerpoint/2010/main" val="2435682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67F8080-A0AA-5915-672D-277648634CA4}"/>
              </a:ext>
            </a:extLst>
          </p:cNvPr>
          <p:cNvSpPr>
            <a:spLocks noGrp="1"/>
          </p:cNvSpPr>
          <p:nvPr>
            <p:ph type="sldNum" sz="quarter" idx="12"/>
          </p:nvPr>
        </p:nvSpPr>
        <p:spPr/>
        <p:txBody>
          <a:bodyPr anchor="ctr">
            <a:normAutofit/>
          </a:bodyPr>
          <a:lstStyle/>
          <a:p>
            <a:pPr>
              <a:spcAft>
                <a:spcPts val="600"/>
              </a:spcAft>
            </a:pPr>
            <a:fld id="{610F3DD8-A0DC-3C44-B4A1-CFDA146FA2D1}" type="slidenum">
              <a:rPr lang="en-US" smtClean="0"/>
              <a:pPr>
                <a:spcAft>
                  <a:spcPts val="600"/>
                </a:spcAft>
              </a:pPr>
              <a:t>35</a:t>
            </a:fld>
            <a:endParaRPr lang="en-US"/>
          </a:p>
        </p:txBody>
      </p:sp>
      <p:sp>
        <p:nvSpPr>
          <p:cNvPr id="12295" name="Title 1">
            <a:extLst>
              <a:ext uri="{FF2B5EF4-FFF2-40B4-BE49-F238E27FC236}">
                <a16:creationId xmlns:a16="http://schemas.microsoft.com/office/drawing/2014/main" id="{36B4F0E8-3B4E-5668-A96F-37CE9610FDF8}"/>
              </a:ext>
            </a:extLst>
          </p:cNvPr>
          <p:cNvSpPr>
            <a:spLocks noGrp="1"/>
          </p:cNvSpPr>
          <p:nvPr>
            <p:ph type="title"/>
          </p:nvPr>
        </p:nvSpPr>
        <p:spPr>
          <a:xfrm>
            <a:off x="838199" y="12480"/>
            <a:ext cx="10515600" cy="1325563"/>
          </a:xfrm>
        </p:spPr>
        <p:txBody>
          <a:bodyPr/>
          <a:lstStyle/>
          <a:p>
            <a:r>
              <a:rPr lang="en-US"/>
              <a:t>Disclosure Challenges​</a:t>
            </a:r>
          </a:p>
        </p:txBody>
      </p:sp>
      <p:pic>
        <p:nvPicPr>
          <p:cNvPr id="12290" name="Picture 2">
            <a:extLst>
              <a:ext uri="{FF2B5EF4-FFF2-40B4-BE49-F238E27FC236}">
                <a16:creationId xmlns:a16="http://schemas.microsoft.com/office/drawing/2014/main" id="{237EBCE1-A1F1-8B8D-15D1-B0E0127BBD2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82817" y="1081855"/>
            <a:ext cx="3660645" cy="5049166"/>
          </a:xfrm>
          <a:prstGeom prst="rect">
            <a:avLst/>
          </a:prstGeom>
          <a:solidFill>
            <a:srgbClr val="FFFFFF"/>
          </a:solidFill>
        </p:spPr>
      </p:pic>
      <p:sp>
        <p:nvSpPr>
          <p:cNvPr id="9" name="TextBox 8">
            <a:extLst>
              <a:ext uri="{FF2B5EF4-FFF2-40B4-BE49-F238E27FC236}">
                <a16:creationId xmlns:a16="http://schemas.microsoft.com/office/drawing/2014/main" id="{DBEA4A99-CE82-8032-8215-8854579D5990}"/>
              </a:ext>
            </a:extLst>
          </p:cNvPr>
          <p:cNvSpPr txBox="1"/>
          <p:nvPr/>
        </p:nvSpPr>
        <p:spPr>
          <a:xfrm>
            <a:off x="5628958" y="5366216"/>
            <a:ext cx="6096000" cy="646331"/>
          </a:xfrm>
          <a:prstGeom prst="rect">
            <a:avLst/>
          </a:prstGeom>
          <a:noFill/>
        </p:spPr>
        <p:txBody>
          <a:bodyPr wrap="square">
            <a:spAutoFit/>
          </a:bodyPr>
          <a:lstStyle/>
          <a:p>
            <a:r>
              <a:rPr lang="en-US" sz="1800" b="0" i="0" u="none" strike="noStrike">
                <a:solidFill>
                  <a:srgbClr val="000000"/>
                </a:solidFill>
                <a:effectLst/>
                <a:latin typeface="Aptos" panose="020B0004020202020204" pitchFamily="34" charset="0"/>
              </a:rPr>
              <a:t>https://papers.ssrn.com/sol3/papers.cfm?abstract_id=2669893</a:t>
            </a:r>
            <a:endParaRPr lang="en-US"/>
          </a:p>
        </p:txBody>
      </p:sp>
    </p:spTree>
    <p:extLst>
      <p:ext uri="{BB962C8B-B14F-4D97-AF65-F5344CB8AC3E}">
        <p14:creationId xmlns:p14="http://schemas.microsoft.com/office/powerpoint/2010/main" val="29146933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3EAB2-FF15-BD8C-EABF-EFF5EFA0296E}"/>
              </a:ext>
            </a:extLst>
          </p:cNvPr>
          <p:cNvSpPr>
            <a:spLocks noGrp="1"/>
          </p:cNvSpPr>
          <p:nvPr>
            <p:ph type="title"/>
          </p:nvPr>
        </p:nvSpPr>
        <p:spPr/>
        <p:txBody>
          <a:bodyPr/>
          <a:lstStyle/>
          <a:p>
            <a:r>
              <a:rPr lang="en-US"/>
              <a:t>ANSI: Purpose of Disclosure​</a:t>
            </a:r>
          </a:p>
        </p:txBody>
      </p:sp>
      <p:sp>
        <p:nvSpPr>
          <p:cNvPr id="3" name="Content Placeholder 2">
            <a:extLst>
              <a:ext uri="{FF2B5EF4-FFF2-40B4-BE49-F238E27FC236}">
                <a16:creationId xmlns:a16="http://schemas.microsoft.com/office/drawing/2014/main" id="{402F6925-B82D-BB15-A1A1-38C416D6E959}"/>
              </a:ext>
            </a:extLst>
          </p:cNvPr>
          <p:cNvSpPr>
            <a:spLocks noGrp="1"/>
          </p:cNvSpPr>
          <p:nvPr>
            <p:ph idx="1"/>
          </p:nvPr>
        </p:nvSpPr>
        <p:spPr/>
        <p:txBody>
          <a:bodyPr/>
          <a:lstStyle/>
          <a:p>
            <a:r>
              <a:rPr lang="en-US"/>
              <a:t>“Experience has indicated that early disclosure of essential patents or essential patent claims is likely to enhance the efficiency of the process used to finalize and approve standards. Early disclosure permits notice of such patent claims to the standards developer and ANSI in a timely manner, provides participants the greatest opportunity to evaluate the propriety of standardizing the patented technology, and allows patent holders and prospective licensees ample time to negotiate the terms and conditions of licenses outside the standards development process itself.”​</a:t>
            </a:r>
          </a:p>
        </p:txBody>
      </p:sp>
      <p:sp>
        <p:nvSpPr>
          <p:cNvPr id="5" name="Slide Number Placeholder 4">
            <a:extLst>
              <a:ext uri="{FF2B5EF4-FFF2-40B4-BE49-F238E27FC236}">
                <a16:creationId xmlns:a16="http://schemas.microsoft.com/office/drawing/2014/main" id="{DB11F19D-80E2-883E-86EF-820E83EFEAC6}"/>
              </a:ext>
            </a:extLst>
          </p:cNvPr>
          <p:cNvSpPr>
            <a:spLocks noGrp="1"/>
          </p:cNvSpPr>
          <p:nvPr>
            <p:ph type="sldNum" sz="quarter" idx="12"/>
          </p:nvPr>
        </p:nvSpPr>
        <p:spPr/>
        <p:txBody>
          <a:bodyPr/>
          <a:lstStyle/>
          <a:p>
            <a:fld id="{610F3DD8-A0DC-3C44-B4A1-CFDA146FA2D1}" type="slidenum">
              <a:rPr lang="en-US" smtClean="0"/>
              <a:t>36</a:t>
            </a:fld>
            <a:endParaRPr lang="en-US"/>
          </a:p>
        </p:txBody>
      </p:sp>
      <p:sp>
        <p:nvSpPr>
          <p:cNvPr id="7" name="TextBox 6">
            <a:extLst>
              <a:ext uri="{FF2B5EF4-FFF2-40B4-BE49-F238E27FC236}">
                <a16:creationId xmlns:a16="http://schemas.microsoft.com/office/drawing/2014/main" id="{69AAB925-8229-05EA-8937-71324EDD4574}"/>
              </a:ext>
            </a:extLst>
          </p:cNvPr>
          <p:cNvSpPr txBox="1"/>
          <p:nvPr/>
        </p:nvSpPr>
        <p:spPr>
          <a:xfrm>
            <a:off x="1087120" y="5678588"/>
            <a:ext cx="6096000" cy="523220"/>
          </a:xfrm>
          <a:prstGeom prst="rect">
            <a:avLst/>
          </a:prstGeom>
          <a:noFill/>
        </p:spPr>
        <p:txBody>
          <a:bodyPr wrap="square" lIns="91440" tIns="45720" rIns="91440" bIns="45720" anchor="t">
            <a:spAutoFit/>
          </a:bodyPr>
          <a:lstStyle/>
          <a:p>
            <a:r>
              <a:rPr lang="en-US" sz="2800" b="1" i="0" u="none" strike="noStrike">
                <a:solidFill>
                  <a:srgbClr val="00B0F0"/>
                </a:solidFill>
                <a:effectLst/>
                <a:latin typeface="Aptos"/>
              </a:rPr>
              <a:t>But….</a:t>
            </a:r>
            <a:r>
              <a:rPr lang="en-US" sz="2800" b="1" i="0">
                <a:solidFill>
                  <a:srgbClr val="00B0F0"/>
                </a:solidFill>
                <a:effectLst/>
                <a:latin typeface="Aptos"/>
              </a:rPr>
              <a:t>​</a:t>
            </a:r>
            <a:endParaRPr lang="en-US" sz="2800" b="1">
              <a:solidFill>
                <a:srgbClr val="00B0F0"/>
              </a:solidFill>
              <a:latin typeface="Aptos"/>
            </a:endParaRPr>
          </a:p>
        </p:txBody>
      </p:sp>
    </p:spTree>
    <p:extLst>
      <p:ext uri="{BB962C8B-B14F-4D97-AF65-F5344CB8AC3E}">
        <p14:creationId xmlns:p14="http://schemas.microsoft.com/office/powerpoint/2010/main" val="941186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E7FF7-BEA3-B2DD-828A-26182D348177}"/>
              </a:ext>
            </a:extLst>
          </p:cNvPr>
          <p:cNvSpPr>
            <a:spLocks noGrp="1"/>
          </p:cNvSpPr>
          <p:nvPr>
            <p:ph type="title"/>
          </p:nvPr>
        </p:nvSpPr>
        <p:spPr/>
        <p:txBody>
          <a:bodyPr/>
          <a:lstStyle/>
          <a:p>
            <a:r>
              <a:rPr lang="en-US"/>
              <a:t>Problem 1: Over-Disclosure​</a:t>
            </a:r>
          </a:p>
        </p:txBody>
      </p:sp>
      <p:sp>
        <p:nvSpPr>
          <p:cNvPr id="3" name="Content Placeholder 2">
            <a:extLst>
              <a:ext uri="{FF2B5EF4-FFF2-40B4-BE49-F238E27FC236}">
                <a16:creationId xmlns:a16="http://schemas.microsoft.com/office/drawing/2014/main" id="{CA184409-1B2C-6497-BC89-BD9F5DCB5E2F}"/>
              </a:ext>
            </a:extLst>
          </p:cNvPr>
          <p:cNvSpPr>
            <a:spLocks noGrp="1"/>
          </p:cNvSpPr>
          <p:nvPr>
            <p:ph idx="1"/>
          </p:nvPr>
        </p:nvSpPr>
        <p:spPr/>
        <p:txBody>
          <a:bodyPr>
            <a:normAutofit/>
          </a:bodyPr>
          <a:lstStyle/>
          <a:p>
            <a:r>
              <a:rPr lang="en-US"/>
              <a:t>Many, many patents identified as SEPs for many technologies​</a:t>
            </a:r>
          </a:p>
          <a:p>
            <a:pPr lvl="1"/>
            <a:r>
              <a:rPr lang="en-US"/>
              <a:t>E.g., LTE (4G) standard had over 25,000 declared SEPs ​</a:t>
            </a:r>
          </a:p>
          <a:p>
            <a:pPr lvl="1"/>
            <a:r>
              <a:rPr lang="en-US"/>
              <a:t>Concern: “Royalty-stacking”​</a:t>
            </a:r>
          </a:p>
          <a:p>
            <a:r>
              <a:rPr lang="en-US"/>
              <a:t>Numerous studies have shown that the number of patents disclosed as SEP far exceed the number that are actually essential​</a:t>
            </a:r>
          </a:p>
          <a:p>
            <a:pPr lvl="1"/>
            <a:r>
              <a:rPr lang="en-US"/>
              <a:t>Why?​</a:t>
            </a:r>
          </a:p>
        </p:txBody>
      </p:sp>
      <p:sp>
        <p:nvSpPr>
          <p:cNvPr id="5" name="Slide Number Placeholder 4">
            <a:extLst>
              <a:ext uri="{FF2B5EF4-FFF2-40B4-BE49-F238E27FC236}">
                <a16:creationId xmlns:a16="http://schemas.microsoft.com/office/drawing/2014/main" id="{5A1BC447-210B-2DD7-5180-E39263982538}"/>
              </a:ext>
            </a:extLst>
          </p:cNvPr>
          <p:cNvSpPr>
            <a:spLocks noGrp="1"/>
          </p:cNvSpPr>
          <p:nvPr>
            <p:ph type="sldNum" sz="quarter" idx="12"/>
          </p:nvPr>
        </p:nvSpPr>
        <p:spPr/>
        <p:txBody>
          <a:bodyPr/>
          <a:lstStyle/>
          <a:p>
            <a:fld id="{610F3DD8-A0DC-3C44-B4A1-CFDA146FA2D1}" type="slidenum">
              <a:rPr lang="en-US" smtClean="0"/>
              <a:t>37</a:t>
            </a:fld>
            <a:endParaRPr lang="en-US"/>
          </a:p>
        </p:txBody>
      </p:sp>
    </p:spTree>
    <p:extLst>
      <p:ext uri="{BB962C8B-B14F-4D97-AF65-F5344CB8AC3E}">
        <p14:creationId xmlns:p14="http://schemas.microsoft.com/office/powerpoint/2010/main" val="37917254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9E189-0890-F68F-E2B4-7184C2B642A9}"/>
              </a:ext>
            </a:extLst>
          </p:cNvPr>
          <p:cNvSpPr>
            <a:spLocks noGrp="1"/>
          </p:cNvSpPr>
          <p:nvPr>
            <p:ph type="title"/>
          </p:nvPr>
        </p:nvSpPr>
        <p:spPr/>
        <p:txBody>
          <a:bodyPr/>
          <a:lstStyle/>
          <a:p>
            <a:r>
              <a:rPr lang="en-US"/>
              <a:t>Problem 2: Under-Disclosure</a:t>
            </a:r>
          </a:p>
        </p:txBody>
      </p:sp>
      <p:sp>
        <p:nvSpPr>
          <p:cNvPr id="3" name="Content Placeholder 2">
            <a:extLst>
              <a:ext uri="{FF2B5EF4-FFF2-40B4-BE49-F238E27FC236}">
                <a16:creationId xmlns:a16="http://schemas.microsoft.com/office/drawing/2014/main" id="{6520251E-1B20-7E7A-A243-F25513AB9E85}"/>
              </a:ext>
            </a:extLst>
          </p:cNvPr>
          <p:cNvSpPr>
            <a:spLocks noGrp="1"/>
          </p:cNvSpPr>
          <p:nvPr>
            <p:ph idx="1"/>
          </p:nvPr>
        </p:nvSpPr>
        <p:spPr/>
        <p:txBody>
          <a:bodyPr>
            <a:normAutofit/>
          </a:bodyPr>
          <a:lstStyle/>
          <a:p>
            <a:r>
              <a:rPr lang="en-US"/>
              <a:t>Disclosure applies to SSO individual participant rather than organization​</a:t>
            </a:r>
          </a:p>
          <a:p>
            <a:r>
              <a:rPr lang="en-US"/>
              <a:t>Disclosure does not apply to entities that do not participate in SSO​</a:t>
            </a:r>
          </a:p>
          <a:p>
            <a:r>
              <a:rPr lang="en-US"/>
              <a:t>Difficult to determine SEP early in standard-setting process​</a:t>
            </a:r>
          </a:p>
          <a:p>
            <a:r>
              <a:rPr lang="en-US"/>
              <a:t>No SSO requires participating organization to do a patent search​</a:t>
            </a:r>
          </a:p>
          <a:p>
            <a:pPr lvl="1"/>
            <a:r>
              <a:rPr lang="en-US"/>
              <a:t>Would be very burdensome​</a:t>
            </a:r>
          </a:p>
        </p:txBody>
      </p:sp>
      <p:sp>
        <p:nvSpPr>
          <p:cNvPr id="5" name="Slide Number Placeholder 4">
            <a:extLst>
              <a:ext uri="{FF2B5EF4-FFF2-40B4-BE49-F238E27FC236}">
                <a16:creationId xmlns:a16="http://schemas.microsoft.com/office/drawing/2014/main" id="{53FFFDAE-B30C-1D33-BD36-8EA7D441AE98}"/>
              </a:ext>
            </a:extLst>
          </p:cNvPr>
          <p:cNvSpPr>
            <a:spLocks noGrp="1"/>
          </p:cNvSpPr>
          <p:nvPr>
            <p:ph type="sldNum" sz="quarter" idx="12"/>
          </p:nvPr>
        </p:nvSpPr>
        <p:spPr/>
        <p:txBody>
          <a:bodyPr/>
          <a:lstStyle/>
          <a:p>
            <a:fld id="{610F3DD8-A0DC-3C44-B4A1-CFDA146FA2D1}" type="slidenum">
              <a:rPr lang="en-US" smtClean="0"/>
              <a:t>38</a:t>
            </a:fld>
            <a:endParaRPr lang="en-US"/>
          </a:p>
        </p:txBody>
      </p:sp>
    </p:spTree>
    <p:extLst>
      <p:ext uri="{BB962C8B-B14F-4D97-AF65-F5344CB8AC3E}">
        <p14:creationId xmlns:p14="http://schemas.microsoft.com/office/powerpoint/2010/main" val="642959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36494-31C8-868E-E05D-C003D7F1E184}"/>
              </a:ext>
            </a:extLst>
          </p:cNvPr>
          <p:cNvSpPr>
            <a:spLocks noGrp="1"/>
          </p:cNvSpPr>
          <p:nvPr>
            <p:ph type="title"/>
          </p:nvPr>
        </p:nvSpPr>
        <p:spPr>
          <a:xfrm>
            <a:off x="756920" y="320675"/>
            <a:ext cx="10515600" cy="1325563"/>
          </a:xfrm>
        </p:spPr>
        <p:txBody>
          <a:bodyPr/>
          <a:lstStyle/>
          <a:p>
            <a:r>
              <a:rPr lang="en-US"/>
              <a:t>Problem with Patent Searches: 	</a:t>
            </a:r>
            <a:br>
              <a:rPr lang="en-US"/>
            </a:br>
            <a:r>
              <a:rPr lang="en-US"/>
              <a:t>ANSI General Counsel</a:t>
            </a:r>
          </a:p>
        </p:txBody>
      </p:sp>
      <p:sp>
        <p:nvSpPr>
          <p:cNvPr id="3" name="Content Placeholder 2">
            <a:extLst>
              <a:ext uri="{FF2B5EF4-FFF2-40B4-BE49-F238E27FC236}">
                <a16:creationId xmlns:a16="http://schemas.microsoft.com/office/drawing/2014/main" id="{04EA81DD-1BC1-5592-DE2E-31D5F42D9163}"/>
              </a:ext>
            </a:extLst>
          </p:cNvPr>
          <p:cNvSpPr>
            <a:spLocks noGrp="1"/>
          </p:cNvSpPr>
          <p:nvPr>
            <p:ph idx="1"/>
          </p:nvPr>
        </p:nvSpPr>
        <p:spPr/>
        <p:txBody>
          <a:bodyPr vert="horz" lIns="91440" tIns="45720" rIns="91440" bIns="45720" rtlCol="0" anchor="t">
            <a:normAutofit fontScale="85000" lnSpcReduction="20000"/>
          </a:bodyPr>
          <a:lstStyle/>
          <a:p>
            <a:r>
              <a:rPr lang="en-US"/>
              <a:t>“If disclosure were based on the knowledge of the participating companies, patent searches would become a requirement.  As a practical matter, many companies would find such an affirmative duty to identify all applicable patents virtually impossible to fulfill. Many U.S. participants, at any given moment, have literally hundreds of employees participating in as many standards development activities and in excess of 10,000 patents in their intellectual property portfolio. Patent searches are expensive, time-consuming and not dispositive. They also require a potentially complex legal analysis in addition to a technical one … Companies that have invested billions in research and development in order to develop a patent portfolio will likely choose not to participate in a standards setting activity if they are obligated to undertake an enormous patent portfolio search and be burdened in connection with each such activity or risk losing their intellectual property rights.”​</a:t>
            </a:r>
          </a:p>
          <a:p>
            <a:endParaRPr lang="en-US"/>
          </a:p>
          <a:p>
            <a:r>
              <a:rPr lang="en-US"/>
              <a:t> American National Standards Institute, “Inclusion of IPR in Standards” (May 2004)</a:t>
            </a:r>
          </a:p>
        </p:txBody>
      </p:sp>
      <p:sp>
        <p:nvSpPr>
          <p:cNvPr id="5" name="Slide Number Placeholder 4">
            <a:extLst>
              <a:ext uri="{FF2B5EF4-FFF2-40B4-BE49-F238E27FC236}">
                <a16:creationId xmlns:a16="http://schemas.microsoft.com/office/drawing/2014/main" id="{1DEC5686-EF6A-C04B-5B5B-1C48B0EA9667}"/>
              </a:ext>
            </a:extLst>
          </p:cNvPr>
          <p:cNvSpPr>
            <a:spLocks noGrp="1"/>
          </p:cNvSpPr>
          <p:nvPr>
            <p:ph type="sldNum" sz="quarter" idx="12"/>
          </p:nvPr>
        </p:nvSpPr>
        <p:spPr/>
        <p:txBody>
          <a:bodyPr/>
          <a:lstStyle/>
          <a:p>
            <a:fld id="{610F3DD8-A0DC-3C44-B4A1-CFDA146FA2D1}" type="slidenum">
              <a:rPr lang="en-US" smtClean="0"/>
              <a:t>39</a:t>
            </a:fld>
            <a:endParaRPr lang="en-US"/>
          </a:p>
        </p:txBody>
      </p:sp>
    </p:spTree>
    <p:extLst>
      <p:ext uri="{BB962C8B-B14F-4D97-AF65-F5344CB8AC3E}">
        <p14:creationId xmlns:p14="http://schemas.microsoft.com/office/powerpoint/2010/main" val="1668248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F914581-41DD-C7DD-E701-BDD009A9272B}"/>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4</a:t>
            </a:fld>
            <a:endParaRPr lang="en-US"/>
          </a:p>
        </p:txBody>
      </p:sp>
      <p:sp>
        <p:nvSpPr>
          <p:cNvPr id="2" name="Title 1">
            <a:extLst>
              <a:ext uri="{FF2B5EF4-FFF2-40B4-BE49-F238E27FC236}">
                <a16:creationId xmlns:a16="http://schemas.microsoft.com/office/drawing/2014/main" id="{E2938049-9689-F381-D06A-D10BFA635F47}"/>
              </a:ext>
            </a:extLst>
          </p:cNvPr>
          <p:cNvSpPr>
            <a:spLocks noGrp="1"/>
          </p:cNvSpPr>
          <p:nvPr>
            <p:ph type="title"/>
          </p:nvPr>
        </p:nvSpPr>
        <p:spPr>
          <a:xfrm>
            <a:off x="838200" y="365125"/>
            <a:ext cx="10515600" cy="1325563"/>
          </a:xfrm>
        </p:spPr>
        <p:txBody>
          <a:bodyPr anchor="ctr">
            <a:normAutofit/>
          </a:bodyPr>
          <a:lstStyle/>
          <a:p>
            <a:r>
              <a:rPr lang="en-US"/>
              <a:t>Other Legal Issues Raised by Voluntary Standards</a:t>
            </a:r>
          </a:p>
        </p:txBody>
      </p:sp>
      <p:graphicFrame>
        <p:nvGraphicFramePr>
          <p:cNvPr id="7" name="Content Placeholder 2">
            <a:extLst>
              <a:ext uri="{FF2B5EF4-FFF2-40B4-BE49-F238E27FC236}">
                <a16:creationId xmlns:a16="http://schemas.microsoft.com/office/drawing/2014/main" id="{E57154EC-F86F-B959-F627-718FD2B744FA}"/>
              </a:ext>
            </a:extLst>
          </p:cNvPr>
          <p:cNvGraphicFramePr>
            <a:graphicFrameLocks noGrp="1"/>
          </p:cNvGraphicFramePr>
          <p:nvPr>
            <p:ph idx="1"/>
            <p:extLst>
              <p:ext uri="{D42A27DB-BD31-4B8C-83A1-F6EECF244321}">
                <p14:modId xmlns:p14="http://schemas.microsoft.com/office/powerpoint/2010/main" val="132529469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26958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32D5A-D38A-D825-1096-B7071770EC4E}"/>
              </a:ext>
            </a:extLst>
          </p:cNvPr>
          <p:cNvSpPr>
            <a:spLocks noGrp="1"/>
          </p:cNvSpPr>
          <p:nvPr>
            <p:ph type="title"/>
          </p:nvPr>
        </p:nvSpPr>
        <p:spPr/>
        <p:txBody>
          <a:bodyPr/>
          <a:lstStyle/>
          <a:p>
            <a:r>
              <a:rPr lang="en-US"/>
              <a:t>Problem 3: The Timing Problem​</a:t>
            </a:r>
          </a:p>
        </p:txBody>
      </p:sp>
      <p:sp>
        <p:nvSpPr>
          <p:cNvPr id="3" name="Content Placeholder 2">
            <a:extLst>
              <a:ext uri="{FF2B5EF4-FFF2-40B4-BE49-F238E27FC236}">
                <a16:creationId xmlns:a16="http://schemas.microsoft.com/office/drawing/2014/main" id="{FAB62CE3-5E8C-8896-6878-5A1E94AA0783}"/>
              </a:ext>
            </a:extLst>
          </p:cNvPr>
          <p:cNvSpPr>
            <a:spLocks noGrp="1"/>
          </p:cNvSpPr>
          <p:nvPr>
            <p:ph idx="1"/>
          </p:nvPr>
        </p:nvSpPr>
        <p:spPr/>
        <p:txBody>
          <a:bodyPr/>
          <a:lstStyle/>
          <a:p>
            <a:r>
              <a:rPr lang="en-US"/>
              <a:t>The goal of disclosure is to allow SSOs to determine whether to include a SEP technology within the standard or to navigate around it​</a:t>
            </a:r>
          </a:p>
          <a:p>
            <a:r>
              <a:rPr lang="en-US"/>
              <a:t>But companies don’t know whether their patents are essential until the standard is drafted – creating a timing problem​</a:t>
            </a:r>
          </a:p>
          <a:p>
            <a:r>
              <a:rPr lang="en-US"/>
              <a:t>Moreover, lots of companies file provisional patents that may read onto a developing standard and only proceed with actual patent application if technology is covered by the standard​</a:t>
            </a:r>
          </a:p>
        </p:txBody>
      </p:sp>
      <p:sp>
        <p:nvSpPr>
          <p:cNvPr id="5" name="Slide Number Placeholder 4">
            <a:extLst>
              <a:ext uri="{FF2B5EF4-FFF2-40B4-BE49-F238E27FC236}">
                <a16:creationId xmlns:a16="http://schemas.microsoft.com/office/drawing/2014/main" id="{3D93B1E7-A0DB-DAEC-8288-71A8D0436899}"/>
              </a:ext>
            </a:extLst>
          </p:cNvPr>
          <p:cNvSpPr>
            <a:spLocks noGrp="1"/>
          </p:cNvSpPr>
          <p:nvPr>
            <p:ph type="sldNum" sz="quarter" idx="12"/>
          </p:nvPr>
        </p:nvSpPr>
        <p:spPr/>
        <p:txBody>
          <a:bodyPr/>
          <a:lstStyle/>
          <a:p>
            <a:fld id="{610F3DD8-A0DC-3C44-B4A1-CFDA146FA2D1}" type="slidenum">
              <a:rPr lang="en-US" smtClean="0"/>
              <a:t>40</a:t>
            </a:fld>
            <a:endParaRPr lang="en-US"/>
          </a:p>
        </p:txBody>
      </p:sp>
    </p:spTree>
    <p:extLst>
      <p:ext uri="{BB962C8B-B14F-4D97-AF65-F5344CB8AC3E}">
        <p14:creationId xmlns:p14="http://schemas.microsoft.com/office/powerpoint/2010/main" val="36940469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6C729-EC98-E3CC-4D37-F3FC5C8D23BC}"/>
              </a:ext>
            </a:extLst>
          </p:cNvPr>
          <p:cNvSpPr>
            <a:spLocks noGrp="1"/>
          </p:cNvSpPr>
          <p:nvPr>
            <p:ph type="title"/>
          </p:nvPr>
        </p:nvSpPr>
        <p:spPr/>
        <p:txBody>
          <a:bodyPr/>
          <a:lstStyle/>
          <a:p>
            <a:r>
              <a:rPr lang="en-US"/>
              <a:t>Problem 4: The Action Problem​</a:t>
            </a:r>
          </a:p>
        </p:txBody>
      </p:sp>
      <p:sp>
        <p:nvSpPr>
          <p:cNvPr id="3" name="Content Placeholder 2">
            <a:extLst>
              <a:ext uri="{FF2B5EF4-FFF2-40B4-BE49-F238E27FC236}">
                <a16:creationId xmlns:a16="http://schemas.microsoft.com/office/drawing/2014/main" id="{38F3AFCF-CFC0-D248-984C-6E70A61D6256}"/>
              </a:ext>
            </a:extLst>
          </p:cNvPr>
          <p:cNvSpPr>
            <a:spLocks noGrp="1"/>
          </p:cNvSpPr>
          <p:nvPr>
            <p:ph idx="1"/>
          </p:nvPr>
        </p:nvSpPr>
        <p:spPr/>
        <p:txBody>
          <a:bodyPr>
            <a:normAutofit/>
          </a:bodyPr>
          <a:lstStyle/>
          <a:p>
            <a:r>
              <a:rPr lang="en-US"/>
              <a:t>Hundreds or even thousands of SEPs disclosures for important technology standards​</a:t>
            </a:r>
          </a:p>
          <a:p>
            <a:r>
              <a:rPr lang="en-US"/>
              <a:t>SEPs cannot be discussed during patent development for antitrust reasons​</a:t>
            </a:r>
          </a:p>
          <a:p>
            <a:r>
              <a:rPr lang="en-US"/>
              <a:t>Biddle: “Drawing from the author’s decade of experience engaged full-time on standards-related legal matters, this paper asserts that there are two common responses by SSOs to SEP disclosures: (1) the disclosures are effectively ignored, or (2) the disclosure causes organizational gridlock.” ​</a:t>
            </a:r>
          </a:p>
        </p:txBody>
      </p:sp>
      <p:sp>
        <p:nvSpPr>
          <p:cNvPr id="5" name="Slide Number Placeholder 4">
            <a:extLst>
              <a:ext uri="{FF2B5EF4-FFF2-40B4-BE49-F238E27FC236}">
                <a16:creationId xmlns:a16="http://schemas.microsoft.com/office/drawing/2014/main" id="{517FC012-8D51-2335-C516-D500EAA4F52C}"/>
              </a:ext>
            </a:extLst>
          </p:cNvPr>
          <p:cNvSpPr>
            <a:spLocks noGrp="1"/>
          </p:cNvSpPr>
          <p:nvPr>
            <p:ph type="sldNum" sz="quarter" idx="12"/>
          </p:nvPr>
        </p:nvSpPr>
        <p:spPr/>
        <p:txBody>
          <a:bodyPr/>
          <a:lstStyle/>
          <a:p>
            <a:fld id="{610F3DD8-A0DC-3C44-B4A1-CFDA146FA2D1}" type="slidenum">
              <a:rPr lang="en-US" smtClean="0"/>
              <a:t>41</a:t>
            </a:fld>
            <a:endParaRPr lang="en-US"/>
          </a:p>
        </p:txBody>
      </p:sp>
    </p:spTree>
    <p:extLst>
      <p:ext uri="{BB962C8B-B14F-4D97-AF65-F5344CB8AC3E}">
        <p14:creationId xmlns:p14="http://schemas.microsoft.com/office/powerpoint/2010/main" val="5105737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103B4-83FF-9382-32CB-50F659F12534}"/>
              </a:ext>
            </a:extLst>
          </p:cNvPr>
          <p:cNvSpPr>
            <a:spLocks noGrp="1"/>
          </p:cNvSpPr>
          <p:nvPr>
            <p:ph type="title"/>
          </p:nvPr>
        </p:nvSpPr>
        <p:spPr/>
        <p:txBody>
          <a:bodyPr/>
          <a:lstStyle/>
          <a:p>
            <a:r>
              <a:rPr lang="en-US"/>
              <a:t>FRAND Issues</a:t>
            </a:r>
          </a:p>
        </p:txBody>
      </p:sp>
      <p:sp>
        <p:nvSpPr>
          <p:cNvPr id="3" name="Content Placeholder 2">
            <a:extLst>
              <a:ext uri="{FF2B5EF4-FFF2-40B4-BE49-F238E27FC236}">
                <a16:creationId xmlns:a16="http://schemas.microsoft.com/office/drawing/2014/main" id="{DA3F9526-6F0B-FCD1-D2CD-37ECC1C05FD3}"/>
              </a:ext>
            </a:extLst>
          </p:cNvPr>
          <p:cNvSpPr>
            <a:spLocks noGrp="1"/>
          </p:cNvSpPr>
          <p:nvPr>
            <p:ph idx="1"/>
          </p:nvPr>
        </p:nvSpPr>
        <p:spPr/>
        <p:txBody>
          <a:bodyPr>
            <a:normAutofit/>
          </a:bodyPr>
          <a:lstStyle/>
          <a:p>
            <a:r>
              <a:rPr lang="en-US"/>
              <a:t>Does SEP owner have to announce FRAND royalty rate ex ante?​</a:t>
            </a:r>
          </a:p>
          <a:p>
            <a:pPr lvl="1"/>
            <a:r>
              <a:rPr lang="en-US"/>
              <a:t>SSO IPR policies generally prohibit discussion of FRAND commitments during standard development​</a:t>
            </a:r>
          </a:p>
          <a:p>
            <a:r>
              <a:rPr lang="en-US"/>
              <a:t>What if SEP owner refuses to negotiate license?  Unfair practices? ​</a:t>
            </a:r>
          </a:p>
          <a:p>
            <a:pPr lvl="1"/>
            <a:r>
              <a:rPr lang="en-US"/>
              <a:t>FRAND agreements are contracts subject to the common law duties of good faith and fair dealing​</a:t>
            </a:r>
          </a:p>
          <a:p>
            <a:r>
              <a:rPr lang="en-US"/>
              <a:t>Can SEP owner get an injunction against an infringer of their SEP?  What if the SEP owner had refused to negotiate in good faith?​</a:t>
            </a:r>
          </a:p>
        </p:txBody>
      </p:sp>
      <p:sp>
        <p:nvSpPr>
          <p:cNvPr id="5" name="Slide Number Placeholder 4">
            <a:extLst>
              <a:ext uri="{FF2B5EF4-FFF2-40B4-BE49-F238E27FC236}">
                <a16:creationId xmlns:a16="http://schemas.microsoft.com/office/drawing/2014/main" id="{F125559E-B461-976F-95F0-948CEB34CD39}"/>
              </a:ext>
            </a:extLst>
          </p:cNvPr>
          <p:cNvSpPr>
            <a:spLocks noGrp="1"/>
          </p:cNvSpPr>
          <p:nvPr>
            <p:ph type="sldNum" sz="quarter" idx="12"/>
          </p:nvPr>
        </p:nvSpPr>
        <p:spPr/>
        <p:txBody>
          <a:bodyPr/>
          <a:lstStyle/>
          <a:p>
            <a:fld id="{610F3DD8-A0DC-3C44-B4A1-CFDA146FA2D1}" type="slidenum">
              <a:rPr lang="en-US" smtClean="0"/>
              <a:t>42</a:t>
            </a:fld>
            <a:endParaRPr lang="en-US"/>
          </a:p>
        </p:txBody>
      </p:sp>
    </p:spTree>
    <p:extLst>
      <p:ext uri="{BB962C8B-B14F-4D97-AF65-F5344CB8AC3E}">
        <p14:creationId xmlns:p14="http://schemas.microsoft.com/office/powerpoint/2010/main" val="10241160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D7DA4-7356-9E32-3785-57E685A7731C}"/>
              </a:ext>
            </a:extLst>
          </p:cNvPr>
          <p:cNvSpPr>
            <a:spLocks noGrp="1"/>
          </p:cNvSpPr>
          <p:nvPr>
            <p:ph type="title"/>
          </p:nvPr>
        </p:nvSpPr>
        <p:spPr/>
        <p:txBody>
          <a:bodyPr/>
          <a:lstStyle/>
          <a:p>
            <a:r>
              <a:rPr lang="en-US"/>
              <a:t>Calculating FRAND is Very Complex</a:t>
            </a:r>
          </a:p>
        </p:txBody>
      </p:sp>
      <p:sp>
        <p:nvSpPr>
          <p:cNvPr id="3" name="Content Placeholder 2">
            <a:extLst>
              <a:ext uri="{FF2B5EF4-FFF2-40B4-BE49-F238E27FC236}">
                <a16:creationId xmlns:a16="http://schemas.microsoft.com/office/drawing/2014/main" id="{D191FA09-B594-6498-A41A-D4104691BADE}"/>
              </a:ext>
            </a:extLst>
          </p:cNvPr>
          <p:cNvSpPr>
            <a:spLocks noGrp="1"/>
          </p:cNvSpPr>
          <p:nvPr>
            <p:ph idx="1"/>
          </p:nvPr>
        </p:nvSpPr>
        <p:spPr/>
        <p:txBody>
          <a:bodyPr vert="horz" lIns="91440" tIns="45720" rIns="91440" bIns="45720" rtlCol="0" anchor="t">
            <a:normAutofit lnSpcReduction="10000"/>
          </a:bodyPr>
          <a:lstStyle/>
          <a:p>
            <a:r>
              <a:rPr lang="en-US"/>
              <a:t>Microsoft v. Motorola (9th Cir.) (“FRAND commitment must be construed in the public interest because it is crafted for the public interest.”)​</a:t>
            </a:r>
          </a:p>
          <a:p>
            <a:pPr lvl="1"/>
            <a:r>
              <a:rPr lang="en-US"/>
              <a:t>Motorola demanded royalties of 2.25% of the price of Microsoft’s end product for its SEP technologies​</a:t>
            </a:r>
          </a:p>
          <a:p>
            <a:pPr lvl="1"/>
            <a:r>
              <a:rPr lang="en-US"/>
              <a:t>Focus on component that is covered by standard or retail product​</a:t>
            </a:r>
          </a:p>
          <a:p>
            <a:pPr lvl="1"/>
            <a:r>
              <a:rPr lang="en-US"/>
              <a:t>Microsoft claimed this rate exceeded a FRAND rate​</a:t>
            </a:r>
          </a:p>
          <a:p>
            <a:pPr lvl="1"/>
            <a:r>
              <a:rPr lang="en-US"/>
              <a:t>District court judge issued “a 207–page order setting forth its findings of fact and conclusions of law on FRAND-rate-related issues. The court concluded that the FRAND royalty for Motorola's H.264 portfolio was .555 cents per end-product unit, with an upper bound of 16.389 cents per unit, and that the rate for Motorola's 802.11 portfolio was 3.71 cents per unit, with a range of .8 cents to 19.5 cents.”​</a:t>
            </a:r>
          </a:p>
        </p:txBody>
      </p:sp>
      <p:sp>
        <p:nvSpPr>
          <p:cNvPr id="5" name="Slide Number Placeholder 4">
            <a:extLst>
              <a:ext uri="{FF2B5EF4-FFF2-40B4-BE49-F238E27FC236}">
                <a16:creationId xmlns:a16="http://schemas.microsoft.com/office/drawing/2014/main" id="{E1E021C3-ADE9-E517-F379-4442AA8FAD80}"/>
              </a:ext>
            </a:extLst>
          </p:cNvPr>
          <p:cNvSpPr>
            <a:spLocks noGrp="1"/>
          </p:cNvSpPr>
          <p:nvPr>
            <p:ph type="sldNum" sz="quarter" idx="12"/>
          </p:nvPr>
        </p:nvSpPr>
        <p:spPr/>
        <p:txBody>
          <a:bodyPr/>
          <a:lstStyle/>
          <a:p>
            <a:fld id="{610F3DD8-A0DC-3C44-B4A1-CFDA146FA2D1}" type="slidenum">
              <a:rPr lang="en-US" smtClean="0"/>
              <a:t>43</a:t>
            </a:fld>
            <a:endParaRPr lang="en-US"/>
          </a:p>
        </p:txBody>
      </p:sp>
    </p:spTree>
    <p:extLst>
      <p:ext uri="{BB962C8B-B14F-4D97-AF65-F5344CB8AC3E}">
        <p14:creationId xmlns:p14="http://schemas.microsoft.com/office/powerpoint/2010/main" val="22274765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FE9E2-44D7-32F3-C942-B5FC680437CE}"/>
              </a:ext>
            </a:extLst>
          </p:cNvPr>
          <p:cNvSpPr>
            <a:spLocks noGrp="1"/>
          </p:cNvSpPr>
          <p:nvPr>
            <p:ph type="title"/>
          </p:nvPr>
        </p:nvSpPr>
        <p:spPr/>
        <p:txBody>
          <a:bodyPr/>
          <a:lstStyle/>
          <a:p>
            <a:r>
              <a:rPr lang="en-US"/>
              <a:t>FRAND Variables​</a:t>
            </a:r>
          </a:p>
        </p:txBody>
      </p:sp>
      <p:sp>
        <p:nvSpPr>
          <p:cNvPr id="3" name="Content Placeholder 2">
            <a:extLst>
              <a:ext uri="{FF2B5EF4-FFF2-40B4-BE49-F238E27FC236}">
                <a16:creationId xmlns:a16="http://schemas.microsoft.com/office/drawing/2014/main" id="{A2B46209-E000-7760-23A2-BD85B2ED070F}"/>
              </a:ext>
            </a:extLst>
          </p:cNvPr>
          <p:cNvSpPr>
            <a:spLocks noGrp="1"/>
          </p:cNvSpPr>
          <p:nvPr>
            <p:ph idx="1"/>
          </p:nvPr>
        </p:nvSpPr>
        <p:spPr/>
        <p:txBody>
          <a:bodyPr vert="horz" lIns="91440" tIns="45720" rIns="91440" bIns="45720" rtlCol="0" anchor="t">
            <a:normAutofit/>
          </a:bodyPr>
          <a:lstStyle/>
          <a:p>
            <a:r>
              <a:rPr lang="en-US"/>
              <a:t>% of cost or price of infringing product​</a:t>
            </a:r>
          </a:p>
          <a:p>
            <a:r>
              <a:rPr lang="en-US"/>
              <a:t>Importance of SEP to standard​</a:t>
            </a:r>
          </a:p>
          <a:p>
            <a:r>
              <a:rPr lang="en-US"/>
              <a:t>Number of SEPs covered by the relevant standard​</a:t>
            </a:r>
          </a:p>
          <a:p>
            <a:r>
              <a:rPr lang="en-US"/>
              <a:t>Does value of SEP increase because it is included in standard?​</a:t>
            </a:r>
          </a:p>
          <a:p>
            <a:r>
              <a:rPr lang="en-US"/>
              <a:t>Value at time of FRAND commitment or at time of litigation​</a:t>
            </a:r>
          </a:p>
          <a:p>
            <a:r>
              <a:rPr lang="en-US"/>
              <a:t>Comparison to other licensing fees – e.g., same technology to other manufacturers, comparable technologies, and patent pools​</a:t>
            </a:r>
          </a:p>
        </p:txBody>
      </p:sp>
      <p:sp>
        <p:nvSpPr>
          <p:cNvPr id="5" name="Slide Number Placeholder 4">
            <a:extLst>
              <a:ext uri="{FF2B5EF4-FFF2-40B4-BE49-F238E27FC236}">
                <a16:creationId xmlns:a16="http://schemas.microsoft.com/office/drawing/2014/main" id="{82FA914C-A211-3B7E-36EC-8C9C30940D22}"/>
              </a:ext>
            </a:extLst>
          </p:cNvPr>
          <p:cNvSpPr>
            <a:spLocks noGrp="1"/>
          </p:cNvSpPr>
          <p:nvPr>
            <p:ph type="sldNum" sz="quarter" idx="12"/>
          </p:nvPr>
        </p:nvSpPr>
        <p:spPr/>
        <p:txBody>
          <a:bodyPr/>
          <a:lstStyle/>
          <a:p>
            <a:fld id="{610F3DD8-A0DC-3C44-B4A1-CFDA146FA2D1}" type="slidenum">
              <a:rPr lang="en-US" smtClean="0"/>
              <a:t>44</a:t>
            </a:fld>
            <a:endParaRPr lang="en-US"/>
          </a:p>
        </p:txBody>
      </p:sp>
    </p:spTree>
    <p:extLst>
      <p:ext uri="{BB962C8B-B14F-4D97-AF65-F5344CB8AC3E}">
        <p14:creationId xmlns:p14="http://schemas.microsoft.com/office/powerpoint/2010/main" val="12155778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7F6DE-C2FB-1BBB-A3F5-85309AB15D7A}"/>
              </a:ext>
            </a:extLst>
          </p:cNvPr>
          <p:cNvSpPr>
            <a:spLocks noGrp="1"/>
          </p:cNvSpPr>
          <p:nvPr>
            <p:ph type="title"/>
          </p:nvPr>
        </p:nvSpPr>
        <p:spPr/>
        <p:txBody>
          <a:bodyPr/>
          <a:lstStyle/>
          <a:p>
            <a:r>
              <a:rPr lang="fr-FR"/>
              <a:t>Contreras Article: Public vs. </a:t>
            </a:r>
            <a:r>
              <a:rPr lang="fr-FR" err="1"/>
              <a:t>Private</a:t>
            </a:r>
            <a:r>
              <a:rPr lang="fr-FR"/>
              <a:t> </a:t>
            </a:r>
            <a:r>
              <a:rPr lang="fr-FR" err="1"/>
              <a:t>Ordering</a:t>
            </a:r>
            <a:r>
              <a:rPr lang="fr-FR"/>
              <a:t>​</a:t>
            </a:r>
            <a:endParaRPr lang="en-US"/>
          </a:p>
        </p:txBody>
      </p:sp>
      <p:sp>
        <p:nvSpPr>
          <p:cNvPr id="3" name="Content Placeholder 2">
            <a:extLst>
              <a:ext uri="{FF2B5EF4-FFF2-40B4-BE49-F238E27FC236}">
                <a16:creationId xmlns:a16="http://schemas.microsoft.com/office/drawing/2014/main" id="{4934F700-67C4-645A-CF45-02691785A689}"/>
              </a:ext>
            </a:extLst>
          </p:cNvPr>
          <p:cNvSpPr>
            <a:spLocks noGrp="1"/>
          </p:cNvSpPr>
          <p:nvPr>
            <p:ph idx="1"/>
          </p:nvPr>
        </p:nvSpPr>
        <p:spPr/>
        <p:txBody>
          <a:bodyPr>
            <a:normAutofit lnSpcReduction="10000"/>
          </a:bodyPr>
          <a:lstStyle/>
          <a:p>
            <a:r>
              <a:rPr lang="en-US"/>
              <a:t>Contreras’s article presents arguments for and against public law remedies (e.g., antitrust, FTC §5) for unfair practices with SEPs​</a:t>
            </a:r>
          </a:p>
          <a:p>
            <a:r>
              <a:rPr lang="en-US"/>
              <a:t>“Professor (then Commissioner) Wright … suggesting again that there is no special public character associated with standard setting that makes it particularly suited to being addressed through antitrust law.”​</a:t>
            </a:r>
          </a:p>
          <a:p>
            <a:r>
              <a:rPr lang="en-US"/>
              <a:t>“[I]t is essential that [SEP commitments] be viewed as promises made not to individual SDOs or SDO members (as some courts have recently proposed), but to the entire marketplace in which the relevant technology is deployed. As such, these commitments have an inherently public character.” ​</a:t>
            </a:r>
          </a:p>
        </p:txBody>
      </p:sp>
      <p:sp>
        <p:nvSpPr>
          <p:cNvPr id="5" name="Slide Number Placeholder 4">
            <a:extLst>
              <a:ext uri="{FF2B5EF4-FFF2-40B4-BE49-F238E27FC236}">
                <a16:creationId xmlns:a16="http://schemas.microsoft.com/office/drawing/2014/main" id="{9B9CE317-16D9-7DD6-53D8-C2DAF1E434E2}"/>
              </a:ext>
            </a:extLst>
          </p:cNvPr>
          <p:cNvSpPr>
            <a:spLocks noGrp="1"/>
          </p:cNvSpPr>
          <p:nvPr>
            <p:ph type="sldNum" sz="quarter" idx="12"/>
          </p:nvPr>
        </p:nvSpPr>
        <p:spPr/>
        <p:txBody>
          <a:bodyPr/>
          <a:lstStyle/>
          <a:p>
            <a:fld id="{610F3DD8-A0DC-3C44-B4A1-CFDA146FA2D1}" type="slidenum">
              <a:rPr lang="en-US" smtClean="0"/>
              <a:t>45</a:t>
            </a:fld>
            <a:endParaRPr lang="en-US"/>
          </a:p>
        </p:txBody>
      </p:sp>
    </p:spTree>
    <p:extLst>
      <p:ext uri="{BB962C8B-B14F-4D97-AF65-F5344CB8AC3E}">
        <p14:creationId xmlns:p14="http://schemas.microsoft.com/office/powerpoint/2010/main" val="34747297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le of wooden tiles with letters on a table&#10;&#10;AI-generated content may be incorrect.">
            <a:extLst>
              <a:ext uri="{FF2B5EF4-FFF2-40B4-BE49-F238E27FC236}">
                <a16:creationId xmlns:a16="http://schemas.microsoft.com/office/drawing/2014/main" id="{FBA8EEFB-1199-E571-3375-807D96A7480B}"/>
              </a:ext>
            </a:extLst>
          </p:cNvPr>
          <p:cNvPicPr>
            <a:picLocks noChangeAspect="1"/>
          </p:cNvPicPr>
          <p:nvPr/>
        </p:nvPicPr>
        <p:blipFill>
          <a:blip r:embed="rId2"/>
          <a:srcRect t="28519" b="9256"/>
          <a:stretch/>
        </p:blipFill>
        <p:spPr>
          <a:xfrm>
            <a:off x="838199" y="902759"/>
            <a:ext cx="10515600" cy="4351338"/>
          </a:xfrm>
          <a:prstGeom prst="rect">
            <a:avLst/>
          </a:prstGeom>
          <a:noFill/>
        </p:spPr>
      </p:pic>
      <p:sp>
        <p:nvSpPr>
          <p:cNvPr id="3" name="Slide Number Placeholder 2">
            <a:extLst>
              <a:ext uri="{FF2B5EF4-FFF2-40B4-BE49-F238E27FC236}">
                <a16:creationId xmlns:a16="http://schemas.microsoft.com/office/drawing/2014/main" id="{98D30A36-B96F-7E25-F432-4B55665581BB}"/>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46</a:t>
            </a:fld>
            <a:endParaRPr lang="en-US"/>
          </a:p>
        </p:txBody>
      </p:sp>
      <p:sp>
        <p:nvSpPr>
          <p:cNvPr id="7" name="Explosion: 14 Points 6">
            <a:extLst>
              <a:ext uri="{FF2B5EF4-FFF2-40B4-BE49-F238E27FC236}">
                <a16:creationId xmlns:a16="http://schemas.microsoft.com/office/drawing/2014/main" id="{84C5708D-0756-84D9-14E4-64CB985F7317}"/>
              </a:ext>
            </a:extLst>
          </p:cNvPr>
          <p:cNvSpPr/>
          <p:nvPr/>
        </p:nvSpPr>
        <p:spPr>
          <a:xfrm>
            <a:off x="6460066" y="3369733"/>
            <a:ext cx="3877733" cy="2986617"/>
          </a:xfrm>
          <a:prstGeom prst="irregularSeal2">
            <a:avLst/>
          </a:prstGeom>
          <a:solidFill>
            <a:schemeClr val="bg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a:solidFill>
                  <a:schemeClr val="bg2"/>
                </a:solidFill>
              </a:rPr>
              <a:t>By Reference</a:t>
            </a:r>
          </a:p>
        </p:txBody>
      </p:sp>
    </p:spTree>
    <p:extLst>
      <p:ext uri="{BB962C8B-B14F-4D97-AF65-F5344CB8AC3E}">
        <p14:creationId xmlns:p14="http://schemas.microsoft.com/office/powerpoint/2010/main" val="10086701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7B588-8DCC-946F-A193-110D58EF64C3}"/>
              </a:ext>
            </a:extLst>
          </p:cNvPr>
          <p:cNvSpPr>
            <a:spLocks noGrp="1"/>
          </p:cNvSpPr>
          <p:nvPr>
            <p:ph type="title"/>
          </p:nvPr>
        </p:nvSpPr>
        <p:spPr>
          <a:xfrm>
            <a:off x="838200" y="792161"/>
            <a:ext cx="10515600" cy="1325563"/>
          </a:xfrm>
        </p:spPr>
        <p:txBody>
          <a:bodyPr/>
          <a:lstStyle/>
          <a:p>
            <a:r>
              <a:rPr lang="en-US"/>
              <a:t>National Technology Transfer &amp; Advancement Act of 1995 ​</a:t>
            </a:r>
          </a:p>
        </p:txBody>
      </p:sp>
      <p:sp>
        <p:nvSpPr>
          <p:cNvPr id="3" name="Content Placeholder 2">
            <a:extLst>
              <a:ext uri="{FF2B5EF4-FFF2-40B4-BE49-F238E27FC236}">
                <a16:creationId xmlns:a16="http://schemas.microsoft.com/office/drawing/2014/main" id="{3D4FC2E9-2806-6D28-7884-D856B3056D6D}"/>
              </a:ext>
            </a:extLst>
          </p:cNvPr>
          <p:cNvSpPr>
            <a:spLocks noGrp="1"/>
          </p:cNvSpPr>
          <p:nvPr>
            <p:ph idx="1"/>
          </p:nvPr>
        </p:nvSpPr>
        <p:spPr>
          <a:xfrm>
            <a:off x="838200" y="2247899"/>
            <a:ext cx="10515600" cy="4351338"/>
          </a:xfrm>
        </p:spPr>
        <p:txBody>
          <a:bodyPr>
            <a:normAutofit/>
          </a:bodyPr>
          <a:lstStyle/>
          <a:p>
            <a:r>
              <a:rPr lang="en-US"/>
              <a:t>Statute requires federal agencies to “use technical standards that are developed or adopted by voluntary consensus standards bodies,” provided that doing so would not conflict with applicable law or be “otherwise impractical”​</a:t>
            </a:r>
          </a:p>
          <a:p>
            <a:r>
              <a:rPr lang="en-US"/>
              <a:t>Two options for agencies to comply:​</a:t>
            </a:r>
          </a:p>
          <a:p>
            <a:pPr lvl="1"/>
            <a:r>
              <a:rPr lang="en-US"/>
              <a:t>Forgo regulation on subject covered by private standard​</a:t>
            </a:r>
          </a:p>
          <a:p>
            <a:pPr lvl="1"/>
            <a:r>
              <a:rPr lang="en-US"/>
              <a:t>Adopt regulation that incorporated private standard by reference​</a:t>
            </a:r>
          </a:p>
          <a:p>
            <a:pPr marL="0" indent="0">
              <a:buNone/>
            </a:pPr>
            <a:endParaRPr lang="en-US"/>
          </a:p>
          <a:p>
            <a:endParaRPr lang="en-US"/>
          </a:p>
          <a:p>
            <a:endParaRPr lang="en-US"/>
          </a:p>
          <a:p>
            <a:endParaRPr lang="en-US"/>
          </a:p>
          <a:p>
            <a:pPr marL="0" indent="0">
              <a:buNone/>
            </a:pPr>
            <a:endParaRPr lang="en-US"/>
          </a:p>
        </p:txBody>
      </p:sp>
      <p:sp>
        <p:nvSpPr>
          <p:cNvPr id="5" name="Slide Number Placeholder 4">
            <a:extLst>
              <a:ext uri="{FF2B5EF4-FFF2-40B4-BE49-F238E27FC236}">
                <a16:creationId xmlns:a16="http://schemas.microsoft.com/office/drawing/2014/main" id="{26B8D9B5-7DD7-3984-03CE-B63D2A2C7571}"/>
              </a:ext>
            </a:extLst>
          </p:cNvPr>
          <p:cNvSpPr>
            <a:spLocks noGrp="1"/>
          </p:cNvSpPr>
          <p:nvPr>
            <p:ph type="sldNum" sz="quarter" idx="12"/>
          </p:nvPr>
        </p:nvSpPr>
        <p:spPr/>
        <p:txBody>
          <a:bodyPr/>
          <a:lstStyle/>
          <a:p>
            <a:fld id="{610F3DD8-A0DC-3C44-B4A1-CFDA146FA2D1}" type="slidenum">
              <a:rPr lang="en-US" smtClean="0"/>
              <a:t>47</a:t>
            </a:fld>
            <a:endParaRPr lang="en-US"/>
          </a:p>
        </p:txBody>
      </p:sp>
    </p:spTree>
    <p:extLst>
      <p:ext uri="{BB962C8B-B14F-4D97-AF65-F5344CB8AC3E}">
        <p14:creationId xmlns:p14="http://schemas.microsoft.com/office/powerpoint/2010/main" val="35524470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99040-91DD-0801-CD4A-0EA2DF7609D7}"/>
              </a:ext>
            </a:extLst>
          </p:cNvPr>
          <p:cNvSpPr>
            <a:spLocks noGrp="1"/>
          </p:cNvSpPr>
          <p:nvPr>
            <p:ph type="title"/>
          </p:nvPr>
        </p:nvSpPr>
        <p:spPr>
          <a:xfrm>
            <a:off x="838200" y="631825"/>
            <a:ext cx="10515600" cy="1325563"/>
          </a:xfrm>
        </p:spPr>
        <p:txBody>
          <a:bodyPr/>
          <a:lstStyle/>
          <a:p>
            <a:r>
              <a:rPr lang="en-US"/>
              <a:t>Examples of Incorporation by Reference</a:t>
            </a:r>
          </a:p>
        </p:txBody>
      </p:sp>
      <p:sp>
        <p:nvSpPr>
          <p:cNvPr id="3" name="Content Placeholder 2">
            <a:extLst>
              <a:ext uri="{FF2B5EF4-FFF2-40B4-BE49-F238E27FC236}">
                <a16:creationId xmlns:a16="http://schemas.microsoft.com/office/drawing/2014/main" id="{1C127A90-D589-F306-2EF0-D0A0456D001E}"/>
              </a:ext>
            </a:extLst>
          </p:cNvPr>
          <p:cNvSpPr>
            <a:spLocks noGrp="1"/>
          </p:cNvSpPr>
          <p:nvPr>
            <p:ph idx="1"/>
          </p:nvPr>
        </p:nvSpPr>
        <p:spPr>
          <a:xfrm>
            <a:off x="838200" y="2222499"/>
            <a:ext cx="10515600" cy="4351338"/>
          </a:xfrm>
        </p:spPr>
        <p:txBody>
          <a:bodyPr>
            <a:normAutofit/>
          </a:bodyPr>
          <a:lstStyle/>
          <a:p>
            <a:r>
              <a:rPr lang="en-US"/>
              <a:t>Federal Aviation Administration incorporated flight maps from private standard setting bodies​</a:t>
            </a:r>
          </a:p>
          <a:p>
            <a:r>
              <a:rPr lang="en-US"/>
              <a:t>Consumer Product Safety Commission incorporate ASTM 90-page F963-17 private standard for toy safety​</a:t>
            </a:r>
          </a:p>
          <a:p>
            <a:r>
              <a:rPr lang="en-US"/>
              <a:t>National Highway Traffic Safety Administration incorporated the Society for Automotive Engineers’ standards for headlamps ​</a:t>
            </a:r>
          </a:p>
          <a:p>
            <a:r>
              <a:rPr lang="en-US"/>
              <a:t>Federal Communications Commission incorporated Consumer Electronics Association’s standards for television remote controls​</a:t>
            </a:r>
          </a:p>
        </p:txBody>
      </p:sp>
      <p:sp>
        <p:nvSpPr>
          <p:cNvPr id="5" name="Slide Number Placeholder 4">
            <a:extLst>
              <a:ext uri="{FF2B5EF4-FFF2-40B4-BE49-F238E27FC236}">
                <a16:creationId xmlns:a16="http://schemas.microsoft.com/office/drawing/2014/main" id="{859A4756-DCAF-6BD3-EFAC-0D2F273CD5F4}"/>
              </a:ext>
            </a:extLst>
          </p:cNvPr>
          <p:cNvSpPr>
            <a:spLocks noGrp="1"/>
          </p:cNvSpPr>
          <p:nvPr>
            <p:ph type="sldNum" sz="quarter" idx="12"/>
          </p:nvPr>
        </p:nvSpPr>
        <p:spPr/>
        <p:txBody>
          <a:bodyPr/>
          <a:lstStyle/>
          <a:p>
            <a:fld id="{610F3DD8-A0DC-3C44-B4A1-CFDA146FA2D1}" type="slidenum">
              <a:rPr lang="en-US" smtClean="0"/>
              <a:t>48</a:t>
            </a:fld>
            <a:endParaRPr lang="en-US"/>
          </a:p>
        </p:txBody>
      </p:sp>
    </p:spTree>
    <p:extLst>
      <p:ext uri="{BB962C8B-B14F-4D97-AF65-F5344CB8AC3E}">
        <p14:creationId xmlns:p14="http://schemas.microsoft.com/office/powerpoint/2010/main" val="29113704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9ABC1-1101-55EF-DB04-23EE7CE09FF6}"/>
              </a:ext>
            </a:extLst>
          </p:cNvPr>
          <p:cNvSpPr>
            <a:spLocks noGrp="1"/>
          </p:cNvSpPr>
          <p:nvPr>
            <p:ph type="title"/>
          </p:nvPr>
        </p:nvSpPr>
        <p:spPr>
          <a:xfrm>
            <a:off x="838200" y="585787"/>
            <a:ext cx="10515600" cy="1325563"/>
          </a:xfrm>
        </p:spPr>
        <p:txBody>
          <a:bodyPr/>
          <a:lstStyle/>
          <a:p>
            <a:r>
              <a:rPr lang="en-US"/>
              <a:t>What is Incorporation by Reference?</a:t>
            </a:r>
          </a:p>
        </p:txBody>
      </p:sp>
      <p:sp>
        <p:nvSpPr>
          <p:cNvPr id="3" name="Content Placeholder 2">
            <a:extLst>
              <a:ext uri="{FF2B5EF4-FFF2-40B4-BE49-F238E27FC236}">
                <a16:creationId xmlns:a16="http://schemas.microsoft.com/office/drawing/2014/main" id="{C427D584-2499-C545-93F8-F9B31E8E16F3}"/>
              </a:ext>
            </a:extLst>
          </p:cNvPr>
          <p:cNvSpPr>
            <a:spLocks noGrp="1"/>
          </p:cNvSpPr>
          <p:nvPr>
            <p:ph idx="1"/>
          </p:nvPr>
        </p:nvSpPr>
        <p:spPr/>
        <p:txBody>
          <a:bodyPr>
            <a:normAutofit fontScale="92500" lnSpcReduction="10000"/>
          </a:bodyPr>
          <a:lstStyle/>
          <a:p>
            <a:r>
              <a:rPr lang="en-US"/>
              <a:t>An agency incorporates by reference when it publishes a final rule that identifies and adopts private standards or other materials that can only be found elsewhere.​</a:t>
            </a:r>
          </a:p>
          <a:p>
            <a:r>
              <a:rPr lang="en-US"/>
              <a:t>Normally, Federal Register publication of the contents of an agency rule is required.​</a:t>
            </a:r>
          </a:p>
          <a:p>
            <a:r>
              <a:rPr lang="en-US"/>
              <a:t>Consequences for non-publication: Can’t enforce the rule.​</a:t>
            </a:r>
          </a:p>
          <a:p>
            <a:r>
              <a:rPr lang="en-US"/>
              <a:t>But Freedom of Information Act permits agencies to incorporate by reference materials “reasonably available” elsewhere.  ​</a:t>
            </a:r>
          </a:p>
          <a:p>
            <a:r>
              <a:rPr lang="en-US"/>
              <a:t>If properly incorporated, these materials are “deemed published.”​</a:t>
            </a:r>
          </a:p>
          <a:p>
            <a:r>
              <a:rPr lang="en-US"/>
              <a:t>Thus, materials that never appear in the Federal Register can nevertheless be properly considered part of a legally binding rule.​</a:t>
            </a:r>
          </a:p>
          <a:p>
            <a:endParaRPr lang="en-US"/>
          </a:p>
          <a:p>
            <a:pPr marL="0" indent="0">
              <a:buNone/>
            </a:pPr>
            <a:endParaRPr lang="en-US"/>
          </a:p>
        </p:txBody>
      </p:sp>
      <p:sp>
        <p:nvSpPr>
          <p:cNvPr id="5" name="Slide Number Placeholder 4">
            <a:extLst>
              <a:ext uri="{FF2B5EF4-FFF2-40B4-BE49-F238E27FC236}">
                <a16:creationId xmlns:a16="http://schemas.microsoft.com/office/drawing/2014/main" id="{DBA34B68-8C39-B7A0-EAD5-063E255F0331}"/>
              </a:ext>
            </a:extLst>
          </p:cNvPr>
          <p:cNvSpPr>
            <a:spLocks noGrp="1"/>
          </p:cNvSpPr>
          <p:nvPr>
            <p:ph type="sldNum" sz="quarter" idx="12"/>
          </p:nvPr>
        </p:nvSpPr>
        <p:spPr/>
        <p:txBody>
          <a:bodyPr/>
          <a:lstStyle/>
          <a:p>
            <a:fld id="{610F3DD8-A0DC-3C44-B4A1-CFDA146FA2D1}" type="slidenum">
              <a:rPr lang="en-US" smtClean="0"/>
              <a:t>49</a:t>
            </a:fld>
            <a:endParaRPr lang="en-US"/>
          </a:p>
        </p:txBody>
      </p:sp>
      <p:sp>
        <p:nvSpPr>
          <p:cNvPr id="7" name="TextBox 6">
            <a:extLst>
              <a:ext uri="{FF2B5EF4-FFF2-40B4-BE49-F238E27FC236}">
                <a16:creationId xmlns:a16="http://schemas.microsoft.com/office/drawing/2014/main" id="{EDE459BF-9ABD-8DE4-F8CB-DD0FD33E20FE}"/>
              </a:ext>
            </a:extLst>
          </p:cNvPr>
          <p:cNvSpPr txBox="1"/>
          <p:nvPr/>
        </p:nvSpPr>
        <p:spPr>
          <a:xfrm>
            <a:off x="723900" y="6084177"/>
            <a:ext cx="10744200" cy="378117"/>
          </a:xfrm>
          <a:prstGeom prst="rect">
            <a:avLst/>
          </a:prstGeom>
          <a:noFill/>
        </p:spPr>
        <p:txBody>
          <a:bodyPr wrap="square">
            <a:spAutoFit/>
          </a:bodyPr>
          <a:lstStyle/>
          <a:p>
            <a:pPr algn="l" rtl="0" fontAlgn="base">
              <a:lnSpc>
                <a:spcPts val="975"/>
              </a:lnSpc>
              <a:buNone/>
            </a:pPr>
            <a:r>
              <a:rPr lang="en-US" sz="1800" b="0" i="0" u="none" strike="noStrike">
                <a:solidFill>
                  <a:schemeClr val="accent6">
                    <a:lumMod val="40000"/>
                    <a:lumOff val="60000"/>
                  </a:schemeClr>
                </a:solidFill>
                <a:effectLst/>
                <a:latin typeface="Aptos" panose="020B0004020202020204" pitchFamily="34" charset="0"/>
              </a:rPr>
              <a:t>Source: Prof. Emily S. Bremer, Notre Dame Law School,</a:t>
            </a:r>
            <a:r>
              <a:rPr lang="en-US" sz="1800" b="0" i="0">
                <a:solidFill>
                  <a:schemeClr val="accent6">
                    <a:lumMod val="40000"/>
                    <a:lumOff val="60000"/>
                  </a:schemeClr>
                </a:solidFill>
                <a:effectLst/>
                <a:latin typeface="Aptos" panose="020B0004020202020204" pitchFamily="34" charset="0"/>
              </a:rPr>
              <a:t>​</a:t>
            </a:r>
            <a:endParaRPr lang="en-US" b="0" i="0">
              <a:solidFill>
                <a:schemeClr val="accent6">
                  <a:lumMod val="40000"/>
                  <a:lumOff val="60000"/>
                </a:schemeClr>
              </a:solidFill>
              <a:effectLst/>
              <a:latin typeface="Segoe UI" panose="020B0502040204020203" pitchFamily="34" charset="0"/>
            </a:endParaRPr>
          </a:p>
          <a:p>
            <a:pPr algn="l" rtl="0" fontAlgn="base">
              <a:lnSpc>
                <a:spcPts val="975"/>
              </a:lnSpc>
            </a:pPr>
            <a:r>
              <a:rPr lang="en-US" sz="1800" b="0" i="0" u="none" strike="noStrike">
                <a:solidFill>
                  <a:schemeClr val="accent6">
                    <a:lumMod val="40000"/>
                    <a:lumOff val="60000"/>
                  </a:schemeClr>
                </a:solidFill>
                <a:effectLst/>
                <a:latin typeface="Aptos" panose="020B0004020202020204" pitchFamily="34" charset="0"/>
              </a:rPr>
              <a:t>https://pennreg.org/codes-standards/incorporation-by-reference/ </a:t>
            </a:r>
            <a:endParaRPr lang="en-US" b="0" i="0">
              <a:solidFill>
                <a:schemeClr val="accent6">
                  <a:lumMod val="40000"/>
                  <a:lumOff val="60000"/>
                </a:schemeClr>
              </a:solidFill>
              <a:effectLst/>
              <a:latin typeface="Segoe UI" panose="020B0502040204020203" pitchFamily="34" charset="0"/>
            </a:endParaRPr>
          </a:p>
        </p:txBody>
      </p:sp>
    </p:spTree>
    <p:extLst>
      <p:ext uri="{BB962C8B-B14F-4D97-AF65-F5344CB8AC3E}">
        <p14:creationId xmlns:p14="http://schemas.microsoft.com/office/powerpoint/2010/main" val="664015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9EE1AF-D1C4-F44A-760D-F8EF10DD5E9C}"/>
              </a:ext>
            </a:extLst>
          </p:cNvPr>
          <p:cNvPicPr>
            <a:picLocks noChangeAspect="1"/>
          </p:cNvPicPr>
          <p:nvPr/>
        </p:nvPicPr>
        <p:blipFill>
          <a:blip r:embed="rId2"/>
          <a:srcRect t="187" b="7344"/>
          <a:stretch/>
        </p:blipFill>
        <p:spPr>
          <a:xfrm>
            <a:off x="838199" y="1253331"/>
            <a:ext cx="10515600" cy="4351338"/>
          </a:xfrm>
          <a:prstGeom prst="rect">
            <a:avLst/>
          </a:prstGeom>
          <a:noFill/>
        </p:spPr>
      </p:pic>
      <p:sp>
        <p:nvSpPr>
          <p:cNvPr id="4" name="Slide Number Placeholder 3">
            <a:extLst>
              <a:ext uri="{FF2B5EF4-FFF2-40B4-BE49-F238E27FC236}">
                <a16:creationId xmlns:a16="http://schemas.microsoft.com/office/drawing/2014/main" id="{8CD9FB4E-7DE0-0006-99BC-60018DCC4C00}"/>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5</a:t>
            </a:fld>
            <a:endParaRPr lang="en-US"/>
          </a:p>
        </p:txBody>
      </p:sp>
    </p:spTree>
    <p:extLst>
      <p:ext uri="{BB962C8B-B14F-4D97-AF65-F5344CB8AC3E}">
        <p14:creationId xmlns:p14="http://schemas.microsoft.com/office/powerpoint/2010/main" val="35542082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58258-955E-8688-30DB-2D1A7396614C}"/>
              </a:ext>
            </a:extLst>
          </p:cNvPr>
          <p:cNvSpPr>
            <a:spLocks noGrp="1"/>
          </p:cNvSpPr>
          <p:nvPr>
            <p:ph type="title"/>
          </p:nvPr>
        </p:nvSpPr>
        <p:spPr/>
        <p:txBody>
          <a:bodyPr/>
          <a:lstStyle/>
          <a:p>
            <a:r>
              <a:rPr lang="en-US"/>
              <a:t>Incorporated Standards Must Be </a:t>
            </a:r>
            <a:br>
              <a:rPr lang="en-US"/>
            </a:br>
            <a:r>
              <a:rPr lang="en-US"/>
              <a:t>“Reasonably Available”​</a:t>
            </a:r>
          </a:p>
        </p:txBody>
      </p:sp>
      <p:sp>
        <p:nvSpPr>
          <p:cNvPr id="3" name="Content Placeholder 2">
            <a:extLst>
              <a:ext uri="{FF2B5EF4-FFF2-40B4-BE49-F238E27FC236}">
                <a16:creationId xmlns:a16="http://schemas.microsoft.com/office/drawing/2014/main" id="{18CCD0BA-1F23-05BF-CCC8-690F1A2C8FC8}"/>
              </a:ext>
            </a:extLst>
          </p:cNvPr>
          <p:cNvSpPr>
            <a:spLocks noGrp="1"/>
          </p:cNvSpPr>
          <p:nvPr>
            <p:ph idx="1"/>
          </p:nvPr>
        </p:nvSpPr>
        <p:spPr>
          <a:xfrm>
            <a:off x="838200" y="2163762"/>
            <a:ext cx="10515600" cy="4351338"/>
          </a:xfrm>
        </p:spPr>
        <p:txBody>
          <a:bodyPr/>
          <a:lstStyle/>
          <a:p>
            <a:r>
              <a:rPr lang="en-US"/>
              <a:t>“Except to the extent that a person has actual and timely notice of the terms thereof, a person may not in any manner be required to resort to, or be adversely affected by, a matter required to be published in the Federal Register and not so published. For the purpose of this paragraph, matter reasonably available to the class of persons affected thereby is deemed published in the Federal Register when incorporated by reference therein with the approval of the Director of the Federal Register.”</a:t>
            </a:r>
          </a:p>
          <a:p>
            <a:pPr lvl="1"/>
            <a:r>
              <a:rPr lang="en-US"/>
              <a:t> 5 U.S.C. § 552(a)(1)​</a:t>
            </a:r>
          </a:p>
        </p:txBody>
      </p:sp>
      <p:sp>
        <p:nvSpPr>
          <p:cNvPr id="5" name="Slide Number Placeholder 4">
            <a:extLst>
              <a:ext uri="{FF2B5EF4-FFF2-40B4-BE49-F238E27FC236}">
                <a16:creationId xmlns:a16="http://schemas.microsoft.com/office/drawing/2014/main" id="{FAEA87E2-2338-F706-7AE5-32DE035415BE}"/>
              </a:ext>
            </a:extLst>
          </p:cNvPr>
          <p:cNvSpPr>
            <a:spLocks noGrp="1"/>
          </p:cNvSpPr>
          <p:nvPr>
            <p:ph type="sldNum" sz="quarter" idx="12"/>
          </p:nvPr>
        </p:nvSpPr>
        <p:spPr/>
        <p:txBody>
          <a:bodyPr/>
          <a:lstStyle/>
          <a:p>
            <a:fld id="{610F3DD8-A0DC-3C44-B4A1-CFDA146FA2D1}" type="slidenum">
              <a:rPr lang="en-US" smtClean="0"/>
              <a:t>50</a:t>
            </a:fld>
            <a:endParaRPr lang="en-US"/>
          </a:p>
        </p:txBody>
      </p:sp>
      <p:sp>
        <p:nvSpPr>
          <p:cNvPr id="7" name="TextBox 6">
            <a:extLst>
              <a:ext uri="{FF2B5EF4-FFF2-40B4-BE49-F238E27FC236}">
                <a16:creationId xmlns:a16="http://schemas.microsoft.com/office/drawing/2014/main" id="{D901D7A9-2826-97F4-EAE9-53812C2EB6E4}"/>
              </a:ext>
            </a:extLst>
          </p:cNvPr>
          <p:cNvSpPr txBox="1"/>
          <p:nvPr/>
        </p:nvSpPr>
        <p:spPr>
          <a:xfrm>
            <a:off x="952500" y="5858752"/>
            <a:ext cx="10845800" cy="497252"/>
          </a:xfrm>
          <a:prstGeom prst="rect">
            <a:avLst/>
          </a:prstGeom>
          <a:noFill/>
        </p:spPr>
        <p:txBody>
          <a:bodyPr wrap="square">
            <a:spAutoFit/>
          </a:bodyPr>
          <a:lstStyle/>
          <a:p>
            <a:pPr algn="l" rtl="0" fontAlgn="base">
              <a:lnSpc>
                <a:spcPts val="975"/>
              </a:lnSpc>
              <a:buNone/>
            </a:pPr>
            <a:r>
              <a:rPr lang="en-US" b="0" i="0">
                <a:solidFill>
                  <a:schemeClr val="accent6">
                    <a:lumMod val="40000"/>
                    <a:lumOff val="60000"/>
                  </a:schemeClr>
                </a:solidFill>
                <a:effectLst/>
                <a:latin typeface="Segoe UI" panose="020B0502040204020203" pitchFamily="34" charset="0"/>
              </a:rPr>
              <a:t>Source: Prof. Emily S. Bremer, Notre Dame Law School,​</a:t>
            </a:r>
          </a:p>
          <a:p>
            <a:pPr algn="l" rtl="0" fontAlgn="base">
              <a:lnSpc>
                <a:spcPts val="975"/>
              </a:lnSpc>
              <a:buNone/>
            </a:pPr>
            <a:endParaRPr lang="en-US" b="0" i="0">
              <a:solidFill>
                <a:schemeClr val="accent6">
                  <a:lumMod val="40000"/>
                  <a:lumOff val="60000"/>
                </a:schemeClr>
              </a:solidFill>
              <a:effectLst/>
              <a:latin typeface="Segoe UI" panose="020B0502040204020203" pitchFamily="34" charset="0"/>
            </a:endParaRPr>
          </a:p>
          <a:p>
            <a:pPr algn="l" rtl="0" fontAlgn="base">
              <a:lnSpc>
                <a:spcPts val="975"/>
              </a:lnSpc>
              <a:buNone/>
            </a:pPr>
            <a:r>
              <a:rPr lang="en-US" b="0" i="0">
                <a:solidFill>
                  <a:schemeClr val="accent6">
                    <a:lumMod val="40000"/>
                    <a:lumOff val="60000"/>
                  </a:schemeClr>
                </a:solidFill>
                <a:effectLst/>
                <a:latin typeface="Segoe UI" panose="020B0502040204020203" pitchFamily="34" charset="0"/>
              </a:rPr>
              <a:t> https://pennreg.org/codes-standards/incorporation-by-reference/ </a:t>
            </a:r>
          </a:p>
        </p:txBody>
      </p:sp>
    </p:spTree>
    <p:extLst>
      <p:ext uri="{BB962C8B-B14F-4D97-AF65-F5344CB8AC3E}">
        <p14:creationId xmlns:p14="http://schemas.microsoft.com/office/powerpoint/2010/main" val="35769132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A7E1A-053C-1D82-6C88-9013C6F7903A}"/>
              </a:ext>
            </a:extLst>
          </p:cNvPr>
          <p:cNvSpPr>
            <a:spLocks noGrp="1"/>
          </p:cNvSpPr>
          <p:nvPr>
            <p:ph type="title"/>
          </p:nvPr>
        </p:nvSpPr>
        <p:spPr/>
        <p:txBody>
          <a:bodyPr/>
          <a:lstStyle/>
          <a:p>
            <a:r>
              <a:rPr lang="en-US"/>
              <a:t>The Incorporation by Reference Debate</a:t>
            </a:r>
          </a:p>
        </p:txBody>
      </p:sp>
      <p:sp>
        <p:nvSpPr>
          <p:cNvPr id="3" name="Content Placeholder 2">
            <a:extLst>
              <a:ext uri="{FF2B5EF4-FFF2-40B4-BE49-F238E27FC236}">
                <a16:creationId xmlns:a16="http://schemas.microsoft.com/office/drawing/2014/main" id="{7154FF5D-0C65-FE00-37B4-D3BB2C206D3A}"/>
              </a:ext>
            </a:extLst>
          </p:cNvPr>
          <p:cNvSpPr>
            <a:spLocks noGrp="1"/>
          </p:cNvSpPr>
          <p:nvPr>
            <p:ph idx="1"/>
          </p:nvPr>
        </p:nvSpPr>
        <p:spPr/>
        <p:txBody>
          <a:bodyPr>
            <a:normAutofit fontScale="92500"/>
          </a:bodyPr>
          <a:lstStyle/>
          <a:p>
            <a:r>
              <a:rPr lang="en-US"/>
              <a:t>Many private standards are copyrighted​</a:t>
            </a:r>
          </a:p>
          <a:p>
            <a:pPr lvl="1"/>
            <a:r>
              <a:rPr lang="en-US"/>
              <a:t>Standard-setting organizations charge for copies of their standards—at times, significant fees—to fund their operations​</a:t>
            </a:r>
          </a:p>
          <a:p>
            <a:r>
              <a:rPr lang="en-US"/>
              <a:t> But public law itself is not copyrightable (Georgia v. </a:t>
            </a:r>
            <a:r>
              <a:rPr lang="en-US" err="1"/>
              <a:t>Public.Resource.Org</a:t>
            </a:r>
            <a:r>
              <a:rPr lang="en-US"/>
              <a:t>)​</a:t>
            </a:r>
          </a:p>
          <a:p>
            <a:pPr lvl="1"/>
            <a:r>
              <a:rPr lang="en-US"/>
              <a:t>There remains an open legal question about treatment of private standards that have been incorporated by reference​</a:t>
            </a:r>
          </a:p>
          <a:p>
            <a:r>
              <a:rPr lang="en-US"/>
              <a:t>Should the public be able to access free copies online of voluntary codes and standards that have been incorporated by reference?​</a:t>
            </a:r>
          </a:p>
          <a:p>
            <a:pPr lvl="1"/>
            <a:r>
              <a:rPr lang="en-US"/>
              <a:t>Some scholars say “yes,” that full access must be provided to satisfy due process​</a:t>
            </a:r>
          </a:p>
          <a:p>
            <a:pPr lvl="1"/>
            <a:r>
              <a:rPr lang="en-US"/>
              <a:t>Others raise concerns about government violating legitimate property right expectations of standard-setting organizations​</a:t>
            </a:r>
          </a:p>
        </p:txBody>
      </p:sp>
      <p:sp>
        <p:nvSpPr>
          <p:cNvPr id="5" name="Slide Number Placeholder 4">
            <a:extLst>
              <a:ext uri="{FF2B5EF4-FFF2-40B4-BE49-F238E27FC236}">
                <a16:creationId xmlns:a16="http://schemas.microsoft.com/office/drawing/2014/main" id="{44195C9F-83FC-F08C-AE82-13545436ED72}"/>
              </a:ext>
            </a:extLst>
          </p:cNvPr>
          <p:cNvSpPr>
            <a:spLocks noGrp="1"/>
          </p:cNvSpPr>
          <p:nvPr>
            <p:ph type="sldNum" sz="quarter" idx="12"/>
          </p:nvPr>
        </p:nvSpPr>
        <p:spPr/>
        <p:txBody>
          <a:bodyPr/>
          <a:lstStyle/>
          <a:p>
            <a:fld id="{610F3DD8-A0DC-3C44-B4A1-CFDA146FA2D1}" type="slidenum">
              <a:rPr lang="en-US" smtClean="0"/>
              <a:t>51</a:t>
            </a:fld>
            <a:endParaRPr lang="en-US"/>
          </a:p>
        </p:txBody>
      </p:sp>
    </p:spTree>
    <p:extLst>
      <p:ext uri="{BB962C8B-B14F-4D97-AF65-F5344CB8AC3E}">
        <p14:creationId xmlns:p14="http://schemas.microsoft.com/office/powerpoint/2010/main" val="16980131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9A64A-8C01-3AE3-2A9C-562DBE34F2BB}"/>
              </a:ext>
            </a:extLst>
          </p:cNvPr>
          <p:cNvSpPr>
            <a:spLocks noGrp="1"/>
          </p:cNvSpPr>
          <p:nvPr>
            <p:ph type="title"/>
          </p:nvPr>
        </p:nvSpPr>
        <p:spPr/>
        <p:txBody>
          <a:bodyPr/>
          <a:lstStyle/>
          <a:p>
            <a:r>
              <a:rPr lang="en-US"/>
              <a:t>ASTM v. Public Resource Litigation</a:t>
            </a:r>
          </a:p>
        </p:txBody>
      </p:sp>
      <p:sp>
        <p:nvSpPr>
          <p:cNvPr id="3" name="Content Placeholder 2">
            <a:extLst>
              <a:ext uri="{FF2B5EF4-FFF2-40B4-BE49-F238E27FC236}">
                <a16:creationId xmlns:a16="http://schemas.microsoft.com/office/drawing/2014/main" id="{0F49E500-0C5D-63EC-2392-E53E9F3D3DDA}"/>
              </a:ext>
            </a:extLst>
          </p:cNvPr>
          <p:cNvSpPr>
            <a:spLocks noGrp="1"/>
          </p:cNvSpPr>
          <p:nvPr>
            <p:ph idx="1"/>
          </p:nvPr>
        </p:nvSpPr>
        <p:spPr/>
        <p:txBody>
          <a:bodyPr>
            <a:normAutofit/>
          </a:bodyPr>
          <a:lstStyle/>
          <a:p>
            <a:r>
              <a:rPr lang="en-US"/>
              <a:t>Public Resource is a public interest group that publishes on the internet the full text of private standards incorporated by reference into federal regulations​</a:t>
            </a:r>
          </a:p>
          <a:p>
            <a:r>
              <a:rPr lang="en-US"/>
              <a:t>ASTM and other standard-setting organizations sued Public Resources for copyright infringement​</a:t>
            </a:r>
          </a:p>
          <a:p>
            <a:r>
              <a:rPr lang="en-US"/>
              <a:t>After a series of D.D.C. and D.C. Circuit opinions, the D.C. Circuit held in Sept. 2023 that publication of these copyrighted standards was fair use since publication was for an educational rather than commercial purpose</a:t>
            </a:r>
          </a:p>
        </p:txBody>
      </p:sp>
      <p:sp>
        <p:nvSpPr>
          <p:cNvPr id="5" name="Slide Number Placeholder 4">
            <a:extLst>
              <a:ext uri="{FF2B5EF4-FFF2-40B4-BE49-F238E27FC236}">
                <a16:creationId xmlns:a16="http://schemas.microsoft.com/office/drawing/2014/main" id="{E03361B3-2908-DC81-C3DC-5DC3DB8E9F04}"/>
              </a:ext>
            </a:extLst>
          </p:cNvPr>
          <p:cNvSpPr>
            <a:spLocks noGrp="1"/>
          </p:cNvSpPr>
          <p:nvPr>
            <p:ph type="sldNum" sz="quarter" idx="12"/>
          </p:nvPr>
        </p:nvSpPr>
        <p:spPr/>
        <p:txBody>
          <a:bodyPr/>
          <a:lstStyle/>
          <a:p>
            <a:fld id="{610F3DD8-A0DC-3C44-B4A1-CFDA146FA2D1}" type="slidenum">
              <a:rPr lang="en-US" smtClean="0"/>
              <a:t>52</a:t>
            </a:fld>
            <a:endParaRPr lang="en-US"/>
          </a:p>
        </p:txBody>
      </p:sp>
    </p:spTree>
    <p:extLst>
      <p:ext uri="{BB962C8B-B14F-4D97-AF65-F5344CB8AC3E}">
        <p14:creationId xmlns:p14="http://schemas.microsoft.com/office/powerpoint/2010/main" val="8007377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47652-61B0-B1A6-BABE-6F3302C015EF}"/>
              </a:ext>
            </a:extLst>
          </p:cNvPr>
          <p:cNvSpPr>
            <a:spLocks noGrp="1"/>
          </p:cNvSpPr>
          <p:nvPr>
            <p:ph type="title"/>
          </p:nvPr>
        </p:nvSpPr>
        <p:spPr/>
        <p:txBody>
          <a:bodyPr/>
          <a:lstStyle/>
          <a:p>
            <a:r>
              <a:rPr lang="en-US"/>
              <a:t>Another Type of Agency Standards </a:t>
            </a:r>
            <a:br>
              <a:rPr lang="en-US"/>
            </a:br>
            <a:r>
              <a:rPr lang="en-US"/>
              <a:t>Support: Standards Recognition</a:t>
            </a:r>
          </a:p>
        </p:txBody>
      </p:sp>
      <p:sp>
        <p:nvSpPr>
          <p:cNvPr id="3" name="Content Placeholder 2">
            <a:extLst>
              <a:ext uri="{FF2B5EF4-FFF2-40B4-BE49-F238E27FC236}">
                <a16:creationId xmlns:a16="http://schemas.microsoft.com/office/drawing/2014/main" id="{E59FE573-69CB-F6F2-4438-E557C8A90D1C}"/>
              </a:ext>
            </a:extLst>
          </p:cNvPr>
          <p:cNvSpPr>
            <a:spLocks noGrp="1"/>
          </p:cNvSpPr>
          <p:nvPr>
            <p:ph idx="1"/>
          </p:nvPr>
        </p:nvSpPr>
        <p:spPr/>
        <p:txBody>
          <a:bodyPr>
            <a:normAutofit fontScale="85000" lnSpcReduction="20000"/>
          </a:bodyPr>
          <a:lstStyle/>
          <a:p>
            <a:r>
              <a:rPr lang="en-US"/>
              <a:t>Example: FDA Standards Recognition Program​</a:t>
            </a:r>
          </a:p>
          <a:p>
            <a:endParaRPr lang="en-US"/>
          </a:p>
          <a:p>
            <a:r>
              <a:rPr lang="en-US"/>
              <a:t>“The FDA Standards Recognition Program evaluates consensus standards for appropriateness for the review of medical device safety and performance. Technical and clinical staff throughout CDRH participate in standards development and evaluation and help DSCA make decisions to formally recognize, all or partially, or not recognize consensus standards. Manufacturers may submit declarations of conformity to FDA-recognized consensus standards, and when used appropriately, may reduce the amount of supporting testing documentation typically needed in a premarket submission.”​</a:t>
            </a:r>
          </a:p>
          <a:p>
            <a:endParaRPr lang="en-US"/>
          </a:p>
          <a:p>
            <a:pPr marL="0" indent="0">
              <a:buNone/>
            </a:pPr>
            <a:r>
              <a:rPr lang="en-US">
                <a:solidFill>
                  <a:schemeClr val="accent6">
                    <a:lumMod val="40000"/>
                    <a:lumOff val="60000"/>
                  </a:schemeClr>
                </a:solidFill>
              </a:rPr>
              <a:t>https://www.fda.gov/medical-devices/premarket-submissions-selecting-and-preparing-correct-submission/division-standards-and-conformity-assessment#​</a:t>
            </a:r>
          </a:p>
        </p:txBody>
      </p:sp>
      <p:sp>
        <p:nvSpPr>
          <p:cNvPr id="5" name="Slide Number Placeholder 4">
            <a:extLst>
              <a:ext uri="{FF2B5EF4-FFF2-40B4-BE49-F238E27FC236}">
                <a16:creationId xmlns:a16="http://schemas.microsoft.com/office/drawing/2014/main" id="{695382B6-534D-726B-B824-50627D0CBAEB}"/>
              </a:ext>
            </a:extLst>
          </p:cNvPr>
          <p:cNvSpPr>
            <a:spLocks noGrp="1"/>
          </p:cNvSpPr>
          <p:nvPr>
            <p:ph type="sldNum" sz="quarter" idx="12"/>
          </p:nvPr>
        </p:nvSpPr>
        <p:spPr/>
        <p:txBody>
          <a:bodyPr/>
          <a:lstStyle/>
          <a:p>
            <a:fld id="{610F3DD8-A0DC-3C44-B4A1-CFDA146FA2D1}" type="slidenum">
              <a:rPr lang="en-US" smtClean="0"/>
              <a:t>53</a:t>
            </a:fld>
            <a:endParaRPr lang="en-US"/>
          </a:p>
        </p:txBody>
      </p:sp>
    </p:spTree>
    <p:extLst>
      <p:ext uri="{BB962C8B-B14F-4D97-AF65-F5344CB8AC3E}">
        <p14:creationId xmlns:p14="http://schemas.microsoft.com/office/powerpoint/2010/main" val="30479673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5A9BB5B-0163-A305-9412-B0CE41D98E18}"/>
              </a:ext>
            </a:extLst>
          </p:cNvPr>
          <p:cNvSpPr>
            <a:spLocks noGrp="1"/>
          </p:cNvSpPr>
          <p:nvPr>
            <p:ph type="sldNum" sz="quarter" idx="12"/>
          </p:nvPr>
        </p:nvSpPr>
        <p:spPr/>
        <p:txBody>
          <a:bodyPr/>
          <a:lstStyle/>
          <a:p>
            <a:fld id="{610F3DD8-A0DC-3C44-B4A1-CFDA146FA2D1}" type="slidenum">
              <a:rPr lang="en-US" smtClean="0"/>
              <a:t>54</a:t>
            </a:fld>
            <a:endParaRPr lang="en-US"/>
          </a:p>
        </p:txBody>
      </p:sp>
      <p:sp>
        <p:nvSpPr>
          <p:cNvPr id="7" name="TextBox 6">
            <a:extLst>
              <a:ext uri="{FF2B5EF4-FFF2-40B4-BE49-F238E27FC236}">
                <a16:creationId xmlns:a16="http://schemas.microsoft.com/office/drawing/2014/main" id="{FD06A4FF-8222-3A42-3B1E-B6BE79CB4739}"/>
              </a:ext>
            </a:extLst>
          </p:cNvPr>
          <p:cNvSpPr txBox="1"/>
          <p:nvPr/>
        </p:nvSpPr>
        <p:spPr>
          <a:xfrm>
            <a:off x="3048000" y="3244334"/>
            <a:ext cx="6096000" cy="369332"/>
          </a:xfrm>
          <a:prstGeom prst="rect">
            <a:avLst/>
          </a:prstGeom>
          <a:noFill/>
        </p:spPr>
        <p:txBody>
          <a:bodyPr wrap="square">
            <a:spAutoFit/>
          </a:bodyPr>
          <a:lstStyle/>
          <a:p>
            <a:r>
              <a:rPr lang="en-US"/>
              <a:t> </a:t>
            </a:r>
          </a:p>
        </p:txBody>
      </p:sp>
      <p:sp>
        <p:nvSpPr>
          <p:cNvPr id="9" name="TextBox 8">
            <a:extLst>
              <a:ext uri="{FF2B5EF4-FFF2-40B4-BE49-F238E27FC236}">
                <a16:creationId xmlns:a16="http://schemas.microsoft.com/office/drawing/2014/main" id="{8CF9A8FA-E7E8-B6FF-7E37-86F7DF91DABB}"/>
              </a:ext>
            </a:extLst>
          </p:cNvPr>
          <p:cNvSpPr txBox="1"/>
          <p:nvPr/>
        </p:nvSpPr>
        <p:spPr>
          <a:xfrm>
            <a:off x="3048000" y="3244334"/>
            <a:ext cx="6096000" cy="369332"/>
          </a:xfrm>
          <a:prstGeom prst="rect">
            <a:avLst/>
          </a:prstGeom>
          <a:noFill/>
        </p:spPr>
        <p:txBody>
          <a:bodyPr wrap="square">
            <a:spAutoFit/>
          </a:bodyPr>
          <a:lstStyle/>
          <a:p>
            <a:r>
              <a:rPr lang="en-US"/>
              <a:t> </a:t>
            </a:r>
          </a:p>
        </p:txBody>
      </p:sp>
      <p:pic>
        <p:nvPicPr>
          <p:cNvPr id="14338" name="Picture 2">
            <a:extLst>
              <a:ext uri="{FF2B5EF4-FFF2-40B4-BE49-F238E27FC236}">
                <a16:creationId xmlns:a16="http://schemas.microsoft.com/office/drawing/2014/main" id="{26D20A1A-8EB3-CA4E-0F1B-989ABA5E8B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674" t="11462" r="24622" b="16484"/>
          <a:stretch/>
        </p:blipFill>
        <p:spPr bwMode="auto">
          <a:xfrm>
            <a:off x="1009650" y="1121364"/>
            <a:ext cx="5416550" cy="424594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002B16C9-3A83-1B13-DDC0-E076C58332D3}"/>
              </a:ext>
            </a:extLst>
          </p:cNvPr>
          <p:cNvSpPr txBox="1"/>
          <p:nvPr/>
        </p:nvSpPr>
        <p:spPr>
          <a:xfrm>
            <a:off x="584200" y="409365"/>
            <a:ext cx="8813800" cy="584775"/>
          </a:xfrm>
          <a:prstGeom prst="rect">
            <a:avLst/>
          </a:prstGeom>
          <a:noFill/>
        </p:spPr>
        <p:txBody>
          <a:bodyPr wrap="square">
            <a:spAutoFit/>
          </a:bodyPr>
          <a:lstStyle/>
          <a:p>
            <a:r>
              <a:rPr lang="en-US" sz="3200" b="0" i="0" u="none" strike="noStrike">
                <a:solidFill>
                  <a:srgbClr val="000000"/>
                </a:solidFill>
                <a:effectLst/>
                <a:latin typeface="+mj-lt"/>
              </a:rPr>
              <a:t>Over 1600 standards currently listed </a:t>
            </a:r>
            <a:endParaRPr lang="en-US" sz="3200">
              <a:latin typeface="+mj-lt"/>
            </a:endParaRPr>
          </a:p>
        </p:txBody>
      </p:sp>
      <p:sp>
        <p:nvSpPr>
          <p:cNvPr id="14" name="TextBox 13">
            <a:extLst>
              <a:ext uri="{FF2B5EF4-FFF2-40B4-BE49-F238E27FC236}">
                <a16:creationId xmlns:a16="http://schemas.microsoft.com/office/drawing/2014/main" id="{B1A78928-ADEC-EE1B-3833-81EA12455707}"/>
              </a:ext>
            </a:extLst>
          </p:cNvPr>
          <p:cNvSpPr txBox="1"/>
          <p:nvPr/>
        </p:nvSpPr>
        <p:spPr>
          <a:xfrm>
            <a:off x="803275" y="5551970"/>
            <a:ext cx="10585449" cy="369332"/>
          </a:xfrm>
          <a:prstGeom prst="rect">
            <a:avLst/>
          </a:prstGeom>
          <a:noFill/>
        </p:spPr>
        <p:txBody>
          <a:bodyPr wrap="square">
            <a:spAutoFit/>
          </a:bodyPr>
          <a:lstStyle/>
          <a:p>
            <a:r>
              <a:rPr lang="en-US" sz="1800" b="0" i="0" u="sng" strike="noStrike">
                <a:solidFill>
                  <a:srgbClr val="467886"/>
                </a:solidFill>
                <a:effectLst/>
                <a:latin typeface="Aptos" panose="020B0004020202020204" pitchFamily="34" charset="0"/>
                <a:hlinkClick r:id="rId3"/>
              </a:rPr>
              <a:t>https://www.accessdata.fda.gov/scripts/cdrh/cfdocs/cfStandards/search.cfm</a:t>
            </a:r>
            <a:r>
              <a:rPr lang="en-US" sz="1800" b="0" i="0">
                <a:solidFill>
                  <a:srgbClr val="000000"/>
                </a:solidFill>
                <a:effectLst/>
                <a:latin typeface="Aptos" panose="020B0004020202020204" pitchFamily="34" charset="0"/>
              </a:rPr>
              <a:t>​</a:t>
            </a:r>
            <a:endParaRPr lang="en-US"/>
          </a:p>
        </p:txBody>
      </p:sp>
    </p:spTree>
    <p:extLst>
      <p:ext uri="{BB962C8B-B14F-4D97-AF65-F5344CB8AC3E}">
        <p14:creationId xmlns:p14="http://schemas.microsoft.com/office/powerpoint/2010/main" val="4066973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830E2-6196-A406-31F0-8A1EDC83C979}"/>
              </a:ext>
            </a:extLst>
          </p:cNvPr>
          <p:cNvSpPr>
            <a:spLocks noGrp="1"/>
          </p:cNvSpPr>
          <p:nvPr>
            <p:ph type="title"/>
          </p:nvPr>
        </p:nvSpPr>
        <p:spPr>
          <a:xfrm>
            <a:off x="838200" y="365125"/>
            <a:ext cx="10515600" cy="1325563"/>
          </a:xfrm>
        </p:spPr>
        <p:txBody>
          <a:bodyPr anchor="ctr">
            <a:normAutofit/>
          </a:bodyPr>
          <a:lstStyle/>
          <a:p>
            <a:r>
              <a:rPr lang="en-US"/>
              <a:t>Antitrust Law</a:t>
            </a:r>
          </a:p>
        </p:txBody>
      </p:sp>
      <p:sp>
        <p:nvSpPr>
          <p:cNvPr id="3" name="Content Placeholder 2">
            <a:extLst>
              <a:ext uri="{FF2B5EF4-FFF2-40B4-BE49-F238E27FC236}">
                <a16:creationId xmlns:a16="http://schemas.microsoft.com/office/drawing/2014/main" id="{F5462C8D-93F7-C39A-A8AD-9C7EFA309782}"/>
              </a:ext>
            </a:extLst>
          </p:cNvPr>
          <p:cNvSpPr>
            <a:spLocks noGrp="1"/>
          </p:cNvSpPr>
          <p:nvPr>
            <p:ph idx="1"/>
          </p:nvPr>
        </p:nvSpPr>
        <p:spPr>
          <a:xfrm>
            <a:off x="838200" y="1825625"/>
            <a:ext cx="5162550" cy="4351338"/>
          </a:xfrm>
        </p:spPr>
        <p:txBody>
          <a:bodyPr>
            <a:normAutofit/>
          </a:bodyPr>
          <a:lstStyle/>
          <a:p>
            <a:r>
              <a:rPr lang="en-US"/>
              <a:t>Consists of laws to protect trade and commerce from unlawful restraints and monopolies or unfair business practices​</a:t>
            </a:r>
          </a:p>
          <a:p>
            <a:r>
              <a:rPr lang="en-US"/>
              <a:t>Monitored/Enforced by:​</a:t>
            </a:r>
          </a:p>
          <a:p>
            <a:pPr lvl="1"/>
            <a:r>
              <a:rPr lang="en-US" sz="2800"/>
              <a:t>  The DOJ (Criminal and Civil)​</a:t>
            </a:r>
          </a:p>
          <a:p>
            <a:pPr lvl="1"/>
            <a:r>
              <a:rPr lang="en-US"/>
              <a:t>The FTC (Civil)​</a:t>
            </a:r>
          </a:p>
        </p:txBody>
      </p:sp>
      <p:sp>
        <p:nvSpPr>
          <p:cNvPr id="5" name="Slide Number Placeholder 4">
            <a:extLst>
              <a:ext uri="{FF2B5EF4-FFF2-40B4-BE49-F238E27FC236}">
                <a16:creationId xmlns:a16="http://schemas.microsoft.com/office/drawing/2014/main" id="{C1CE8595-B4C2-50DE-9CE2-E318A4EB6D1A}"/>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6</a:t>
            </a:fld>
            <a:endParaRPr lang="en-US"/>
          </a:p>
        </p:txBody>
      </p:sp>
      <p:pic>
        <p:nvPicPr>
          <p:cNvPr id="2052" name="Picture 4" descr="Image result for monopoly game logo">
            <a:extLst>
              <a:ext uri="{FF2B5EF4-FFF2-40B4-BE49-F238E27FC236}">
                <a16:creationId xmlns:a16="http://schemas.microsoft.com/office/drawing/2014/main" id="{CD5BC0A5-7C45-68BC-07B3-4F57CA5FB2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48" r="1515"/>
          <a:stretch/>
        </p:blipFill>
        <p:spPr bwMode="auto">
          <a:xfrm>
            <a:off x="6191250" y="1825625"/>
            <a:ext cx="5162550" cy="4351338"/>
          </a:xfrm>
          <a:prstGeom prst="rect">
            <a:avLst/>
          </a:prstGeom>
          <a:solidFill>
            <a:srgbClr val="FFFFFF"/>
          </a:solidFill>
        </p:spPr>
      </p:pic>
    </p:spTree>
    <p:extLst>
      <p:ext uri="{BB962C8B-B14F-4D97-AF65-F5344CB8AC3E}">
        <p14:creationId xmlns:p14="http://schemas.microsoft.com/office/powerpoint/2010/main" val="352612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1C9F32-3DEC-193E-74D3-86A4C432D89A}"/>
              </a:ext>
            </a:extLst>
          </p:cNvPr>
          <p:cNvSpPr>
            <a:spLocks noGrp="1"/>
          </p:cNvSpPr>
          <p:nvPr>
            <p:ph type="title"/>
          </p:nvPr>
        </p:nvSpPr>
        <p:spPr>
          <a:xfrm>
            <a:off x="838200" y="365125"/>
            <a:ext cx="10515600" cy="1325563"/>
          </a:xfrm>
        </p:spPr>
        <p:txBody>
          <a:bodyPr anchor="ctr">
            <a:normAutofit/>
          </a:bodyPr>
          <a:lstStyle/>
          <a:p>
            <a:r>
              <a:rPr lang="en-US"/>
              <a:t>Antitrust Objectives</a:t>
            </a:r>
          </a:p>
        </p:txBody>
      </p:sp>
      <p:sp>
        <p:nvSpPr>
          <p:cNvPr id="3" name="Slide Number Placeholder 2">
            <a:extLst>
              <a:ext uri="{FF2B5EF4-FFF2-40B4-BE49-F238E27FC236}">
                <a16:creationId xmlns:a16="http://schemas.microsoft.com/office/drawing/2014/main" id="{E3E535E8-7E18-300B-ADC8-458C1AC7F15D}"/>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7</a:t>
            </a:fld>
            <a:endParaRPr lang="en-US"/>
          </a:p>
        </p:txBody>
      </p:sp>
      <p:graphicFrame>
        <p:nvGraphicFramePr>
          <p:cNvPr id="7" name="Content Placeholder 4">
            <a:extLst>
              <a:ext uri="{FF2B5EF4-FFF2-40B4-BE49-F238E27FC236}">
                <a16:creationId xmlns:a16="http://schemas.microsoft.com/office/drawing/2014/main" id="{598D396E-2B8B-3969-6918-ACC0560E4B88}"/>
              </a:ext>
            </a:extLst>
          </p:cNvPr>
          <p:cNvGraphicFramePr>
            <a:graphicFrameLocks noGrp="1"/>
          </p:cNvGraphicFramePr>
          <p:nvPr>
            <p:ph idx="1"/>
            <p:extLst>
              <p:ext uri="{D42A27DB-BD31-4B8C-83A1-F6EECF244321}">
                <p14:modId xmlns:p14="http://schemas.microsoft.com/office/powerpoint/2010/main" val="2951127618"/>
              </p:ext>
            </p:extLst>
          </p:nvPr>
        </p:nvGraphicFramePr>
        <p:xfrm>
          <a:off x="838200" y="1668463"/>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05232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BA93530-36CC-135E-C26C-1E613EB3641F}"/>
              </a:ext>
            </a:extLst>
          </p:cNvPr>
          <p:cNvSpPr>
            <a:spLocks noGrp="1"/>
          </p:cNvSpPr>
          <p:nvPr>
            <p:ph type="sldNum" sz="quarter" idx="12"/>
          </p:nvPr>
        </p:nvSpPr>
        <p:spPr/>
        <p:txBody>
          <a:bodyPr/>
          <a:lstStyle/>
          <a:p>
            <a:fld id="{610F3DD8-A0DC-3C44-B4A1-CFDA146FA2D1}" type="slidenum">
              <a:rPr lang="en-US" smtClean="0"/>
              <a:t>8</a:t>
            </a:fld>
            <a:endParaRPr lang="en-US"/>
          </a:p>
        </p:txBody>
      </p:sp>
      <p:sp>
        <p:nvSpPr>
          <p:cNvPr id="4" name="Title 3">
            <a:extLst>
              <a:ext uri="{FF2B5EF4-FFF2-40B4-BE49-F238E27FC236}">
                <a16:creationId xmlns:a16="http://schemas.microsoft.com/office/drawing/2014/main" id="{BD0859BF-C0E2-A9B7-54EC-C8971F533B0D}"/>
              </a:ext>
            </a:extLst>
          </p:cNvPr>
          <p:cNvSpPr>
            <a:spLocks noGrp="1"/>
          </p:cNvSpPr>
          <p:nvPr>
            <p:ph type="title"/>
          </p:nvPr>
        </p:nvSpPr>
        <p:spPr/>
        <p:txBody>
          <a:bodyPr/>
          <a:lstStyle/>
          <a:p>
            <a:r>
              <a:rPr lang="en-US"/>
              <a:t>Antitrust Law: ​</a:t>
            </a:r>
            <a:br>
              <a:rPr lang="en-US"/>
            </a:br>
            <a:r>
              <a:rPr lang="en-US"/>
              <a:t>Sherman Act of 1890 § 1​</a:t>
            </a:r>
          </a:p>
        </p:txBody>
      </p:sp>
      <p:sp>
        <p:nvSpPr>
          <p:cNvPr id="5" name="Content Placeholder 4">
            <a:extLst>
              <a:ext uri="{FF2B5EF4-FFF2-40B4-BE49-F238E27FC236}">
                <a16:creationId xmlns:a16="http://schemas.microsoft.com/office/drawing/2014/main" id="{AD4C6B09-9EF8-FC7D-FF68-BEAE167C653B}"/>
              </a:ext>
            </a:extLst>
          </p:cNvPr>
          <p:cNvSpPr>
            <a:spLocks noGrp="1"/>
          </p:cNvSpPr>
          <p:nvPr>
            <p:ph idx="1"/>
          </p:nvPr>
        </p:nvSpPr>
        <p:spPr/>
        <p:txBody>
          <a:bodyPr>
            <a:normAutofit/>
          </a:bodyPr>
          <a:lstStyle/>
          <a:p>
            <a:r>
              <a:rPr lang="en-US"/>
              <a:t>Prohibits collusion and conspiracies to restrain trade (i.e., usually need 2 or more companies)​</a:t>
            </a:r>
          </a:p>
          <a:p>
            <a:r>
              <a:rPr lang="en-US"/>
              <a:t>Generally, only “unreasonable” restraints of trade are illegal; “rule of reason”​</a:t>
            </a:r>
          </a:p>
          <a:p>
            <a:pPr lvl="1"/>
            <a:r>
              <a:rPr lang="en-US"/>
              <a:t>all contracts restrain trade to some extent​</a:t>
            </a:r>
          </a:p>
          <a:p>
            <a:pPr lvl="1"/>
            <a:r>
              <a:rPr lang="en-US"/>
              <a:t>For monopolies to be illegal they must be unreasonable​</a:t>
            </a:r>
          </a:p>
          <a:p>
            <a:r>
              <a:rPr lang="en-US"/>
              <a:t>Some practices are so perniciously anti-competitive that they are “per se” illegal​</a:t>
            </a:r>
          </a:p>
          <a:p>
            <a:pPr lvl="1"/>
            <a:r>
              <a:rPr lang="en-US"/>
              <a:t>e.g., dividing up markets, price fixing, or “tying” products.​</a:t>
            </a:r>
          </a:p>
        </p:txBody>
      </p:sp>
    </p:spTree>
    <p:extLst>
      <p:ext uri="{BB962C8B-B14F-4D97-AF65-F5344CB8AC3E}">
        <p14:creationId xmlns:p14="http://schemas.microsoft.com/office/powerpoint/2010/main" val="3608936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F69CFEC-5F28-4987-9EC7-762CC6A9C419}"/>
              </a:ext>
            </a:extLst>
          </p:cNvPr>
          <p:cNvSpPr>
            <a:spLocks noGrp="1"/>
          </p:cNvSpPr>
          <p:nvPr>
            <p:ph type="sldNum" sz="quarter" idx="12"/>
          </p:nvPr>
        </p:nvSpPr>
        <p:spPr/>
        <p:txBody>
          <a:bodyPr/>
          <a:lstStyle/>
          <a:p>
            <a:fld id="{610F3DD8-A0DC-3C44-B4A1-CFDA146FA2D1}" type="slidenum">
              <a:rPr lang="en-US" smtClean="0"/>
              <a:t>9</a:t>
            </a:fld>
            <a:endParaRPr lang="en-US"/>
          </a:p>
        </p:txBody>
      </p:sp>
      <p:sp>
        <p:nvSpPr>
          <p:cNvPr id="4" name="Title 3">
            <a:extLst>
              <a:ext uri="{FF2B5EF4-FFF2-40B4-BE49-F238E27FC236}">
                <a16:creationId xmlns:a16="http://schemas.microsoft.com/office/drawing/2014/main" id="{1245F809-E134-4CF2-A3A2-FB8D874DF7FE}"/>
              </a:ext>
            </a:extLst>
          </p:cNvPr>
          <p:cNvSpPr>
            <a:spLocks noGrp="1"/>
          </p:cNvSpPr>
          <p:nvPr>
            <p:ph type="title"/>
          </p:nvPr>
        </p:nvSpPr>
        <p:spPr/>
        <p:txBody>
          <a:bodyPr/>
          <a:lstStyle/>
          <a:p>
            <a:r>
              <a:rPr lang="en-US"/>
              <a:t>Antitrust Law: Sherman Act § 2​</a:t>
            </a:r>
          </a:p>
        </p:txBody>
      </p:sp>
      <p:sp>
        <p:nvSpPr>
          <p:cNvPr id="5" name="Content Placeholder 4">
            <a:extLst>
              <a:ext uri="{FF2B5EF4-FFF2-40B4-BE49-F238E27FC236}">
                <a16:creationId xmlns:a16="http://schemas.microsoft.com/office/drawing/2014/main" id="{4156BEAB-6DF0-2FD5-45A1-9417336094F4}"/>
              </a:ext>
            </a:extLst>
          </p:cNvPr>
          <p:cNvSpPr>
            <a:spLocks noGrp="1"/>
          </p:cNvSpPr>
          <p:nvPr>
            <p:ph idx="1"/>
          </p:nvPr>
        </p:nvSpPr>
        <p:spPr/>
        <p:txBody>
          <a:bodyPr>
            <a:normAutofit fontScale="92500" lnSpcReduction="10000"/>
          </a:bodyPr>
          <a:lstStyle/>
          <a:p>
            <a:r>
              <a:rPr lang="en-US"/>
              <a:t>Prohibits attempted monopolization:​</a:t>
            </a:r>
          </a:p>
          <a:p>
            <a:pPr lvl="1"/>
            <a:r>
              <a:rPr lang="en-US"/>
              <a:t>definition:  (</a:t>
            </a:r>
            <a:r>
              <a:rPr lang="en-US" err="1"/>
              <a:t>i</a:t>
            </a:r>
            <a:r>
              <a:rPr lang="en-US"/>
              <a:t>) possession of monopoly power in relevant market; and (ii) willful acquisition or maintenance of that power, as distinguished from  consequence of a superior product, market acumen, or historical accident​</a:t>
            </a:r>
          </a:p>
          <a:p>
            <a:r>
              <a:rPr lang="en-US"/>
              <a:t>Monopoly power - power to control price or exclude competition in defined market​</a:t>
            </a:r>
          </a:p>
          <a:p>
            <a:r>
              <a:rPr lang="en-US"/>
              <a:t>E.g.  Predatory pricing ​</a:t>
            </a:r>
          </a:p>
          <a:p>
            <a:pPr lvl="1"/>
            <a:r>
              <a:rPr lang="en-US"/>
              <a:t>The pricing of goods or services at such a low level that other suppliers cannot compete and are forced to leave the market.​</a:t>
            </a:r>
          </a:p>
          <a:p>
            <a:r>
              <a:rPr lang="en-US"/>
              <a:t>E.g.  Vaporware​</a:t>
            </a:r>
          </a:p>
          <a:p>
            <a:pPr lvl="1"/>
            <a:r>
              <a:rPr lang="en-US"/>
              <a:t>Software or hardware that has been advertised but is not yet available to buy, either because it is only a concept or because it is still being written or designed.​</a:t>
            </a:r>
          </a:p>
        </p:txBody>
      </p:sp>
    </p:spTree>
    <p:extLst>
      <p:ext uri="{BB962C8B-B14F-4D97-AF65-F5344CB8AC3E}">
        <p14:creationId xmlns:p14="http://schemas.microsoft.com/office/powerpoint/2010/main" val="768070165"/>
      </p:ext>
    </p:extLst>
  </p:cSld>
  <p:clrMapOvr>
    <a:masterClrMapping/>
  </p:clrMapOvr>
</p:sld>
</file>

<file path=ppt/theme/theme1.xml><?xml version="1.0" encoding="utf-8"?>
<a:theme xmlns:a="http://schemas.openxmlformats.org/drawingml/2006/main" name="CISR">
  <a:themeElements>
    <a:clrScheme name="IndustrySelfReg">
      <a:dk1>
        <a:srgbClr val="28283C"/>
      </a:dk1>
      <a:lt1>
        <a:srgbClr val="FFFFFF"/>
      </a:lt1>
      <a:dk2>
        <a:srgbClr val="1B5981"/>
      </a:dk2>
      <a:lt2>
        <a:srgbClr val="F2F2F2"/>
      </a:lt2>
      <a:accent1>
        <a:srgbClr val="00B2FF"/>
      </a:accent1>
      <a:accent2>
        <a:srgbClr val="06B200"/>
      </a:accent2>
      <a:accent3>
        <a:srgbClr val="FFC900"/>
      </a:accent3>
      <a:accent4>
        <a:srgbClr val="FF6100"/>
      </a:accent4>
      <a:accent5>
        <a:srgbClr val="6300EB"/>
      </a:accent5>
      <a:accent6>
        <a:srgbClr val="1B5981"/>
      </a:accent6>
      <a:hlink>
        <a:srgbClr val="00B2FF"/>
      </a:hlink>
      <a:folHlink>
        <a:srgbClr val="00B2FF"/>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SR_Template_Primary" id="{3591B8CF-D282-1749-9790-6C453525CFA1}" vid="{9DB03207-0D09-6848-BA02-32B16B2659A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C8E00CD96218478A5823AF46AC0592" ma:contentTypeVersion="18" ma:contentTypeDescription="Create a new document." ma:contentTypeScope="" ma:versionID="23bb78bdd3cd3711dc52988b5edff504">
  <xsd:schema xmlns:xsd="http://www.w3.org/2001/XMLSchema" xmlns:xs="http://www.w3.org/2001/XMLSchema" xmlns:p="http://schemas.microsoft.com/office/2006/metadata/properties" xmlns:ns2="2f61d14e-61a4-4092-ae70-161da44839f4" xmlns:ns3="9fe931eb-e724-4f21-8e94-c864cc43ceef" targetNamespace="http://schemas.microsoft.com/office/2006/metadata/properties" ma:root="true" ma:fieldsID="e0408555542e24735d0a3fd34422fd25" ns2:_="" ns3:_="">
    <xsd:import namespace="2f61d14e-61a4-4092-ae70-161da44839f4"/>
    <xsd:import namespace="9fe931eb-e724-4f21-8e94-c864cc43cee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1d14e-61a4-4092-ae70-161da44839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0cfe8c-41d3-412c-a457-4628ba16a75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e931eb-e724-4f21-8e94-c864cc43cee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789a094-533e-4987-a666-5fcb181ffe70}" ma:internalName="TaxCatchAll" ma:showField="CatchAllData" ma:web="9fe931eb-e724-4f21-8e94-c864cc43ce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fe931eb-e724-4f21-8e94-c864cc43ceef" xsi:nil="true"/>
    <lcf76f155ced4ddcb4097134ff3c332f xmlns="2f61d14e-61a4-4092-ae70-161da44839f4">
      <Terms xmlns="http://schemas.microsoft.com/office/infopath/2007/PartnerControls"/>
    </lcf76f155ced4ddcb4097134ff3c332f>
    <SharedWithUsers xmlns="9fe931eb-e724-4f21-8e94-c864cc43ceef">
      <UserInfo>
        <DisplayName/>
        <AccountId xsi:nil="true"/>
        <AccountType/>
      </UserInfo>
    </SharedWithUsers>
  </documentManagement>
</p:properties>
</file>

<file path=customXml/itemProps1.xml><?xml version="1.0" encoding="utf-8"?>
<ds:datastoreItem xmlns:ds="http://schemas.openxmlformats.org/officeDocument/2006/customXml" ds:itemID="{9225B81B-7EC2-4600-B07B-533AF2817128}">
  <ds:schemaRefs>
    <ds:schemaRef ds:uri="http://schemas.microsoft.com/sharepoint/v3/contenttype/forms"/>
  </ds:schemaRefs>
</ds:datastoreItem>
</file>

<file path=customXml/itemProps2.xml><?xml version="1.0" encoding="utf-8"?>
<ds:datastoreItem xmlns:ds="http://schemas.openxmlformats.org/officeDocument/2006/customXml" ds:itemID="{6CD5CD86-9578-41ED-899D-CB3F548773CB}"/>
</file>

<file path=customXml/itemProps3.xml><?xml version="1.0" encoding="utf-8"?>
<ds:datastoreItem xmlns:ds="http://schemas.openxmlformats.org/officeDocument/2006/customXml" ds:itemID="{3B61097B-30EA-4E01-8423-D6A375507621}">
  <ds:schemaRefs>
    <ds:schemaRef ds:uri="2d2d2781-a7fd-4b15-afae-9e737a4bbf0d"/>
    <ds:schemaRef ds:uri="73ad6c5d-50f9-414e-9fd5-180470a3ac3b"/>
    <ds:schemaRef ds:uri="e16e3d38-2141-4943-9897-efcbfa97c6ca"/>
    <ds:schemaRef ds:uri="f486ff19-7ce3-4f28-807e-2f613e70d554"/>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CISR_Template_Primary (4)</Template>
  <Application>Microsoft Office PowerPoint</Application>
  <PresentationFormat>Widescreen</PresentationFormat>
  <Slides>54</Slides>
  <Notes>1</Notes>
  <HiddenSlides>0</HiddenSlide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CISR</vt:lpstr>
      <vt:lpstr>Standards, Soft Law, and Industry Self-Regulation</vt:lpstr>
      <vt:lpstr>PowerPoint Presentation</vt:lpstr>
      <vt:lpstr>Legal Issues Raised by Voluntary Standards </vt:lpstr>
      <vt:lpstr>Other Legal Issues Raised by Voluntary Standards</vt:lpstr>
      <vt:lpstr>PowerPoint Presentation</vt:lpstr>
      <vt:lpstr>Antitrust Law</vt:lpstr>
      <vt:lpstr>Antitrust Objectives</vt:lpstr>
      <vt:lpstr>Antitrust Law: ​ Sherman Act of 1890 § 1​</vt:lpstr>
      <vt:lpstr>Antitrust Law: Sherman Act § 2​</vt:lpstr>
      <vt:lpstr>PowerPoint Presentation</vt:lpstr>
      <vt:lpstr>Antitrust and Trade Associations </vt:lpstr>
      <vt:lpstr>Antitrust and Standards: ​ Pros and Cons</vt:lpstr>
      <vt:lpstr>Example 1 of Standard-Setting Antitrust Violation​</vt:lpstr>
      <vt:lpstr>Example 2 of Standard-Setting Antitrust Violation​</vt:lpstr>
      <vt:lpstr>ANSI’s due process procedures for  standard-setting</vt:lpstr>
      <vt:lpstr>Antitrust Guidelines for​ Industry Standard-Setting​</vt:lpstr>
      <vt:lpstr>National Cooperative Research and Production Act </vt:lpstr>
      <vt:lpstr>PowerPoint Presentation</vt:lpstr>
      <vt:lpstr>Noer-Pennington Doctrine</vt:lpstr>
      <vt:lpstr>PowerPoint Presentation</vt:lpstr>
      <vt:lpstr>Standard-Essential Patents​</vt:lpstr>
      <vt:lpstr>PowerPoint Presentation</vt:lpstr>
      <vt:lpstr>Problems with SEPs in Standard-Setting​</vt:lpstr>
      <vt:lpstr>Solutions to the SEP “Patent Ambush” and “Hold Up” Problems​</vt:lpstr>
      <vt:lpstr>PowerPoint Presentation</vt:lpstr>
      <vt:lpstr>Problem: Vague SSO IPR Policies</vt:lpstr>
      <vt:lpstr>PowerPoint Presentation</vt:lpstr>
      <vt:lpstr>PowerPoint Presentation</vt:lpstr>
      <vt:lpstr>PowerPoint Presentation</vt:lpstr>
      <vt:lpstr>PowerPoint Presentation</vt:lpstr>
      <vt:lpstr>PowerPoint Presentation</vt:lpstr>
      <vt:lpstr>Problem: Enforcement Issues</vt:lpstr>
      <vt:lpstr>Causation Issue: ​ Rambus Example</vt:lpstr>
      <vt:lpstr>Selling SEP Rights Example</vt:lpstr>
      <vt:lpstr>Disclosure Challenges​</vt:lpstr>
      <vt:lpstr>ANSI: Purpose of Disclosure​</vt:lpstr>
      <vt:lpstr>Problem 1: Over-Disclosure​</vt:lpstr>
      <vt:lpstr>Problem 2: Under-Disclosure</vt:lpstr>
      <vt:lpstr>Problem with Patent Searches:   ANSI General Counsel</vt:lpstr>
      <vt:lpstr>Problem 3: The Timing Problem​</vt:lpstr>
      <vt:lpstr>Problem 4: The Action Problem​</vt:lpstr>
      <vt:lpstr>FRAND Issues</vt:lpstr>
      <vt:lpstr>Calculating FRAND is Very Complex</vt:lpstr>
      <vt:lpstr>FRAND Variables​</vt:lpstr>
      <vt:lpstr>Contreras Article: Public vs. Private Ordering​</vt:lpstr>
      <vt:lpstr>PowerPoint Presentation</vt:lpstr>
      <vt:lpstr>National Technology Transfer &amp; Advancement Act of 1995 ​</vt:lpstr>
      <vt:lpstr>Examples of Incorporation by Reference</vt:lpstr>
      <vt:lpstr>What is Incorporation by Reference?</vt:lpstr>
      <vt:lpstr>Incorporated Standards Must Be  “Reasonably Available”​</vt:lpstr>
      <vt:lpstr>The Incorporation by Reference Debate</vt:lpstr>
      <vt:lpstr>ASTM v. Public Resource Litigation</vt:lpstr>
      <vt:lpstr>Another Type of Agency Standards  Support: Standards Recognition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Lucille M. Tournas</dc:creator>
  <cp:revision>1</cp:revision>
  <dcterms:created xsi:type="dcterms:W3CDTF">2025-03-27T21:01:39Z</dcterms:created>
  <dcterms:modified xsi:type="dcterms:W3CDTF">2025-06-18T17:39:14Z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0x010100B9C8E00CD96218478A5823AF46AC0592</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ies>
</file>