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59"/>
  </p:notesMasterIdLst>
  <p:sldIdLst>
    <p:sldId id="256" r:id="rId5"/>
    <p:sldId id="257" r:id="rId6"/>
    <p:sldId id="258" r:id="rId7"/>
    <p:sldId id="259" r:id="rId8"/>
    <p:sldId id="260" r:id="rId9"/>
    <p:sldId id="261" r:id="rId10"/>
    <p:sldId id="262" r:id="rId11"/>
    <p:sldId id="263" r:id="rId12"/>
    <p:sldId id="264" r:id="rId13"/>
    <p:sldId id="305" r:id="rId14"/>
    <p:sldId id="306" r:id="rId15"/>
    <p:sldId id="307" r:id="rId16"/>
    <p:sldId id="308" r:id="rId17"/>
    <p:sldId id="309" r:id="rId18"/>
    <p:sldId id="310" r:id="rId19"/>
    <p:sldId id="311" r:id="rId20"/>
    <p:sldId id="312" r:id="rId21"/>
    <p:sldId id="313" r:id="rId22"/>
    <p:sldId id="314" r:id="rId23"/>
    <p:sldId id="315" r:id="rId24"/>
    <p:sldId id="316" r:id="rId25"/>
    <p:sldId id="317" r:id="rId26"/>
    <p:sldId id="318" r:id="rId27"/>
    <p:sldId id="319" r:id="rId28"/>
    <p:sldId id="320" r:id="rId29"/>
    <p:sldId id="321" r:id="rId30"/>
    <p:sldId id="322" r:id="rId31"/>
    <p:sldId id="323" r:id="rId32"/>
    <p:sldId id="324" r:id="rId33"/>
    <p:sldId id="325" r:id="rId34"/>
    <p:sldId id="326" r:id="rId35"/>
    <p:sldId id="327" r:id="rId36"/>
    <p:sldId id="328" r:id="rId37"/>
    <p:sldId id="329" r:id="rId38"/>
    <p:sldId id="330" r:id="rId39"/>
    <p:sldId id="331" r:id="rId40"/>
    <p:sldId id="332" r:id="rId41"/>
    <p:sldId id="333" r:id="rId42"/>
    <p:sldId id="334" r:id="rId43"/>
    <p:sldId id="335" r:id="rId44"/>
    <p:sldId id="336" r:id="rId45"/>
    <p:sldId id="337" r:id="rId46"/>
    <p:sldId id="338" r:id="rId47"/>
    <p:sldId id="339" r:id="rId48"/>
    <p:sldId id="340" r:id="rId49"/>
    <p:sldId id="341" r:id="rId50"/>
    <p:sldId id="342" r:id="rId51"/>
    <p:sldId id="343" r:id="rId52"/>
    <p:sldId id="344" r:id="rId53"/>
    <p:sldId id="345" r:id="rId54"/>
    <p:sldId id="355" r:id="rId55"/>
    <p:sldId id="346" r:id="rId56"/>
    <p:sldId id="356" r:id="rId57"/>
    <p:sldId id="357"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6FABFD-F2BE-0F5B-8258-506527495CF2}" v="27" dt="2025-04-16T19:16:34.603"/>
    <p1510:client id="{5486005E-4ECA-F039-07BE-FBDFAA554E72}" v="9" dt="2025-04-17T01:15:23.2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ille M. Tournas" userId="S::ltournas@bbbnp.org::4bfddf01-ce90-42f5-9a65-e074e49f644d" providerId="AD" clId="Web-{4E6FABFD-F2BE-0F5B-8258-506527495CF2}"/>
    <pc:docChg chg="modSld">
      <pc:chgData name="Lucille M. Tournas" userId="S::ltournas@bbbnp.org::4bfddf01-ce90-42f5-9a65-e074e49f644d" providerId="AD" clId="Web-{4E6FABFD-F2BE-0F5B-8258-506527495CF2}" dt="2025-04-16T19:16:34.603" v="24" actId="20577"/>
      <pc:docMkLst>
        <pc:docMk/>
      </pc:docMkLst>
      <pc:sldChg chg="modSp">
        <pc:chgData name="Lucille M. Tournas" userId="S::ltournas@bbbnp.org::4bfddf01-ce90-42f5-9a65-e074e49f644d" providerId="AD" clId="Web-{4E6FABFD-F2BE-0F5B-8258-506527495CF2}" dt="2025-04-16T19:03:23.668" v="6" actId="20577"/>
        <pc:sldMkLst>
          <pc:docMk/>
          <pc:sldMk cId="2748731017" sldId="256"/>
        </pc:sldMkLst>
        <pc:spChg chg="mod">
          <ac:chgData name="Lucille M. Tournas" userId="S::ltournas@bbbnp.org::4bfddf01-ce90-42f5-9a65-e074e49f644d" providerId="AD" clId="Web-{4E6FABFD-F2BE-0F5B-8258-506527495CF2}" dt="2025-04-16T19:03:19.403" v="0" actId="20577"/>
          <ac:spMkLst>
            <pc:docMk/>
            <pc:sldMk cId="2748731017" sldId="256"/>
            <ac:spMk id="15" creationId="{D1597B28-2247-6621-17DC-2224021E5D38}"/>
          </ac:spMkLst>
        </pc:spChg>
        <pc:spChg chg="mod">
          <ac:chgData name="Lucille M. Tournas" userId="S::ltournas@bbbnp.org::4bfddf01-ce90-42f5-9a65-e074e49f644d" providerId="AD" clId="Web-{4E6FABFD-F2BE-0F5B-8258-506527495CF2}" dt="2025-04-16T19:03:23.668" v="6" actId="20577"/>
          <ac:spMkLst>
            <pc:docMk/>
            <pc:sldMk cId="2748731017" sldId="256"/>
            <ac:spMk id="16" creationId="{035C4C9B-99BD-2631-6376-B5E00CE523F0}"/>
          </ac:spMkLst>
        </pc:spChg>
      </pc:sldChg>
      <pc:sldChg chg="modSp">
        <pc:chgData name="Lucille M. Tournas" userId="S::ltournas@bbbnp.org::4bfddf01-ce90-42f5-9a65-e074e49f644d" providerId="AD" clId="Web-{4E6FABFD-F2BE-0F5B-8258-506527495CF2}" dt="2025-04-16T19:04:46.043" v="9" actId="20577"/>
        <pc:sldMkLst>
          <pc:docMk/>
          <pc:sldMk cId="1542999059" sldId="258"/>
        </pc:sldMkLst>
        <pc:spChg chg="mod">
          <ac:chgData name="Lucille M. Tournas" userId="S::ltournas@bbbnp.org::4bfddf01-ce90-42f5-9a65-e074e49f644d" providerId="AD" clId="Web-{4E6FABFD-F2BE-0F5B-8258-506527495CF2}" dt="2025-04-16T19:04:46.043" v="9" actId="20577"/>
          <ac:spMkLst>
            <pc:docMk/>
            <pc:sldMk cId="1542999059" sldId="258"/>
            <ac:spMk id="3" creationId="{D9B614F6-1C37-E7DF-21A6-6CBF491BDD28}"/>
          </ac:spMkLst>
        </pc:spChg>
      </pc:sldChg>
      <pc:sldChg chg="modSp">
        <pc:chgData name="Lucille M. Tournas" userId="S::ltournas@bbbnp.org::4bfddf01-ce90-42f5-9a65-e074e49f644d" providerId="AD" clId="Web-{4E6FABFD-F2BE-0F5B-8258-506527495CF2}" dt="2025-04-16T19:05:13.012" v="11" actId="20577"/>
        <pc:sldMkLst>
          <pc:docMk/>
          <pc:sldMk cId="2742248664" sldId="259"/>
        </pc:sldMkLst>
        <pc:spChg chg="mod">
          <ac:chgData name="Lucille M. Tournas" userId="S::ltournas@bbbnp.org::4bfddf01-ce90-42f5-9a65-e074e49f644d" providerId="AD" clId="Web-{4E6FABFD-F2BE-0F5B-8258-506527495CF2}" dt="2025-04-16T19:05:13.012" v="11" actId="20577"/>
          <ac:spMkLst>
            <pc:docMk/>
            <pc:sldMk cId="2742248664" sldId="259"/>
            <ac:spMk id="3" creationId="{F5DD8FE0-C038-DF47-5C76-8AD6CFC3045D}"/>
          </ac:spMkLst>
        </pc:spChg>
      </pc:sldChg>
      <pc:sldChg chg="modSp">
        <pc:chgData name="Lucille M. Tournas" userId="S::ltournas@bbbnp.org::4bfddf01-ce90-42f5-9a65-e074e49f644d" providerId="AD" clId="Web-{4E6FABFD-F2BE-0F5B-8258-506527495CF2}" dt="2025-04-16T19:09:41.980" v="16" actId="20577"/>
        <pc:sldMkLst>
          <pc:docMk/>
          <pc:sldMk cId="2810248862" sldId="306"/>
        </pc:sldMkLst>
        <pc:spChg chg="mod">
          <ac:chgData name="Lucille M. Tournas" userId="S::ltournas@bbbnp.org::4bfddf01-ce90-42f5-9a65-e074e49f644d" providerId="AD" clId="Web-{4E6FABFD-F2BE-0F5B-8258-506527495CF2}" dt="2025-04-16T19:09:41.980" v="16" actId="20577"/>
          <ac:spMkLst>
            <pc:docMk/>
            <pc:sldMk cId="2810248862" sldId="306"/>
            <ac:spMk id="5" creationId="{D907E49E-7FFB-0A70-D69A-B4DC6CC75007}"/>
          </ac:spMkLst>
        </pc:spChg>
      </pc:sldChg>
      <pc:sldChg chg="modSp">
        <pc:chgData name="Lucille M. Tournas" userId="S::ltournas@bbbnp.org::4bfddf01-ce90-42f5-9a65-e074e49f644d" providerId="AD" clId="Web-{4E6FABFD-F2BE-0F5B-8258-506527495CF2}" dt="2025-04-16T19:16:34.603" v="24" actId="20577"/>
        <pc:sldMkLst>
          <pc:docMk/>
          <pc:sldMk cId="146480161" sldId="323"/>
        </pc:sldMkLst>
        <pc:spChg chg="mod">
          <ac:chgData name="Lucille M. Tournas" userId="S::ltournas@bbbnp.org::4bfddf01-ce90-42f5-9a65-e074e49f644d" providerId="AD" clId="Web-{4E6FABFD-F2BE-0F5B-8258-506527495CF2}" dt="2025-04-16T19:16:34.603" v="24" actId="20577"/>
          <ac:spMkLst>
            <pc:docMk/>
            <pc:sldMk cId="146480161" sldId="323"/>
            <ac:spMk id="7" creationId="{E21C6588-F65F-4F5C-5D40-19E7AC1EAC88}"/>
          </ac:spMkLst>
        </pc:spChg>
      </pc:sldChg>
    </pc:docChg>
  </pc:docChgLst>
  <pc:docChgLst>
    <pc:chgData name="Lucille M. Tournas" userId="S::ltournas@bbbnp.org::4bfddf01-ce90-42f5-9a65-e074e49f644d" providerId="AD" clId="Web-{5486005E-4ECA-F039-07BE-FBDFAA554E72}"/>
    <pc:docChg chg="modSld">
      <pc:chgData name="Lucille M. Tournas" userId="S::ltournas@bbbnp.org::4bfddf01-ce90-42f5-9a65-e074e49f644d" providerId="AD" clId="Web-{5486005E-4ECA-F039-07BE-FBDFAA554E72}" dt="2025-04-17T01:15:23.212" v="6"/>
      <pc:docMkLst>
        <pc:docMk/>
      </pc:docMkLst>
      <pc:sldChg chg="modSp">
        <pc:chgData name="Lucille M. Tournas" userId="S::ltournas@bbbnp.org::4bfddf01-ce90-42f5-9a65-e074e49f644d" providerId="AD" clId="Web-{5486005E-4ECA-F039-07BE-FBDFAA554E72}" dt="2025-04-17T01:14:54.227" v="3" actId="20577"/>
        <pc:sldMkLst>
          <pc:docMk/>
          <pc:sldMk cId="906762148" sldId="257"/>
        </pc:sldMkLst>
        <pc:spChg chg="mod">
          <ac:chgData name="Lucille M. Tournas" userId="S::ltournas@bbbnp.org::4bfddf01-ce90-42f5-9a65-e074e49f644d" providerId="AD" clId="Web-{5486005E-4ECA-F039-07BE-FBDFAA554E72}" dt="2025-04-17T01:14:45.242" v="1" actId="20577"/>
          <ac:spMkLst>
            <pc:docMk/>
            <pc:sldMk cId="906762148" sldId="257"/>
            <ac:spMk id="7" creationId="{1BEC8CA6-EF1F-7A9A-2507-A077967F6479}"/>
          </ac:spMkLst>
        </pc:spChg>
        <pc:spChg chg="mod">
          <ac:chgData name="Lucille M. Tournas" userId="S::ltournas@bbbnp.org::4bfddf01-ce90-42f5-9a65-e074e49f644d" providerId="AD" clId="Web-{5486005E-4ECA-F039-07BE-FBDFAA554E72}" dt="2025-04-17T01:14:54.227" v="3" actId="20577"/>
          <ac:spMkLst>
            <pc:docMk/>
            <pc:sldMk cId="906762148" sldId="257"/>
            <ac:spMk id="8" creationId="{3EFB3356-B9CB-7327-4382-AA40F58B27E1}"/>
          </ac:spMkLst>
        </pc:spChg>
      </pc:sldChg>
      <pc:sldChg chg="delSp modSp">
        <pc:chgData name="Lucille M. Tournas" userId="S::ltournas@bbbnp.org::4bfddf01-ce90-42f5-9a65-e074e49f644d" providerId="AD" clId="Web-{5486005E-4ECA-F039-07BE-FBDFAA554E72}" dt="2025-04-17T01:15:23.212" v="6"/>
        <pc:sldMkLst>
          <pc:docMk/>
          <pc:sldMk cId="2925790964" sldId="264"/>
        </pc:sldMkLst>
        <pc:spChg chg="del mod">
          <ac:chgData name="Lucille M. Tournas" userId="S::ltournas@bbbnp.org::4bfddf01-ce90-42f5-9a65-e074e49f644d" providerId="AD" clId="Web-{5486005E-4ECA-F039-07BE-FBDFAA554E72}" dt="2025-04-17T01:15:23.212" v="6"/>
          <ac:spMkLst>
            <pc:docMk/>
            <pc:sldMk cId="2925790964" sldId="264"/>
            <ac:spMk id="21" creationId="{0809AB11-E259-9699-4D78-6B4B05B8455B}"/>
          </ac:spMkLst>
        </pc:spChg>
      </pc:sldChg>
    </pc:docChg>
  </pc:docChgLst>
  <pc:docChgLst>
    <pc:chgData name="Lucille M. Tournas" userId="S::ltournas@bbbnp.org::4bfddf01-ce90-42f5-9a65-e074e49f644d" providerId="AD" clId="Web-{D325FF8C-2751-4B62-729A-837DD65CFAC6}"/>
    <pc:docChg chg="modSld sldOrd">
      <pc:chgData name="Lucille M. Tournas" userId="S::ltournas@bbbnp.org::4bfddf01-ce90-42f5-9a65-e074e49f644d" providerId="AD" clId="Web-{D325FF8C-2751-4B62-729A-837DD65CFAC6}" dt="2025-04-10T21:33:52.097" v="3"/>
      <pc:docMkLst>
        <pc:docMk/>
      </pc:docMkLst>
      <pc:sldChg chg="delSp">
        <pc:chgData name="Lucille M. Tournas" userId="S::ltournas@bbbnp.org::4bfddf01-ce90-42f5-9a65-e074e49f644d" providerId="AD" clId="Web-{D325FF8C-2751-4B62-729A-837DD65CFAC6}" dt="2025-04-09T22:32:30.798" v="0"/>
        <pc:sldMkLst>
          <pc:docMk/>
          <pc:sldMk cId="2748731017" sldId="256"/>
        </pc:sldMkLst>
        <pc:spChg chg="del">
          <ac:chgData name="Lucille M. Tournas" userId="S::ltournas@bbbnp.org::4bfddf01-ce90-42f5-9a65-e074e49f644d" providerId="AD" clId="Web-{D325FF8C-2751-4B62-729A-837DD65CFAC6}" dt="2025-04-09T22:32:30.798" v="0"/>
          <ac:spMkLst>
            <pc:docMk/>
            <pc:sldMk cId="2748731017" sldId="256"/>
            <ac:spMk id="11" creationId="{A16B6865-E3CE-D92A-11EA-F979D804CB7E}"/>
          </ac:spMkLst>
        </pc:spChg>
      </pc:sldChg>
      <pc:sldChg chg="modSp">
        <pc:chgData name="Lucille M. Tournas" userId="S::ltournas@bbbnp.org::4bfddf01-ce90-42f5-9a65-e074e49f644d" providerId="AD" clId="Web-{D325FF8C-2751-4B62-729A-837DD65CFAC6}" dt="2025-04-09T22:32:58.501" v="1" actId="20577"/>
        <pc:sldMkLst>
          <pc:docMk/>
          <pc:sldMk cId="906762148" sldId="257"/>
        </pc:sldMkLst>
        <pc:spChg chg="mod">
          <ac:chgData name="Lucille M. Tournas" userId="S::ltournas@bbbnp.org::4bfddf01-ce90-42f5-9a65-e074e49f644d" providerId="AD" clId="Web-{D325FF8C-2751-4B62-729A-837DD65CFAC6}" dt="2025-04-09T22:32:58.501" v="1" actId="20577"/>
          <ac:spMkLst>
            <pc:docMk/>
            <pc:sldMk cId="906762148" sldId="257"/>
            <ac:spMk id="7" creationId="{1BEC8CA6-EF1F-7A9A-2507-A077967F6479}"/>
          </ac:spMkLst>
        </pc:spChg>
      </pc:sldChg>
      <pc:sldChg chg="ord">
        <pc:chgData name="Lucille M. Tournas" userId="S::ltournas@bbbnp.org::4bfddf01-ce90-42f5-9a65-e074e49f644d" providerId="AD" clId="Web-{D325FF8C-2751-4B62-729A-837DD65CFAC6}" dt="2025-04-10T21:33:52.097" v="3"/>
        <pc:sldMkLst>
          <pc:docMk/>
          <pc:sldMk cId="2925790964" sldId="264"/>
        </pc:sldMkLst>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ata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31.svg"/></Relationships>
</file>

<file path=ppt/diagrams/_rels/drawing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svg"/><Relationship Id="rId1" Type="http://schemas.openxmlformats.org/officeDocument/2006/relationships/image" Target="../media/image28.png"/><Relationship Id="rId4" Type="http://schemas.openxmlformats.org/officeDocument/2006/relationships/image" Target="../media/image3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0DB8A1-3647-4402-BBC9-C54A50F4EB03}"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en-US"/>
        </a:p>
      </dgm:t>
    </dgm:pt>
    <dgm:pt modelId="{2E5D4906-2E58-4F27-820D-9886DD787E33}">
      <dgm:prSet/>
      <dgm:spPr/>
      <dgm:t>
        <a:bodyPr/>
        <a:lstStyle/>
        <a:p>
          <a:r>
            <a:rPr lang="en-US"/>
            <a:t>There are two main types of organizations involved in setting standards:​</a:t>
          </a:r>
        </a:p>
      </dgm:t>
    </dgm:pt>
    <dgm:pt modelId="{CE79BDB3-DAB7-4F30-B38E-3D3285E46599}" type="parTrans" cxnId="{C01F9FD0-956B-4C34-A35A-2837718F8E90}">
      <dgm:prSet/>
      <dgm:spPr/>
      <dgm:t>
        <a:bodyPr/>
        <a:lstStyle/>
        <a:p>
          <a:endParaRPr lang="en-US"/>
        </a:p>
      </dgm:t>
    </dgm:pt>
    <dgm:pt modelId="{0BAD0467-E2A1-4E2F-AFBB-1DCE3F4A17B9}" type="sibTrans" cxnId="{C01F9FD0-956B-4C34-A35A-2837718F8E90}">
      <dgm:prSet/>
      <dgm:spPr/>
      <dgm:t>
        <a:bodyPr/>
        <a:lstStyle/>
        <a:p>
          <a:endParaRPr lang="en-US"/>
        </a:p>
      </dgm:t>
    </dgm:pt>
    <dgm:pt modelId="{E1B2DF47-2BEA-44F0-BD76-F592B5DB0887}">
      <dgm:prSet/>
      <dgm:spPr/>
      <dgm:t>
        <a:bodyPr/>
        <a:lstStyle/>
        <a:p>
          <a:r>
            <a:rPr lang="en-US"/>
            <a:t>Those that create standards (e.g., “standard-setting organizations”  or consortia), such as:​</a:t>
          </a:r>
        </a:p>
      </dgm:t>
    </dgm:pt>
    <dgm:pt modelId="{97078BFE-9F09-4815-BFA1-D46409ACBC8C}" type="parTrans" cxnId="{8E15D677-244B-4158-92DB-7EB5160B2C54}">
      <dgm:prSet/>
      <dgm:spPr/>
      <dgm:t>
        <a:bodyPr/>
        <a:lstStyle/>
        <a:p>
          <a:endParaRPr lang="en-US"/>
        </a:p>
      </dgm:t>
    </dgm:pt>
    <dgm:pt modelId="{63BB8739-011A-4F51-AAD4-F8E1CA9076D6}" type="sibTrans" cxnId="{8E15D677-244B-4158-92DB-7EB5160B2C54}">
      <dgm:prSet/>
      <dgm:spPr/>
      <dgm:t>
        <a:bodyPr/>
        <a:lstStyle/>
        <a:p>
          <a:endParaRPr lang="en-US"/>
        </a:p>
      </dgm:t>
    </dgm:pt>
    <dgm:pt modelId="{6141CBD0-5D98-4E83-ACB5-618AFAA3042C}">
      <dgm:prSet/>
      <dgm:spPr/>
      <dgm:t>
        <a:bodyPr/>
        <a:lstStyle/>
        <a:p>
          <a:r>
            <a:rPr lang="en-US"/>
            <a:t>Institute of Electrical and Electronics Engineers  (IEEE)​</a:t>
          </a:r>
        </a:p>
      </dgm:t>
    </dgm:pt>
    <dgm:pt modelId="{1FE0035B-429A-431E-91E9-0B88F14F324D}" type="parTrans" cxnId="{53DF3A08-F46E-41C2-90C2-C31F551332DA}">
      <dgm:prSet/>
      <dgm:spPr/>
      <dgm:t>
        <a:bodyPr/>
        <a:lstStyle/>
        <a:p>
          <a:endParaRPr lang="en-US"/>
        </a:p>
      </dgm:t>
    </dgm:pt>
    <dgm:pt modelId="{B6C673CF-6899-4C82-9736-619C76E81F47}" type="sibTrans" cxnId="{53DF3A08-F46E-41C2-90C2-C31F551332DA}">
      <dgm:prSet/>
      <dgm:spPr/>
      <dgm:t>
        <a:bodyPr/>
        <a:lstStyle/>
        <a:p>
          <a:endParaRPr lang="en-US"/>
        </a:p>
      </dgm:t>
    </dgm:pt>
    <dgm:pt modelId="{C9CBED8D-9B17-42EA-A821-349A4FB2120A}">
      <dgm:prSet/>
      <dgm:spPr/>
      <dgm:t>
        <a:bodyPr/>
        <a:lstStyle/>
        <a:p>
          <a:r>
            <a:rPr lang="en-US"/>
            <a:t>ASTM International​</a:t>
          </a:r>
        </a:p>
      </dgm:t>
    </dgm:pt>
    <dgm:pt modelId="{2AC9BA6D-6F55-4BDF-B4CE-A34DB343800E}" type="parTrans" cxnId="{261F6216-EF2F-414F-8F1A-D50C09C9C354}">
      <dgm:prSet/>
      <dgm:spPr/>
      <dgm:t>
        <a:bodyPr/>
        <a:lstStyle/>
        <a:p>
          <a:endParaRPr lang="en-US"/>
        </a:p>
      </dgm:t>
    </dgm:pt>
    <dgm:pt modelId="{10A575F8-4787-4D10-8A42-74BA15653107}" type="sibTrans" cxnId="{261F6216-EF2F-414F-8F1A-D50C09C9C354}">
      <dgm:prSet/>
      <dgm:spPr/>
      <dgm:t>
        <a:bodyPr/>
        <a:lstStyle/>
        <a:p>
          <a:endParaRPr lang="en-US"/>
        </a:p>
      </dgm:t>
    </dgm:pt>
    <dgm:pt modelId="{DFE9FD6F-20FE-4AC3-AD35-B681EEA05001}">
      <dgm:prSet/>
      <dgm:spPr/>
      <dgm:t>
        <a:bodyPr/>
        <a:lstStyle/>
        <a:p>
          <a:r>
            <a:rPr lang="en-US"/>
            <a:t>International Organization of Standardization (ISO)​</a:t>
          </a:r>
        </a:p>
      </dgm:t>
    </dgm:pt>
    <dgm:pt modelId="{F7E111D2-3A1C-4AF3-A1B3-7F5FECBB8A0D}" type="parTrans" cxnId="{C66EADEB-808E-46BD-A3B2-71ADC958064F}">
      <dgm:prSet/>
      <dgm:spPr/>
      <dgm:t>
        <a:bodyPr/>
        <a:lstStyle/>
        <a:p>
          <a:endParaRPr lang="en-US"/>
        </a:p>
      </dgm:t>
    </dgm:pt>
    <dgm:pt modelId="{1ACF5BD2-C1A2-4275-9BA9-CD6A8EB61DF6}" type="sibTrans" cxnId="{C66EADEB-808E-46BD-A3B2-71ADC958064F}">
      <dgm:prSet/>
      <dgm:spPr/>
      <dgm:t>
        <a:bodyPr/>
        <a:lstStyle/>
        <a:p>
          <a:endParaRPr lang="en-US"/>
        </a:p>
      </dgm:t>
    </dgm:pt>
    <dgm:pt modelId="{0E0E840E-B775-4D42-A839-4AA2701CB6BD}">
      <dgm:prSet/>
      <dgm:spPr/>
      <dgm:t>
        <a:bodyPr/>
        <a:lstStyle/>
        <a:p>
          <a:r>
            <a:rPr lang="en-US"/>
            <a:t>National Fire Protection Association​</a:t>
          </a:r>
        </a:p>
      </dgm:t>
    </dgm:pt>
    <dgm:pt modelId="{77821EE5-273D-4B4D-8940-20F10567ACAA}" type="parTrans" cxnId="{92D25F75-2DE2-4784-A048-D91B1A36420E}">
      <dgm:prSet/>
      <dgm:spPr/>
      <dgm:t>
        <a:bodyPr/>
        <a:lstStyle/>
        <a:p>
          <a:endParaRPr lang="en-US"/>
        </a:p>
      </dgm:t>
    </dgm:pt>
    <dgm:pt modelId="{010A9C7E-0DBC-43D3-AEF6-26459C93D09D}" type="sibTrans" cxnId="{92D25F75-2DE2-4784-A048-D91B1A36420E}">
      <dgm:prSet/>
      <dgm:spPr/>
      <dgm:t>
        <a:bodyPr/>
        <a:lstStyle/>
        <a:p>
          <a:endParaRPr lang="en-US"/>
        </a:p>
      </dgm:t>
    </dgm:pt>
    <dgm:pt modelId="{05AAE888-922D-4C56-B2C2-B9AD1533B767}">
      <dgm:prSet/>
      <dgm:spPr/>
      <dgm:t>
        <a:bodyPr/>
        <a:lstStyle/>
        <a:p>
          <a:r>
            <a:rPr lang="en-US"/>
            <a:t>Bluetooth Special Interest Group​</a:t>
          </a:r>
        </a:p>
      </dgm:t>
    </dgm:pt>
    <dgm:pt modelId="{0ACD74A3-A578-47AC-B9D2-F742697084AF}" type="parTrans" cxnId="{A416A83C-9796-4DB2-AF91-411870550704}">
      <dgm:prSet/>
      <dgm:spPr/>
      <dgm:t>
        <a:bodyPr/>
        <a:lstStyle/>
        <a:p>
          <a:endParaRPr lang="en-US"/>
        </a:p>
      </dgm:t>
    </dgm:pt>
    <dgm:pt modelId="{F71344D0-669A-4E78-BA4D-448884B8CD89}" type="sibTrans" cxnId="{A416A83C-9796-4DB2-AF91-411870550704}">
      <dgm:prSet/>
      <dgm:spPr/>
      <dgm:t>
        <a:bodyPr/>
        <a:lstStyle/>
        <a:p>
          <a:endParaRPr lang="en-US"/>
        </a:p>
      </dgm:t>
    </dgm:pt>
    <dgm:pt modelId="{E07E0857-6443-4C26-96CE-53408D1528CE}">
      <dgm:prSet/>
      <dgm:spPr/>
      <dgm:t>
        <a:bodyPr/>
        <a:lstStyle/>
        <a:p>
          <a:r>
            <a:rPr lang="en-US"/>
            <a:t>https://www.standardsportal.org/usa_en/resources/sdo.aspx​</a:t>
          </a:r>
        </a:p>
      </dgm:t>
    </dgm:pt>
    <dgm:pt modelId="{9EE8E734-E1EE-4ACA-886F-AA1ECD0AC9C0}" type="parTrans" cxnId="{7F85B373-9B91-4060-9530-A4746749316C}">
      <dgm:prSet/>
      <dgm:spPr/>
      <dgm:t>
        <a:bodyPr/>
        <a:lstStyle/>
        <a:p>
          <a:endParaRPr lang="en-US"/>
        </a:p>
      </dgm:t>
    </dgm:pt>
    <dgm:pt modelId="{8CED37EE-2B4A-4B82-BE2A-A69FE5C6C1CA}" type="sibTrans" cxnId="{7F85B373-9B91-4060-9530-A4746749316C}">
      <dgm:prSet/>
      <dgm:spPr/>
      <dgm:t>
        <a:bodyPr/>
        <a:lstStyle/>
        <a:p>
          <a:endParaRPr lang="en-US"/>
        </a:p>
      </dgm:t>
    </dgm:pt>
    <dgm:pt modelId="{437E18D1-6FDF-4280-9463-DF61DA7808E8}">
      <dgm:prSet/>
      <dgm:spPr/>
      <dgm:t>
        <a:bodyPr/>
        <a:lstStyle/>
        <a:p>
          <a:r>
            <a:rPr lang="en-US"/>
            <a:t>Those that oversee or accredit standards-setting organizations​</a:t>
          </a:r>
        </a:p>
      </dgm:t>
    </dgm:pt>
    <dgm:pt modelId="{9D71DF0C-F098-4867-BD7A-E3AD27A584C1}" type="parTrans" cxnId="{E6678EB7-102B-45E0-8196-93ECD7994033}">
      <dgm:prSet/>
      <dgm:spPr/>
      <dgm:t>
        <a:bodyPr/>
        <a:lstStyle/>
        <a:p>
          <a:endParaRPr lang="en-US"/>
        </a:p>
      </dgm:t>
    </dgm:pt>
    <dgm:pt modelId="{E99E514A-0D33-44C3-BC33-18EF2E742EBB}" type="sibTrans" cxnId="{E6678EB7-102B-45E0-8196-93ECD7994033}">
      <dgm:prSet/>
      <dgm:spPr/>
      <dgm:t>
        <a:bodyPr/>
        <a:lstStyle/>
        <a:p>
          <a:endParaRPr lang="en-US"/>
        </a:p>
      </dgm:t>
    </dgm:pt>
    <dgm:pt modelId="{5C37A8F5-0197-4655-BE21-837B87C29BBD}">
      <dgm:prSet/>
      <dgm:spPr/>
      <dgm:t>
        <a:bodyPr/>
        <a:lstStyle/>
        <a:p>
          <a:r>
            <a:rPr lang="en-US"/>
            <a:t>American National Standards Institute (ANSI) is a nongovernmental organization that provides standards for standards development and accredits standard-setting organizations​</a:t>
          </a:r>
        </a:p>
      </dgm:t>
    </dgm:pt>
    <dgm:pt modelId="{DD262401-6542-417F-9613-6667B73D9A3D}" type="parTrans" cxnId="{DDCCA97A-BC48-4FC7-97BA-487ACFF32867}">
      <dgm:prSet/>
      <dgm:spPr/>
      <dgm:t>
        <a:bodyPr/>
        <a:lstStyle/>
        <a:p>
          <a:endParaRPr lang="en-US"/>
        </a:p>
      </dgm:t>
    </dgm:pt>
    <dgm:pt modelId="{ABEA52E2-76AD-41AE-88A3-981D67476943}" type="sibTrans" cxnId="{DDCCA97A-BC48-4FC7-97BA-487ACFF32867}">
      <dgm:prSet/>
      <dgm:spPr/>
      <dgm:t>
        <a:bodyPr/>
        <a:lstStyle/>
        <a:p>
          <a:endParaRPr lang="en-US"/>
        </a:p>
      </dgm:t>
    </dgm:pt>
    <dgm:pt modelId="{A017E2DF-68D8-43B7-98AB-7AA3F38F912E}">
      <dgm:prSet/>
      <dgm:spPr/>
      <dgm:t>
        <a:bodyPr/>
        <a:lstStyle/>
        <a:p>
          <a:r>
            <a:rPr lang="en-US"/>
            <a:t>Several key federal agencies monitor or interact with standard setting, such as the National Institute of Standards and Technology (NIST), Office of Management and Budget (OMB), and Office of the Federal Register (OFR)​</a:t>
          </a:r>
        </a:p>
      </dgm:t>
    </dgm:pt>
    <dgm:pt modelId="{91950B7A-B53F-4E02-8CFF-6D06895B1211}" type="parTrans" cxnId="{01EE9DA6-CA7D-4BCB-A010-0B8DD60ADF61}">
      <dgm:prSet/>
      <dgm:spPr/>
      <dgm:t>
        <a:bodyPr/>
        <a:lstStyle/>
        <a:p>
          <a:endParaRPr lang="en-US"/>
        </a:p>
      </dgm:t>
    </dgm:pt>
    <dgm:pt modelId="{3B28AD49-C606-45BC-9B55-6BE872834DB5}" type="sibTrans" cxnId="{01EE9DA6-CA7D-4BCB-A010-0B8DD60ADF61}">
      <dgm:prSet/>
      <dgm:spPr/>
      <dgm:t>
        <a:bodyPr/>
        <a:lstStyle/>
        <a:p>
          <a:endParaRPr lang="en-US"/>
        </a:p>
      </dgm:t>
    </dgm:pt>
    <dgm:pt modelId="{B1DC765C-79C5-49DF-B5EF-1DE49492052B}" type="pres">
      <dgm:prSet presAssocID="{7F0DB8A1-3647-4402-BBC9-C54A50F4EB03}" presName="linear" presStyleCnt="0">
        <dgm:presLayoutVars>
          <dgm:dir/>
          <dgm:animLvl val="lvl"/>
          <dgm:resizeHandles val="exact"/>
        </dgm:presLayoutVars>
      </dgm:prSet>
      <dgm:spPr/>
    </dgm:pt>
    <dgm:pt modelId="{C4933ED1-2D5B-4BA7-A637-E2D0B24B493C}" type="pres">
      <dgm:prSet presAssocID="{2E5D4906-2E58-4F27-820D-9886DD787E33}" presName="parentLin" presStyleCnt="0"/>
      <dgm:spPr/>
    </dgm:pt>
    <dgm:pt modelId="{6495DA3F-753B-4B53-B9B2-91523DA8177C}" type="pres">
      <dgm:prSet presAssocID="{2E5D4906-2E58-4F27-820D-9886DD787E33}" presName="parentLeftMargin" presStyleLbl="node1" presStyleIdx="0" presStyleCnt="2"/>
      <dgm:spPr/>
    </dgm:pt>
    <dgm:pt modelId="{AC1AD47E-9E77-4382-9DD5-7D66F85D6ABA}" type="pres">
      <dgm:prSet presAssocID="{2E5D4906-2E58-4F27-820D-9886DD787E33}" presName="parentText" presStyleLbl="node1" presStyleIdx="0" presStyleCnt="2">
        <dgm:presLayoutVars>
          <dgm:chMax val="0"/>
          <dgm:bulletEnabled val="1"/>
        </dgm:presLayoutVars>
      </dgm:prSet>
      <dgm:spPr/>
    </dgm:pt>
    <dgm:pt modelId="{D17E2692-9F7D-409A-B4B7-DEB6A4FB6899}" type="pres">
      <dgm:prSet presAssocID="{2E5D4906-2E58-4F27-820D-9886DD787E33}" presName="negativeSpace" presStyleCnt="0"/>
      <dgm:spPr/>
    </dgm:pt>
    <dgm:pt modelId="{36283C2E-0B26-4E57-81AE-3B6B264EFC33}" type="pres">
      <dgm:prSet presAssocID="{2E5D4906-2E58-4F27-820D-9886DD787E33}" presName="childText" presStyleLbl="conFgAcc1" presStyleIdx="0" presStyleCnt="2">
        <dgm:presLayoutVars>
          <dgm:bulletEnabled val="1"/>
        </dgm:presLayoutVars>
      </dgm:prSet>
      <dgm:spPr/>
    </dgm:pt>
    <dgm:pt modelId="{729DFD28-7B2D-4C51-87C0-EDAEE07A160D}" type="pres">
      <dgm:prSet presAssocID="{0BAD0467-E2A1-4E2F-AFBB-1DCE3F4A17B9}" presName="spaceBetweenRectangles" presStyleCnt="0"/>
      <dgm:spPr/>
    </dgm:pt>
    <dgm:pt modelId="{F63BB57B-4D2B-4D21-8F25-5A94E75EC492}" type="pres">
      <dgm:prSet presAssocID="{437E18D1-6FDF-4280-9463-DF61DA7808E8}" presName="parentLin" presStyleCnt="0"/>
      <dgm:spPr/>
    </dgm:pt>
    <dgm:pt modelId="{9B216794-739E-441B-A00A-6361A9398B22}" type="pres">
      <dgm:prSet presAssocID="{437E18D1-6FDF-4280-9463-DF61DA7808E8}" presName="parentLeftMargin" presStyleLbl="node1" presStyleIdx="0" presStyleCnt="2"/>
      <dgm:spPr/>
    </dgm:pt>
    <dgm:pt modelId="{33C18992-F8EA-4B92-BE25-8CEF3AA50253}" type="pres">
      <dgm:prSet presAssocID="{437E18D1-6FDF-4280-9463-DF61DA7808E8}" presName="parentText" presStyleLbl="node1" presStyleIdx="1" presStyleCnt="2">
        <dgm:presLayoutVars>
          <dgm:chMax val="0"/>
          <dgm:bulletEnabled val="1"/>
        </dgm:presLayoutVars>
      </dgm:prSet>
      <dgm:spPr/>
    </dgm:pt>
    <dgm:pt modelId="{8BC0FD5A-4618-4B74-AFD4-F5EE3AF79650}" type="pres">
      <dgm:prSet presAssocID="{437E18D1-6FDF-4280-9463-DF61DA7808E8}" presName="negativeSpace" presStyleCnt="0"/>
      <dgm:spPr/>
    </dgm:pt>
    <dgm:pt modelId="{97F712B5-B78A-4A4F-8A42-096DF95779C6}" type="pres">
      <dgm:prSet presAssocID="{437E18D1-6FDF-4280-9463-DF61DA7808E8}" presName="childText" presStyleLbl="conFgAcc1" presStyleIdx="1" presStyleCnt="2">
        <dgm:presLayoutVars>
          <dgm:bulletEnabled val="1"/>
        </dgm:presLayoutVars>
      </dgm:prSet>
      <dgm:spPr/>
    </dgm:pt>
  </dgm:ptLst>
  <dgm:cxnLst>
    <dgm:cxn modelId="{53DF3A08-F46E-41C2-90C2-C31F551332DA}" srcId="{2E5D4906-2E58-4F27-820D-9886DD787E33}" destId="{6141CBD0-5D98-4E83-ACB5-618AFAA3042C}" srcOrd="1" destOrd="0" parTransId="{1FE0035B-429A-431E-91E9-0B88F14F324D}" sibTransId="{B6C673CF-6899-4C82-9736-619C76E81F47}"/>
    <dgm:cxn modelId="{482F4114-5013-405D-A212-B7172EB036A7}" type="presOf" srcId="{2E5D4906-2E58-4F27-820D-9886DD787E33}" destId="{AC1AD47E-9E77-4382-9DD5-7D66F85D6ABA}" srcOrd="1" destOrd="0" presId="urn:microsoft.com/office/officeart/2005/8/layout/list1"/>
    <dgm:cxn modelId="{261F6216-EF2F-414F-8F1A-D50C09C9C354}" srcId="{2E5D4906-2E58-4F27-820D-9886DD787E33}" destId="{C9CBED8D-9B17-42EA-A821-349A4FB2120A}" srcOrd="2" destOrd="0" parTransId="{2AC9BA6D-6F55-4BDF-B4CE-A34DB343800E}" sibTransId="{10A575F8-4787-4D10-8A42-74BA15653107}"/>
    <dgm:cxn modelId="{35E13328-1E0D-4C32-92A0-2D6BD01E0451}" type="presOf" srcId="{C9CBED8D-9B17-42EA-A821-349A4FB2120A}" destId="{36283C2E-0B26-4E57-81AE-3B6B264EFC33}" srcOrd="0" destOrd="2" presId="urn:microsoft.com/office/officeart/2005/8/layout/list1"/>
    <dgm:cxn modelId="{61154634-8855-4A95-8BD1-DAC5D718C197}" type="presOf" srcId="{2E5D4906-2E58-4F27-820D-9886DD787E33}" destId="{6495DA3F-753B-4B53-B9B2-91523DA8177C}" srcOrd="0" destOrd="0" presId="urn:microsoft.com/office/officeart/2005/8/layout/list1"/>
    <dgm:cxn modelId="{A416A83C-9796-4DB2-AF91-411870550704}" srcId="{2E5D4906-2E58-4F27-820D-9886DD787E33}" destId="{05AAE888-922D-4C56-B2C2-B9AD1533B767}" srcOrd="5" destOrd="0" parTransId="{0ACD74A3-A578-47AC-B9D2-F742697084AF}" sibTransId="{F71344D0-669A-4E78-BA4D-448884B8CD89}"/>
    <dgm:cxn modelId="{CCBEDE3F-100D-4EEE-BE9C-B93DCAB5B7A1}" type="presOf" srcId="{437E18D1-6FDF-4280-9463-DF61DA7808E8}" destId="{33C18992-F8EA-4B92-BE25-8CEF3AA50253}" srcOrd="1" destOrd="0" presId="urn:microsoft.com/office/officeart/2005/8/layout/list1"/>
    <dgm:cxn modelId="{D7B3B26B-0A1C-4B0E-BF6B-634307EC6504}" type="presOf" srcId="{E1B2DF47-2BEA-44F0-BD76-F592B5DB0887}" destId="{36283C2E-0B26-4E57-81AE-3B6B264EFC33}" srcOrd="0" destOrd="0" presId="urn:microsoft.com/office/officeart/2005/8/layout/list1"/>
    <dgm:cxn modelId="{ECC77250-B755-465D-9624-9419D93AC3C2}" type="presOf" srcId="{5C37A8F5-0197-4655-BE21-837B87C29BBD}" destId="{97F712B5-B78A-4A4F-8A42-096DF95779C6}" srcOrd="0" destOrd="0" presId="urn:microsoft.com/office/officeart/2005/8/layout/list1"/>
    <dgm:cxn modelId="{8B39C072-D43E-4AFA-9184-1DF04FFB06C5}" type="presOf" srcId="{DFE9FD6F-20FE-4AC3-AD35-B681EEA05001}" destId="{36283C2E-0B26-4E57-81AE-3B6B264EFC33}" srcOrd="0" destOrd="3" presId="urn:microsoft.com/office/officeart/2005/8/layout/list1"/>
    <dgm:cxn modelId="{7F85B373-9B91-4060-9530-A4746749316C}" srcId="{2E5D4906-2E58-4F27-820D-9886DD787E33}" destId="{E07E0857-6443-4C26-96CE-53408D1528CE}" srcOrd="6" destOrd="0" parTransId="{9EE8E734-E1EE-4ACA-886F-AA1ECD0AC9C0}" sibTransId="{8CED37EE-2B4A-4B82-BE2A-A69FE5C6C1CA}"/>
    <dgm:cxn modelId="{5FF8CD74-2A87-4346-A034-B52472D99CB0}" type="presOf" srcId="{05AAE888-922D-4C56-B2C2-B9AD1533B767}" destId="{36283C2E-0B26-4E57-81AE-3B6B264EFC33}" srcOrd="0" destOrd="5" presId="urn:microsoft.com/office/officeart/2005/8/layout/list1"/>
    <dgm:cxn modelId="{92D25F75-2DE2-4784-A048-D91B1A36420E}" srcId="{2E5D4906-2E58-4F27-820D-9886DD787E33}" destId="{0E0E840E-B775-4D42-A839-4AA2701CB6BD}" srcOrd="4" destOrd="0" parTransId="{77821EE5-273D-4B4D-8940-20F10567ACAA}" sibTransId="{010A9C7E-0DBC-43D3-AEF6-26459C93D09D}"/>
    <dgm:cxn modelId="{8E15D677-244B-4158-92DB-7EB5160B2C54}" srcId="{2E5D4906-2E58-4F27-820D-9886DD787E33}" destId="{E1B2DF47-2BEA-44F0-BD76-F592B5DB0887}" srcOrd="0" destOrd="0" parTransId="{97078BFE-9F09-4815-BFA1-D46409ACBC8C}" sibTransId="{63BB8739-011A-4F51-AAD4-F8E1CA9076D6}"/>
    <dgm:cxn modelId="{DDCCA97A-BC48-4FC7-97BA-487ACFF32867}" srcId="{437E18D1-6FDF-4280-9463-DF61DA7808E8}" destId="{5C37A8F5-0197-4655-BE21-837B87C29BBD}" srcOrd="0" destOrd="0" parTransId="{DD262401-6542-417F-9613-6667B73D9A3D}" sibTransId="{ABEA52E2-76AD-41AE-88A3-981D67476943}"/>
    <dgm:cxn modelId="{61654A9E-0781-4103-8D8C-EBAA8CA9F631}" type="presOf" srcId="{E07E0857-6443-4C26-96CE-53408D1528CE}" destId="{36283C2E-0B26-4E57-81AE-3B6B264EFC33}" srcOrd="0" destOrd="6" presId="urn:microsoft.com/office/officeart/2005/8/layout/list1"/>
    <dgm:cxn modelId="{C656AAA2-E0BF-44E7-8076-B8213F99F76C}" type="presOf" srcId="{437E18D1-6FDF-4280-9463-DF61DA7808E8}" destId="{9B216794-739E-441B-A00A-6361A9398B22}" srcOrd="0" destOrd="0" presId="urn:microsoft.com/office/officeart/2005/8/layout/list1"/>
    <dgm:cxn modelId="{01EE9DA6-CA7D-4BCB-A010-0B8DD60ADF61}" srcId="{437E18D1-6FDF-4280-9463-DF61DA7808E8}" destId="{A017E2DF-68D8-43B7-98AB-7AA3F38F912E}" srcOrd="1" destOrd="0" parTransId="{91950B7A-B53F-4E02-8CFF-6D06895B1211}" sibTransId="{3B28AD49-C606-45BC-9B55-6BE872834DB5}"/>
    <dgm:cxn modelId="{0378D6A6-E842-4032-81B3-960A1FB13830}" type="presOf" srcId="{0E0E840E-B775-4D42-A839-4AA2701CB6BD}" destId="{36283C2E-0B26-4E57-81AE-3B6B264EFC33}" srcOrd="0" destOrd="4" presId="urn:microsoft.com/office/officeart/2005/8/layout/list1"/>
    <dgm:cxn modelId="{3A02A6B3-746F-4A79-928A-FE33DA345272}" type="presOf" srcId="{A017E2DF-68D8-43B7-98AB-7AA3F38F912E}" destId="{97F712B5-B78A-4A4F-8A42-096DF95779C6}" srcOrd="0" destOrd="1" presId="urn:microsoft.com/office/officeart/2005/8/layout/list1"/>
    <dgm:cxn modelId="{E6678EB7-102B-45E0-8196-93ECD7994033}" srcId="{7F0DB8A1-3647-4402-BBC9-C54A50F4EB03}" destId="{437E18D1-6FDF-4280-9463-DF61DA7808E8}" srcOrd="1" destOrd="0" parTransId="{9D71DF0C-F098-4867-BD7A-E3AD27A584C1}" sibTransId="{E99E514A-0D33-44C3-BC33-18EF2E742EBB}"/>
    <dgm:cxn modelId="{49D63ACF-5F24-4759-BA5C-6277BC57E051}" type="presOf" srcId="{7F0DB8A1-3647-4402-BBC9-C54A50F4EB03}" destId="{B1DC765C-79C5-49DF-B5EF-1DE49492052B}" srcOrd="0" destOrd="0" presId="urn:microsoft.com/office/officeart/2005/8/layout/list1"/>
    <dgm:cxn modelId="{C01F9FD0-956B-4C34-A35A-2837718F8E90}" srcId="{7F0DB8A1-3647-4402-BBC9-C54A50F4EB03}" destId="{2E5D4906-2E58-4F27-820D-9886DD787E33}" srcOrd="0" destOrd="0" parTransId="{CE79BDB3-DAB7-4F30-B38E-3D3285E46599}" sibTransId="{0BAD0467-E2A1-4E2F-AFBB-1DCE3F4A17B9}"/>
    <dgm:cxn modelId="{C66EADEB-808E-46BD-A3B2-71ADC958064F}" srcId="{2E5D4906-2E58-4F27-820D-9886DD787E33}" destId="{DFE9FD6F-20FE-4AC3-AD35-B681EEA05001}" srcOrd="3" destOrd="0" parTransId="{F7E111D2-3A1C-4AF3-A1B3-7F5FECBB8A0D}" sibTransId="{1ACF5BD2-C1A2-4275-9BA9-CD6A8EB61DF6}"/>
    <dgm:cxn modelId="{EB62B3FA-D14B-4182-AB06-DAF9E866D84D}" type="presOf" srcId="{6141CBD0-5D98-4E83-ACB5-618AFAA3042C}" destId="{36283C2E-0B26-4E57-81AE-3B6B264EFC33}" srcOrd="0" destOrd="1" presId="urn:microsoft.com/office/officeart/2005/8/layout/list1"/>
    <dgm:cxn modelId="{E9ED6BE7-05C0-47E1-9AC3-CB761C01559D}" type="presParOf" srcId="{B1DC765C-79C5-49DF-B5EF-1DE49492052B}" destId="{C4933ED1-2D5B-4BA7-A637-E2D0B24B493C}" srcOrd="0" destOrd="0" presId="urn:microsoft.com/office/officeart/2005/8/layout/list1"/>
    <dgm:cxn modelId="{6E82CB1C-CD27-4C95-A58B-1D9742464FE7}" type="presParOf" srcId="{C4933ED1-2D5B-4BA7-A637-E2D0B24B493C}" destId="{6495DA3F-753B-4B53-B9B2-91523DA8177C}" srcOrd="0" destOrd="0" presId="urn:microsoft.com/office/officeart/2005/8/layout/list1"/>
    <dgm:cxn modelId="{D42F656D-9D7B-48E9-B4E2-E8D66EC0F424}" type="presParOf" srcId="{C4933ED1-2D5B-4BA7-A637-E2D0B24B493C}" destId="{AC1AD47E-9E77-4382-9DD5-7D66F85D6ABA}" srcOrd="1" destOrd="0" presId="urn:microsoft.com/office/officeart/2005/8/layout/list1"/>
    <dgm:cxn modelId="{992AE4BD-B293-458A-8175-69498DC3F8D2}" type="presParOf" srcId="{B1DC765C-79C5-49DF-B5EF-1DE49492052B}" destId="{D17E2692-9F7D-409A-B4B7-DEB6A4FB6899}" srcOrd="1" destOrd="0" presId="urn:microsoft.com/office/officeart/2005/8/layout/list1"/>
    <dgm:cxn modelId="{665EC3CE-3026-4883-BC56-2BBE843E44A6}" type="presParOf" srcId="{B1DC765C-79C5-49DF-B5EF-1DE49492052B}" destId="{36283C2E-0B26-4E57-81AE-3B6B264EFC33}" srcOrd="2" destOrd="0" presId="urn:microsoft.com/office/officeart/2005/8/layout/list1"/>
    <dgm:cxn modelId="{2AB76EA2-976A-4E25-B4AA-DD4579EDFCE4}" type="presParOf" srcId="{B1DC765C-79C5-49DF-B5EF-1DE49492052B}" destId="{729DFD28-7B2D-4C51-87C0-EDAEE07A160D}" srcOrd="3" destOrd="0" presId="urn:microsoft.com/office/officeart/2005/8/layout/list1"/>
    <dgm:cxn modelId="{368677E1-599D-40B7-8C74-B3CEAB1766D8}" type="presParOf" srcId="{B1DC765C-79C5-49DF-B5EF-1DE49492052B}" destId="{F63BB57B-4D2B-4D21-8F25-5A94E75EC492}" srcOrd="4" destOrd="0" presId="urn:microsoft.com/office/officeart/2005/8/layout/list1"/>
    <dgm:cxn modelId="{93A3E9E7-1E3A-454A-BAC2-B44B509EEF1A}" type="presParOf" srcId="{F63BB57B-4D2B-4D21-8F25-5A94E75EC492}" destId="{9B216794-739E-441B-A00A-6361A9398B22}" srcOrd="0" destOrd="0" presId="urn:microsoft.com/office/officeart/2005/8/layout/list1"/>
    <dgm:cxn modelId="{C160DCF5-A8F9-4B57-904C-351862DAE5AE}" type="presParOf" srcId="{F63BB57B-4D2B-4D21-8F25-5A94E75EC492}" destId="{33C18992-F8EA-4B92-BE25-8CEF3AA50253}" srcOrd="1" destOrd="0" presId="urn:microsoft.com/office/officeart/2005/8/layout/list1"/>
    <dgm:cxn modelId="{975D1992-CF51-4CB2-81D4-090B3926035E}" type="presParOf" srcId="{B1DC765C-79C5-49DF-B5EF-1DE49492052B}" destId="{8BC0FD5A-4618-4B74-AFD4-F5EE3AF79650}" srcOrd="5" destOrd="0" presId="urn:microsoft.com/office/officeart/2005/8/layout/list1"/>
    <dgm:cxn modelId="{7679EE0D-07E8-4306-959E-E6A9F3FBDFBA}" type="presParOf" srcId="{B1DC765C-79C5-49DF-B5EF-1DE49492052B}" destId="{97F712B5-B78A-4A4F-8A42-096DF95779C6}"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6594C0-2796-401F-B2E8-EEA42D2237CE}" type="doc">
      <dgm:prSet loTypeId="urn:microsoft.com/office/officeart/2005/8/layout/vList2" loCatId="list" qsTypeId="urn:microsoft.com/office/officeart/2005/8/quickstyle/simple4" qsCatId="simple" csTypeId="urn:microsoft.com/office/officeart/2005/8/colors/accent0_3" csCatId="mainScheme" phldr="1"/>
      <dgm:spPr/>
      <dgm:t>
        <a:bodyPr/>
        <a:lstStyle/>
        <a:p>
          <a:endParaRPr lang="en-US"/>
        </a:p>
      </dgm:t>
    </dgm:pt>
    <dgm:pt modelId="{FF60EA0B-9B66-461B-B820-DA1687DB8CBC}">
      <dgm:prSet/>
      <dgm:spPr/>
      <dgm:t>
        <a:bodyPr/>
        <a:lstStyle/>
        <a:p>
          <a:r>
            <a:rPr lang="en-US"/>
            <a:t>IEEE publishes approximately 100 standards per year​</a:t>
          </a:r>
        </a:p>
      </dgm:t>
    </dgm:pt>
    <dgm:pt modelId="{76EE9882-676C-4BA5-90C6-AEFEBA883419}" type="parTrans" cxnId="{59CFED8E-C9BF-4293-B028-678555532973}">
      <dgm:prSet/>
      <dgm:spPr/>
      <dgm:t>
        <a:bodyPr/>
        <a:lstStyle/>
        <a:p>
          <a:endParaRPr lang="en-US"/>
        </a:p>
      </dgm:t>
    </dgm:pt>
    <dgm:pt modelId="{4D4101AE-CA69-45A3-A0D3-BB8CABF6E5EA}" type="sibTrans" cxnId="{59CFED8E-C9BF-4293-B028-678555532973}">
      <dgm:prSet/>
      <dgm:spPr/>
      <dgm:t>
        <a:bodyPr/>
        <a:lstStyle/>
        <a:p>
          <a:endParaRPr lang="en-US"/>
        </a:p>
      </dgm:t>
    </dgm:pt>
    <dgm:pt modelId="{7A5588E5-4F00-41C7-8156-2622AFA62424}">
      <dgm:prSet/>
      <dgm:spPr/>
      <dgm:t>
        <a:bodyPr/>
        <a:lstStyle/>
        <a:p>
          <a:r>
            <a:rPr lang="en-US"/>
            <a:t>Over 500 IEEE standards working groups operating at any one time​</a:t>
          </a:r>
        </a:p>
      </dgm:t>
    </dgm:pt>
    <dgm:pt modelId="{5443C717-2048-4B7C-9EDC-FD4BF2D250C2}" type="parTrans" cxnId="{6C913682-98BD-479D-BEB8-0873B55E0A81}">
      <dgm:prSet/>
      <dgm:spPr/>
      <dgm:t>
        <a:bodyPr/>
        <a:lstStyle/>
        <a:p>
          <a:endParaRPr lang="en-US"/>
        </a:p>
      </dgm:t>
    </dgm:pt>
    <dgm:pt modelId="{FAA132BA-8399-4AB0-AC0A-B2B5071C3FA3}" type="sibTrans" cxnId="{6C913682-98BD-479D-BEB8-0873B55E0A81}">
      <dgm:prSet/>
      <dgm:spPr/>
      <dgm:t>
        <a:bodyPr/>
        <a:lstStyle/>
        <a:p>
          <a:endParaRPr lang="en-US"/>
        </a:p>
      </dgm:t>
    </dgm:pt>
    <dgm:pt modelId="{35340683-DD31-47EC-8927-8DB34FE73D96}">
      <dgm:prSet/>
      <dgm:spPr/>
      <dgm:t>
        <a:bodyPr/>
        <a:lstStyle/>
        <a:p>
          <a:r>
            <a:rPr lang="en-US"/>
            <a:t>Standards must be approved by 75% of voting IEEE Standards Association members​</a:t>
          </a:r>
        </a:p>
      </dgm:t>
    </dgm:pt>
    <dgm:pt modelId="{642F1A09-8517-4507-A239-F542EB0E3BE8}" type="parTrans" cxnId="{1E837316-51FF-4E56-8DEA-233E7505A4C9}">
      <dgm:prSet/>
      <dgm:spPr/>
      <dgm:t>
        <a:bodyPr/>
        <a:lstStyle/>
        <a:p>
          <a:endParaRPr lang="en-US"/>
        </a:p>
      </dgm:t>
    </dgm:pt>
    <dgm:pt modelId="{484E3B81-99AB-4589-8650-9B05DEE4FA6A}" type="sibTrans" cxnId="{1E837316-51FF-4E56-8DEA-233E7505A4C9}">
      <dgm:prSet/>
      <dgm:spPr/>
      <dgm:t>
        <a:bodyPr/>
        <a:lstStyle/>
        <a:p>
          <a:endParaRPr lang="en-US"/>
        </a:p>
      </dgm:t>
    </dgm:pt>
    <dgm:pt modelId="{DD6B513C-4133-42F5-865F-D1E8982B079D}">
      <dgm:prSet/>
      <dgm:spPr/>
      <dgm:t>
        <a:bodyPr/>
        <a:lstStyle/>
        <a:p>
          <a:r>
            <a:rPr lang="en-US"/>
            <a:t>Average standard takes 3 years to develop​</a:t>
          </a:r>
        </a:p>
      </dgm:t>
    </dgm:pt>
    <dgm:pt modelId="{62DCEE64-00BC-47E5-B4B7-70A085CF2D2D}" type="parTrans" cxnId="{F05C0E70-3E94-46BB-A008-42E4DB08E209}">
      <dgm:prSet/>
      <dgm:spPr/>
      <dgm:t>
        <a:bodyPr/>
        <a:lstStyle/>
        <a:p>
          <a:endParaRPr lang="en-US"/>
        </a:p>
      </dgm:t>
    </dgm:pt>
    <dgm:pt modelId="{FA87AFF6-6CE5-4055-8790-F10F0E6AD575}" type="sibTrans" cxnId="{F05C0E70-3E94-46BB-A008-42E4DB08E209}">
      <dgm:prSet/>
      <dgm:spPr/>
      <dgm:t>
        <a:bodyPr/>
        <a:lstStyle/>
        <a:p>
          <a:endParaRPr lang="en-US"/>
        </a:p>
      </dgm:t>
    </dgm:pt>
    <dgm:pt modelId="{46170E3B-9480-4B71-87CA-7EE324AA9569}">
      <dgm:prSet/>
      <dgm:spPr/>
      <dgm:t>
        <a:bodyPr/>
        <a:lstStyle/>
        <a:p>
          <a:r>
            <a:rPr lang="en-US"/>
            <a:t>A standard is only valid for 10 years  (must be updated or moved to inactive status)</a:t>
          </a:r>
        </a:p>
      </dgm:t>
    </dgm:pt>
    <dgm:pt modelId="{8AF09F7D-752D-4403-A945-C02C42EF0F07}" type="parTrans" cxnId="{3F37BEC6-D891-47DF-A118-F0DFD14BB14E}">
      <dgm:prSet/>
      <dgm:spPr/>
      <dgm:t>
        <a:bodyPr/>
        <a:lstStyle/>
        <a:p>
          <a:endParaRPr lang="en-US"/>
        </a:p>
      </dgm:t>
    </dgm:pt>
    <dgm:pt modelId="{05F8D0D6-B0AB-41F7-A388-2913F98489F8}" type="sibTrans" cxnId="{3F37BEC6-D891-47DF-A118-F0DFD14BB14E}">
      <dgm:prSet/>
      <dgm:spPr/>
      <dgm:t>
        <a:bodyPr/>
        <a:lstStyle/>
        <a:p>
          <a:endParaRPr lang="en-US"/>
        </a:p>
      </dgm:t>
    </dgm:pt>
    <dgm:pt modelId="{9D7B19B1-FFA9-4E34-85A6-6B1ADC6AAC3E}" type="pres">
      <dgm:prSet presAssocID="{CB6594C0-2796-401F-B2E8-EEA42D2237CE}" presName="linear" presStyleCnt="0">
        <dgm:presLayoutVars>
          <dgm:animLvl val="lvl"/>
          <dgm:resizeHandles val="exact"/>
        </dgm:presLayoutVars>
      </dgm:prSet>
      <dgm:spPr/>
    </dgm:pt>
    <dgm:pt modelId="{885995DE-F9A6-4678-8274-2672AC397700}" type="pres">
      <dgm:prSet presAssocID="{FF60EA0B-9B66-461B-B820-DA1687DB8CBC}" presName="parentText" presStyleLbl="node1" presStyleIdx="0" presStyleCnt="5">
        <dgm:presLayoutVars>
          <dgm:chMax val="0"/>
          <dgm:bulletEnabled val="1"/>
        </dgm:presLayoutVars>
      </dgm:prSet>
      <dgm:spPr/>
    </dgm:pt>
    <dgm:pt modelId="{42DA95F8-A8B7-4EF7-8DF6-522F7F0DD308}" type="pres">
      <dgm:prSet presAssocID="{4D4101AE-CA69-45A3-A0D3-BB8CABF6E5EA}" presName="spacer" presStyleCnt="0"/>
      <dgm:spPr/>
    </dgm:pt>
    <dgm:pt modelId="{EF0D1086-3A6B-4F01-BC4B-B5C556437992}" type="pres">
      <dgm:prSet presAssocID="{7A5588E5-4F00-41C7-8156-2622AFA62424}" presName="parentText" presStyleLbl="node1" presStyleIdx="1" presStyleCnt="5">
        <dgm:presLayoutVars>
          <dgm:chMax val="0"/>
          <dgm:bulletEnabled val="1"/>
        </dgm:presLayoutVars>
      </dgm:prSet>
      <dgm:spPr/>
    </dgm:pt>
    <dgm:pt modelId="{3F6241B0-1507-41D6-9509-0B593B93385E}" type="pres">
      <dgm:prSet presAssocID="{FAA132BA-8399-4AB0-AC0A-B2B5071C3FA3}" presName="spacer" presStyleCnt="0"/>
      <dgm:spPr/>
    </dgm:pt>
    <dgm:pt modelId="{CA6C9C89-B193-405E-AB1C-2C3D58BB7314}" type="pres">
      <dgm:prSet presAssocID="{35340683-DD31-47EC-8927-8DB34FE73D96}" presName="parentText" presStyleLbl="node1" presStyleIdx="2" presStyleCnt="5">
        <dgm:presLayoutVars>
          <dgm:chMax val="0"/>
          <dgm:bulletEnabled val="1"/>
        </dgm:presLayoutVars>
      </dgm:prSet>
      <dgm:spPr/>
    </dgm:pt>
    <dgm:pt modelId="{CF5A4BFF-16A7-4E27-9EFB-F924186CD049}" type="pres">
      <dgm:prSet presAssocID="{484E3B81-99AB-4589-8650-9B05DEE4FA6A}" presName="spacer" presStyleCnt="0"/>
      <dgm:spPr/>
    </dgm:pt>
    <dgm:pt modelId="{FF7EC67E-5A7E-436A-8331-68360194BDE2}" type="pres">
      <dgm:prSet presAssocID="{DD6B513C-4133-42F5-865F-D1E8982B079D}" presName="parentText" presStyleLbl="node1" presStyleIdx="3" presStyleCnt="5">
        <dgm:presLayoutVars>
          <dgm:chMax val="0"/>
          <dgm:bulletEnabled val="1"/>
        </dgm:presLayoutVars>
      </dgm:prSet>
      <dgm:spPr/>
    </dgm:pt>
    <dgm:pt modelId="{49871512-2BE0-46CB-9893-7A0EFBD3B4E0}" type="pres">
      <dgm:prSet presAssocID="{FA87AFF6-6CE5-4055-8790-F10F0E6AD575}" presName="spacer" presStyleCnt="0"/>
      <dgm:spPr/>
    </dgm:pt>
    <dgm:pt modelId="{6CABAEE4-C871-4DE6-BA91-BDEBDAEF460F}" type="pres">
      <dgm:prSet presAssocID="{46170E3B-9480-4B71-87CA-7EE324AA9569}" presName="parentText" presStyleLbl="node1" presStyleIdx="4" presStyleCnt="5">
        <dgm:presLayoutVars>
          <dgm:chMax val="0"/>
          <dgm:bulletEnabled val="1"/>
        </dgm:presLayoutVars>
      </dgm:prSet>
      <dgm:spPr/>
    </dgm:pt>
  </dgm:ptLst>
  <dgm:cxnLst>
    <dgm:cxn modelId="{69405010-9AB0-48F8-A5F2-FCE7CEC38CF5}" type="presOf" srcId="{CB6594C0-2796-401F-B2E8-EEA42D2237CE}" destId="{9D7B19B1-FFA9-4E34-85A6-6B1ADC6AAC3E}" srcOrd="0" destOrd="0" presId="urn:microsoft.com/office/officeart/2005/8/layout/vList2"/>
    <dgm:cxn modelId="{1E837316-51FF-4E56-8DEA-233E7505A4C9}" srcId="{CB6594C0-2796-401F-B2E8-EEA42D2237CE}" destId="{35340683-DD31-47EC-8927-8DB34FE73D96}" srcOrd="2" destOrd="0" parTransId="{642F1A09-8517-4507-A239-F542EB0E3BE8}" sibTransId="{484E3B81-99AB-4589-8650-9B05DEE4FA6A}"/>
    <dgm:cxn modelId="{40BC8F1F-53AE-46FF-967A-04C5D69B43E3}" type="presOf" srcId="{DD6B513C-4133-42F5-865F-D1E8982B079D}" destId="{FF7EC67E-5A7E-436A-8331-68360194BDE2}" srcOrd="0" destOrd="0" presId="urn:microsoft.com/office/officeart/2005/8/layout/vList2"/>
    <dgm:cxn modelId="{F05C0E70-3E94-46BB-A008-42E4DB08E209}" srcId="{CB6594C0-2796-401F-B2E8-EEA42D2237CE}" destId="{DD6B513C-4133-42F5-865F-D1E8982B079D}" srcOrd="3" destOrd="0" parTransId="{62DCEE64-00BC-47E5-B4B7-70A085CF2D2D}" sibTransId="{FA87AFF6-6CE5-4055-8790-F10F0E6AD575}"/>
    <dgm:cxn modelId="{9D1C5E75-530B-43FD-94AA-68E7EBB9F134}" type="presOf" srcId="{FF60EA0B-9B66-461B-B820-DA1687DB8CBC}" destId="{885995DE-F9A6-4678-8274-2672AC397700}" srcOrd="0" destOrd="0" presId="urn:microsoft.com/office/officeart/2005/8/layout/vList2"/>
    <dgm:cxn modelId="{6C913682-98BD-479D-BEB8-0873B55E0A81}" srcId="{CB6594C0-2796-401F-B2E8-EEA42D2237CE}" destId="{7A5588E5-4F00-41C7-8156-2622AFA62424}" srcOrd="1" destOrd="0" parTransId="{5443C717-2048-4B7C-9EDC-FD4BF2D250C2}" sibTransId="{FAA132BA-8399-4AB0-AC0A-B2B5071C3FA3}"/>
    <dgm:cxn modelId="{59CFED8E-C9BF-4293-B028-678555532973}" srcId="{CB6594C0-2796-401F-B2E8-EEA42D2237CE}" destId="{FF60EA0B-9B66-461B-B820-DA1687DB8CBC}" srcOrd="0" destOrd="0" parTransId="{76EE9882-676C-4BA5-90C6-AEFEBA883419}" sibTransId="{4D4101AE-CA69-45A3-A0D3-BB8CABF6E5EA}"/>
    <dgm:cxn modelId="{891B72A8-4370-458E-A5B7-6851270E7A2B}" type="presOf" srcId="{7A5588E5-4F00-41C7-8156-2622AFA62424}" destId="{EF0D1086-3A6B-4F01-BC4B-B5C556437992}" srcOrd="0" destOrd="0" presId="urn:microsoft.com/office/officeart/2005/8/layout/vList2"/>
    <dgm:cxn modelId="{C4AEB2C0-3924-4875-B561-7019A867ABEC}" type="presOf" srcId="{35340683-DD31-47EC-8927-8DB34FE73D96}" destId="{CA6C9C89-B193-405E-AB1C-2C3D58BB7314}" srcOrd="0" destOrd="0" presId="urn:microsoft.com/office/officeart/2005/8/layout/vList2"/>
    <dgm:cxn modelId="{3F37BEC6-D891-47DF-A118-F0DFD14BB14E}" srcId="{CB6594C0-2796-401F-B2E8-EEA42D2237CE}" destId="{46170E3B-9480-4B71-87CA-7EE324AA9569}" srcOrd="4" destOrd="0" parTransId="{8AF09F7D-752D-4403-A945-C02C42EF0F07}" sibTransId="{05F8D0D6-B0AB-41F7-A388-2913F98489F8}"/>
    <dgm:cxn modelId="{429DFDCE-0BFC-4C72-9754-89ED78FBA1D6}" type="presOf" srcId="{46170E3B-9480-4B71-87CA-7EE324AA9569}" destId="{6CABAEE4-C871-4DE6-BA91-BDEBDAEF460F}" srcOrd="0" destOrd="0" presId="urn:microsoft.com/office/officeart/2005/8/layout/vList2"/>
    <dgm:cxn modelId="{2599B819-EBE2-47B4-A4FC-C3D4B8FFE85A}" type="presParOf" srcId="{9D7B19B1-FFA9-4E34-85A6-6B1ADC6AAC3E}" destId="{885995DE-F9A6-4678-8274-2672AC397700}" srcOrd="0" destOrd="0" presId="urn:microsoft.com/office/officeart/2005/8/layout/vList2"/>
    <dgm:cxn modelId="{581ADBE4-C309-4559-9561-F005EEB5DF22}" type="presParOf" srcId="{9D7B19B1-FFA9-4E34-85A6-6B1ADC6AAC3E}" destId="{42DA95F8-A8B7-4EF7-8DF6-522F7F0DD308}" srcOrd="1" destOrd="0" presId="urn:microsoft.com/office/officeart/2005/8/layout/vList2"/>
    <dgm:cxn modelId="{8C5D4366-0AF2-4887-B323-97BC757598C5}" type="presParOf" srcId="{9D7B19B1-FFA9-4E34-85A6-6B1ADC6AAC3E}" destId="{EF0D1086-3A6B-4F01-BC4B-B5C556437992}" srcOrd="2" destOrd="0" presId="urn:microsoft.com/office/officeart/2005/8/layout/vList2"/>
    <dgm:cxn modelId="{1430805D-6E98-4D87-9AE2-3FEDB715C91F}" type="presParOf" srcId="{9D7B19B1-FFA9-4E34-85A6-6B1ADC6AAC3E}" destId="{3F6241B0-1507-41D6-9509-0B593B93385E}" srcOrd="3" destOrd="0" presId="urn:microsoft.com/office/officeart/2005/8/layout/vList2"/>
    <dgm:cxn modelId="{DEC5A207-AB26-4825-9A59-9ACB7F9B5E45}" type="presParOf" srcId="{9D7B19B1-FFA9-4E34-85A6-6B1ADC6AAC3E}" destId="{CA6C9C89-B193-405E-AB1C-2C3D58BB7314}" srcOrd="4" destOrd="0" presId="urn:microsoft.com/office/officeart/2005/8/layout/vList2"/>
    <dgm:cxn modelId="{349DE4F4-E240-46FB-A2AF-C7545FFC537E}" type="presParOf" srcId="{9D7B19B1-FFA9-4E34-85A6-6B1ADC6AAC3E}" destId="{CF5A4BFF-16A7-4E27-9EFB-F924186CD049}" srcOrd="5" destOrd="0" presId="urn:microsoft.com/office/officeart/2005/8/layout/vList2"/>
    <dgm:cxn modelId="{1501F93C-3739-423F-9E5A-22A61840BC85}" type="presParOf" srcId="{9D7B19B1-FFA9-4E34-85A6-6B1ADC6AAC3E}" destId="{FF7EC67E-5A7E-436A-8331-68360194BDE2}" srcOrd="6" destOrd="0" presId="urn:microsoft.com/office/officeart/2005/8/layout/vList2"/>
    <dgm:cxn modelId="{21AF35AB-5B38-41A7-A70A-AF1C5FECCA45}" type="presParOf" srcId="{9D7B19B1-FFA9-4E34-85A6-6B1ADC6AAC3E}" destId="{49871512-2BE0-46CB-9893-7A0EFBD3B4E0}" srcOrd="7" destOrd="0" presId="urn:microsoft.com/office/officeart/2005/8/layout/vList2"/>
    <dgm:cxn modelId="{E5530E22-7EE6-463B-8BB5-C23C5F3506EA}" type="presParOf" srcId="{9D7B19B1-FFA9-4E34-85A6-6B1ADC6AAC3E}" destId="{6CABAEE4-C871-4DE6-BA91-BDEBDAEF460F}"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863A3CE-1140-49E1-8E3E-3942742B864C}" type="doc">
      <dgm:prSet loTypeId="urn:microsoft.com/office/officeart/2018/2/layout/IconVerticalSolidList" loCatId="icon" qsTypeId="urn:microsoft.com/office/officeart/2005/8/quickstyle/simple1" qsCatId="simple" csTypeId="urn:microsoft.com/office/officeart/2005/8/colors/accent6_2" csCatId="accent6" phldr="1"/>
      <dgm:spPr/>
      <dgm:t>
        <a:bodyPr/>
        <a:lstStyle/>
        <a:p>
          <a:endParaRPr lang="en-US"/>
        </a:p>
      </dgm:t>
    </dgm:pt>
    <dgm:pt modelId="{645EF8CF-7D24-4300-A1A8-DFFE3F34ACB8}">
      <dgm:prSet/>
      <dgm:spPr/>
      <dgm:t>
        <a:bodyPr/>
        <a:lstStyle/>
        <a:p>
          <a:pPr>
            <a:lnSpc>
              <a:spcPct val="100000"/>
            </a:lnSpc>
          </a:pPr>
          <a:r>
            <a:rPr lang="en-US">
              <a:solidFill>
                <a:schemeClr val="bg1"/>
              </a:solidFill>
            </a:rPr>
            <a:t>Because standards are not legal requirements, parties “conform” rather than “comply” with standards​</a:t>
          </a:r>
        </a:p>
      </dgm:t>
    </dgm:pt>
    <dgm:pt modelId="{81BC79C5-97E7-4EFE-AC8D-9FAC42F14DC3}" type="parTrans" cxnId="{3967F02E-C32A-453A-B5C0-7B7D6063CED3}">
      <dgm:prSet/>
      <dgm:spPr/>
      <dgm:t>
        <a:bodyPr/>
        <a:lstStyle/>
        <a:p>
          <a:endParaRPr lang="en-US"/>
        </a:p>
      </dgm:t>
    </dgm:pt>
    <dgm:pt modelId="{519A2873-21B1-4A4B-9149-D47396087A16}" type="sibTrans" cxnId="{3967F02E-C32A-453A-B5C0-7B7D6063CED3}">
      <dgm:prSet/>
      <dgm:spPr/>
      <dgm:t>
        <a:bodyPr/>
        <a:lstStyle/>
        <a:p>
          <a:endParaRPr lang="en-US"/>
        </a:p>
      </dgm:t>
    </dgm:pt>
    <dgm:pt modelId="{4D9E647C-5653-4FEE-954A-2B87A9F5D2CB}">
      <dgm:prSet/>
      <dgm:spPr/>
      <dgm:t>
        <a:bodyPr/>
        <a:lstStyle/>
        <a:p>
          <a:pPr>
            <a:lnSpc>
              <a:spcPct val="100000"/>
            </a:lnSpc>
          </a:pPr>
          <a:r>
            <a:rPr lang="en-US">
              <a:solidFill>
                <a:schemeClr val="bg1"/>
              </a:solidFill>
            </a:rPr>
            <a:t>Challenges in standards conformity assessment?</a:t>
          </a:r>
        </a:p>
      </dgm:t>
    </dgm:pt>
    <dgm:pt modelId="{79FF0119-522E-4FA5-8447-F917A172492A}" type="parTrans" cxnId="{C07C760B-1081-427B-8F5F-EC103E54AAE2}">
      <dgm:prSet/>
      <dgm:spPr/>
      <dgm:t>
        <a:bodyPr/>
        <a:lstStyle/>
        <a:p>
          <a:endParaRPr lang="en-US"/>
        </a:p>
      </dgm:t>
    </dgm:pt>
    <dgm:pt modelId="{F3666FF0-A007-4A91-9CA0-114EC84C426A}" type="sibTrans" cxnId="{C07C760B-1081-427B-8F5F-EC103E54AAE2}">
      <dgm:prSet/>
      <dgm:spPr/>
      <dgm:t>
        <a:bodyPr/>
        <a:lstStyle/>
        <a:p>
          <a:endParaRPr lang="en-US"/>
        </a:p>
      </dgm:t>
    </dgm:pt>
    <dgm:pt modelId="{29D20B6F-EF77-438A-BCC4-FD9AAC56E6B2}" type="pres">
      <dgm:prSet presAssocID="{5863A3CE-1140-49E1-8E3E-3942742B864C}" presName="root" presStyleCnt="0">
        <dgm:presLayoutVars>
          <dgm:dir/>
          <dgm:resizeHandles val="exact"/>
        </dgm:presLayoutVars>
      </dgm:prSet>
      <dgm:spPr/>
    </dgm:pt>
    <dgm:pt modelId="{EE8D8E59-7E27-45CD-8EE7-BF0ED6063A61}" type="pres">
      <dgm:prSet presAssocID="{645EF8CF-7D24-4300-A1A8-DFFE3F34ACB8}" presName="compNode" presStyleCnt="0"/>
      <dgm:spPr/>
    </dgm:pt>
    <dgm:pt modelId="{F859D4EE-6760-47A4-B6FB-22A24B01A6D8}" type="pres">
      <dgm:prSet presAssocID="{645EF8CF-7D24-4300-A1A8-DFFE3F34ACB8}" presName="bgRect" presStyleLbl="bgShp" presStyleIdx="0" presStyleCnt="2"/>
      <dgm:spPr/>
    </dgm:pt>
    <dgm:pt modelId="{36D19E09-5A99-4284-AC6A-55B9B122CBFB}" type="pres">
      <dgm:prSet presAssocID="{645EF8CF-7D24-4300-A1A8-DFFE3F34ACB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pt>
    <dgm:pt modelId="{3FEA315B-5C78-490B-B381-53C20F8A541E}" type="pres">
      <dgm:prSet presAssocID="{645EF8CF-7D24-4300-A1A8-DFFE3F34ACB8}" presName="spaceRect" presStyleCnt="0"/>
      <dgm:spPr/>
    </dgm:pt>
    <dgm:pt modelId="{6240E63A-E5C3-4FCF-BD52-2E24B817FE74}" type="pres">
      <dgm:prSet presAssocID="{645EF8CF-7D24-4300-A1A8-DFFE3F34ACB8}" presName="parTx" presStyleLbl="revTx" presStyleIdx="0" presStyleCnt="2">
        <dgm:presLayoutVars>
          <dgm:chMax val="0"/>
          <dgm:chPref val="0"/>
        </dgm:presLayoutVars>
      </dgm:prSet>
      <dgm:spPr/>
    </dgm:pt>
    <dgm:pt modelId="{2ECA304E-3317-473F-99E0-CC41D6EEB3D4}" type="pres">
      <dgm:prSet presAssocID="{519A2873-21B1-4A4B-9149-D47396087A16}" presName="sibTrans" presStyleCnt="0"/>
      <dgm:spPr/>
    </dgm:pt>
    <dgm:pt modelId="{C6677A37-3A08-4FF2-BC45-1EE73FD66B9B}" type="pres">
      <dgm:prSet presAssocID="{4D9E647C-5653-4FEE-954A-2B87A9F5D2CB}" presName="compNode" presStyleCnt="0"/>
      <dgm:spPr/>
    </dgm:pt>
    <dgm:pt modelId="{D76902DD-9534-4746-9617-4EB1D06F634D}" type="pres">
      <dgm:prSet presAssocID="{4D9E647C-5653-4FEE-954A-2B87A9F5D2CB}" presName="bgRect" presStyleLbl="bgShp" presStyleIdx="1" presStyleCnt="2"/>
      <dgm:spPr/>
    </dgm:pt>
    <dgm:pt modelId="{610615DA-1754-4507-B28B-FAE2ACEDEA87}" type="pres">
      <dgm:prSet presAssocID="{4D9E647C-5653-4FEE-954A-2B87A9F5D2CB}"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pt>
    <dgm:pt modelId="{9C1A0661-195E-4E97-8DED-D7815983C683}" type="pres">
      <dgm:prSet presAssocID="{4D9E647C-5653-4FEE-954A-2B87A9F5D2CB}" presName="spaceRect" presStyleCnt="0"/>
      <dgm:spPr/>
    </dgm:pt>
    <dgm:pt modelId="{4AF8A172-AE6F-482F-8EE6-726CB10F4141}" type="pres">
      <dgm:prSet presAssocID="{4D9E647C-5653-4FEE-954A-2B87A9F5D2CB}" presName="parTx" presStyleLbl="revTx" presStyleIdx="1" presStyleCnt="2">
        <dgm:presLayoutVars>
          <dgm:chMax val="0"/>
          <dgm:chPref val="0"/>
        </dgm:presLayoutVars>
      </dgm:prSet>
      <dgm:spPr/>
    </dgm:pt>
  </dgm:ptLst>
  <dgm:cxnLst>
    <dgm:cxn modelId="{C07C760B-1081-427B-8F5F-EC103E54AAE2}" srcId="{5863A3CE-1140-49E1-8E3E-3942742B864C}" destId="{4D9E647C-5653-4FEE-954A-2B87A9F5D2CB}" srcOrd="1" destOrd="0" parTransId="{79FF0119-522E-4FA5-8447-F917A172492A}" sibTransId="{F3666FF0-A007-4A91-9CA0-114EC84C426A}"/>
    <dgm:cxn modelId="{3967F02E-C32A-453A-B5C0-7B7D6063CED3}" srcId="{5863A3CE-1140-49E1-8E3E-3942742B864C}" destId="{645EF8CF-7D24-4300-A1A8-DFFE3F34ACB8}" srcOrd="0" destOrd="0" parTransId="{81BC79C5-97E7-4EFE-AC8D-9FAC42F14DC3}" sibTransId="{519A2873-21B1-4A4B-9149-D47396087A16}"/>
    <dgm:cxn modelId="{17BD496E-14B3-4670-98AE-8FDBA90ED861}" type="presOf" srcId="{5863A3CE-1140-49E1-8E3E-3942742B864C}" destId="{29D20B6F-EF77-438A-BCC4-FD9AAC56E6B2}" srcOrd="0" destOrd="0" presId="urn:microsoft.com/office/officeart/2018/2/layout/IconVerticalSolidList"/>
    <dgm:cxn modelId="{ACA29889-F6B8-4DD2-94E2-F39E89F69948}" type="presOf" srcId="{4D9E647C-5653-4FEE-954A-2B87A9F5D2CB}" destId="{4AF8A172-AE6F-482F-8EE6-726CB10F4141}" srcOrd="0" destOrd="0" presId="urn:microsoft.com/office/officeart/2018/2/layout/IconVerticalSolidList"/>
    <dgm:cxn modelId="{3872D29B-C8A9-4DA4-96C5-0BEEF0A8E059}" type="presOf" srcId="{645EF8CF-7D24-4300-A1A8-DFFE3F34ACB8}" destId="{6240E63A-E5C3-4FCF-BD52-2E24B817FE74}" srcOrd="0" destOrd="0" presId="urn:microsoft.com/office/officeart/2018/2/layout/IconVerticalSolidList"/>
    <dgm:cxn modelId="{A70B0B32-55A7-4EAA-BF64-05DA8F2326D1}" type="presParOf" srcId="{29D20B6F-EF77-438A-BCC4-FD9AAC56E6B2}" destId="{EE8D8E59-7E27-45CD-8EE7-BF0ED6063A61}" srcOrd="0" destOrd="0" presId="urn:microsoft.com/office/officeart/2018/2/layout/IconVerticalSolidList"/>
    <dgm:cxn modelId="{4074B0C8-7386-49EC-A079-CA96A0194D7C}" type="presParOf" srcId="{EE8D8E59-7E27-45CD-8EE7-BF0ED6063A61}" destId="{F859D4EE-6760-47A4-B6FB-22A24B01A6D8}" srcOrd="0" destOrd="0" presId="urn:microsoft.com/office/officeart/2018/2/layout/IconVerticalSolidList"/>
    <dgm:cxn modelId="{AB92F2CA-AA9D-48F4-945A-9893FDB29F8F}" type="presParOf" srcId="{EE8D8E59-7E27-45CD-8EE7-BF0ED6063A61}" destId="{36D19E09-5A99-4284-AC6A-55B9B122CBFB}" srcOrd="1" destOrd="0" presId="urn:microsoft.com/office/officeart/2018/2/layout/IconVerticalSolidList"/>
    <dgm:cxn modelId="{48E8167D-FE1D-44B8-8E28-7F82AB66A09F}" type="presParOf" srcId="{EE8D8E59-7E27-45CD-8EE7-BF0ED6063A61}" destId="{3FEA315B-5C78-490B-B381-53C20F8A541E}" srcOrd="2" destOrd="0" presId="urn:microsoft.com/office/officeart/2018/2/layout/IconVerticalSolidList"/>
    <dgm:cxn modelId="{6A6E6E6B-D476-466A-B2E1-DADC6EB48B83}" type="presParOf" srcId="{EE8D8E59-7E27-45CD-8EE7-BF0ED6063A61}" destId="{6240E63A-E5C3-4FCF-BD52-2E24B817FE74}" srcOrd="3" destOrd="0" presId="urn:microsoft.com/office/officeart/2018/2/layout/IconVerticalSolidList"/>
    <dgm:cxn modelId="{7D365D6D-8E34-4ED3-AF04-BC12B5FDD230}" type="presParOf" srcId="{29D20B6F-EF77-438A-BCC4-FD9AAC56E6B2}" destId="{2ECA304E-3317-473F-99E0-CC41D6EEB3D4}" srcOrd="1" destOrd="0" presId="urn:microsoft.com/office/officeart/2018/2/layout/IconVerticalSolidList"/>
    <dgm:cxn modelId="{EAD3FB2C-DFC6-4A14-8BE3-2B3EDFEC19A5}" type="presParOf" srcId="{29D20B6F-EF77-438A-BCC4-FD9AAC56E6B2}" destId="{C6677A37-3A08-4FF2-BC45-1EE73FD66B9B}" srcOrd="2" destOrd="0" presId="urn:microsoft.com/office/officeart/2018/2/layout/IconVerticalSolidList"/>
    <dgm:cxn modelId="{782D1208-EBBF-45F3-8B5B-D9B50820472F}" type="presParOf" srcId="{C6677A37-3A08-4FF2-BC45-1EE73FD66B9B}" destId="{D76902DD-9534-4746-9617-4EB1D06F634D}" srcOrd="0" destOrd="0" presId="urn:microsoft.com/office/officeart/2018/2/layout/IconVerticalSolidList"/>
    <dgm:cxn modelId="{2E0C18AF-7A1E-45F9-915F-3346F8E7DF22}" type="presParOf" srcId="{C6677A37-3A08-4FF2-BC45-1EE73FD66B9B}" destId="{610615DA-1754-4507-B28B-FAE2ACEDEA87}" srcOrd="1" destOrd="0" presId="urn:microsoft.com/office/officeart/2018/2/layout/IconVerticalSolidList"/>
    <dgm:cxn modelId="{26C8AFFC-C91F-4068-A601-F691B274C457}" type="presParOf" srcId="{C6677A37-3A08-4FF2-BC45-1EE73FD66B9B}" destId="{9C1A0661-195E-4E97-8DED-D7815983C683}" srcOrd="2" destOrd="0" presId="urn:microsoft.com/office/officeart/2018/2/layout/IconVerticalSolidList"/>
    <dgm:cxn modelId="{EA85CB1E-1EBF-4C0D-A14E-91C8D5B373CF}" type="presParOf" srcId="{C6677A37-3A08-4FF2-BC45-1EE73FD66B9B}" destId="{4AF8A172-AE6F-482F-8EE6-726CB10F4141}"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188528-034B-4861-BF26-E405393A55A3}" type="doc">
      <dgm:prSet loTypeId="urn:microsoft.com/office/officeart/2005/8/layout/vList2" loCatId="list" qsTypeId="urn:microsoft.com/office/officeart/2005/8/quickstyle/simple1" qsCatId="simple" csTypeId="urn:microsoft.com/office/officeart/2005/8/colors/accent6_3" csCatId="accent6"/>
      <dgm:spPr/>
      <dgm:t>
        <a:bodyPr/>
        <a:lstStyle/>
        <a:p>
          <a:endParaRPr lang="en-US"/>
        </a:p>
      </dgm:t>
    </dgm:pt>
    <dgm:pt modelId="{049E558A-3B72-466F-97D3-F15B4F8D29DE}">
      <dgm:prSet/>
      <dgm:spPr/>
      <dgm:t>
        <a:bodyPr/>
        <a:lstStyle/>
        <a:p>
          <a:r>
            <a:rPr lang="en-US"/>
            <a:t>Suppliers Declaration of Conformity​</a:t>
          </a:r>
        </a:p>
      </dgm:t>
    </dgm:pt>
    <dgm:pt modelId="{B5CABC1D-FA6C-4BB1-A0BD-4E2A8381B586}" type="parTrans" cxnId="{B1A5C360-A780-4D4C-B869-F7E9CC100076}">
      <dgm:prSet/>
      <dgm:spPr/>
      <dgm:t>
        <a:bodyPr/>
        <a:lstStyle/>
        <a:p>
          <a:endParaRPr lang="en-US"/>
        </a:p>
      </dgm:t>
    </dgm:pt>
    <dgm:pt modelId="{425EC24D-B2E4-4F9D-AEBD-8CC6C75D0584}" type="sibTrans" cxnId="{B1A5C360-A780-4D4C-B869-F7E9CC100076}">
      <dgm:prSet/>
      <dgm:spPr/>
      <dgm:t>
        <a:bodyPr/>
        <a:lstStyle/>
        <a:p>
          <a:endParaRPr lang="en-US"/>
        </a:p>
      </dgm:t>
    </dgm:pt>
    <dgm:pt modelId="{DCEE7332-FC9B-464A-962E-CAF244D2856E}">
      <dgm:prSet/>
      <dgm:spPr/>
      <dgm:t>
        <a:bodyPr/>
        <a:lstStyle/>
        <a:p>
          <a:r>
            <a:rPr lang="en-US"/>
            <a:t>Conformance Audit​</a:t>
          </a:r>
        </a:p>
      </dgm:t>
    </dgm:pt>
    <dgm:pt modelId="{5A06282F-D866-4779-B667-07D2E7D9EB56}" type="parTrans" cxnId="{59E7C19C-D6D8-43BE-8D1F-BE2AFCD307C4}">
      <dgm:prSet/>
      <dgm:spPr/>
      <dgm:t>
        <a:bodyPr/>
        <a:lstStyle/>
        <a:p>
          <a:endParaRPr lang="en-US"/>
        </a:p>
      </dgm:t>
    </dgm:pt>
    <dgm:pt modelId="{1CF22CA9-806D-4346-9274-B14F6D23606F}" type="sibTrans" cxnId="{59E7C19C-D6D8-43BE-8D1F-BE2AFCD307C4}">
      <dgm:prSet/>
      <dgm:spPr/>
      <dgm:t>
        <a:bodyPr/>
        <a:lstStyle/>
        <a:p>
          <a:endParaRPr lang="en-US"/>
        </a:p>
      </dgm:t>
    </dgm:pt>
    <dgm:pt modelId="{7FE9F3A2-5F75-478C-9704-80F562D6FC01}">
      <dgm:prSet/>
      <dgm:spPr/>
      <dgm:t>
        <a:bodyPr/>
        <a:lstStyle/>
        <a:p>
          <a:r>
            <a:rPr lang="en-US"/>
            <a:t>1st party​</a:t>
          </a:r>
        </a:p>
      </dgm:t>
    </dgm:pt>
    <dgm:pt modelId="{E37F8B33-4442-4180-AF23-D81F7ED71B49}" type="parTrans" cxnId="{5EB7A14B-9E53-4F29-9800-0581147D34E4}">
      <dgm:prSet/>
      <dgm:spPr/>
      <dgm:t>
        <a:bodyPr/>
        <a:lstStyle/>
        <a:p>
          <a:endParaRPr lang="en-US"/>
        </a:p>
      </dgm:t>
    </dgm:pt>
    <dgm:pt modelId="{829BBE76-7CAD-416B-90D2-5AA42F2BA3B3}" type="sibTrans" cxnId="{5EB7A14B-9E53-4F29-9800-0581147D34E4}">
      <dgm:prSet/>
      <dgm:spPr/>
      <dgm:t>
        <a:bodyPr/>
        <a:lstStyle/>
        <a:p>
          <a:endParaRPr lang="en-US"/>
        </a:p>
      </dgm:t>
    </dgm:pt>
    <dgm:pt modelId="{F22A4BEC-5102-49FF-B4CE-0856AF4A84C2}">
      <dgm:prSet/>
      <dgm:spPr/>
      <dgm:t>
        <a:bodyPr/>
        <a:lstStyle/>
        <a:p>
          <a:r>
            <a:rPr lang="en-US"/>
            <a:t>3rd party​</a:t>
          </a:r>
        </a:p>
      </dgm:t>
    </dgm:pt>
    <dgm:pt modelId="{C9F11EC3-2814-4C65-BEB9-062B477FAFEE}" type="parTrans" cxnId="{B4D941C6-32FF-437F-8BCC-C6102FF9F777}">
      <dgm:prSet/>
      <dgm:spPr/>
      <dgm:t>
        <a:bodyPr/>
        <a:lstStyle/>
        <a:p>
          <a:endParaRPr lang="en-US"/>
        </a:p>
      </dgm:t>
    </dgm:pt>
    <dgm:pt modelId="{01B70825-FDA4-4D34-9563-8F0880221EF7}" type="sibTrans" cxnId="{B4D941C6-32FF-437F-8BCC-C6102FF9F777}">
      <dgm:prSet/>
      <dgm:spPr/>
      <dgm:t>
        <a:bodyPr/>
        <a:lstStyle/>
        <a:p>
          <a:endParaRPr lang="en-US"/>
        </a:p>
      </dgm:t>
    </dgm:pt>
    <dgm:pt modelId="{DB41DC16-5BDF-4021-BDC3-7424F4362975}">
      <dgm:prSet/>
      <dgm:spPr/>
      <dgm:t>
        <a:bodyPr/>
        <a:lstStyle/>
        <a:p>
          <a:r>
            <a:rPr lang="en-US"/>
            <a:t>Product Certification ​</a:t>
          </a:r>
        </a:p>
      </dgm:t>
    </dgm:pt>
    <dgm:pt modelId="{C9694BB4-65C5-4B9D-B714-363CCAC21849}" type="parTrans" cxnId="{C9B15967-6142-48E1-A9BF-7E25F8B1F373}">
      <dgm:prSet/>
      <dgm:spPr/>
      <dgm:t>
        <a:bodyPr/>
        <a:lstStyle/>
        <a:p>
          <a:endParaRPr lang="en-US"/>
        </a:p>
      </dgm:t>
    </dgm:pt>
    <dgm:pt modelId="{0E90488E-4E34-4479-8DDC-67F661BDA777}" type="sibTrans" cxnId="{C9B15967-6142-48E1-A9BF-7E25F8B1F373}">
      <dgm:prSet/>
      <dgm:spPr/>
      <dgm:t>
        <a:bodyPr/>
        <a:lstStyle/>
        <a:p>
          <a:endParaRPr lang="en-US"/>
        </a:p>
      </dgm:t>
    </dgm:pt>
    <dgm:pt modelId="{BF5EA35E-B936-4FC4-A695-9EB45AC964C3}">
      <dgm:prSet/>
      <dgm:spPr/>
      <dgm:t>
        <a:bodyPr/>
        <a:lstStyle/>
        <a:p>
          <a:r>
            <a:rPr lang="en-US"/>
            <a:t>Accreditation</a:t>
          </a:r>
        </a:p>
      </dgm:t>
    </dgm:pt>
    <dgm:pt modelId="{F875D8B3-C941-4FBC-96B8-56077BE6B14A}" type="parTrans" cxnId="{47FAF3C6-82E8-4C35-A818-41ECE6897FB3}">
      <dgm:prSet/>
      <dgm:spPr/>
      <dgm:t>
        <a:bodyPr/>
        <a:lstStyle/>
        <a:p>
          <a:endParaRPr lang="en-US"/>
        </a:p>
      </dgm:t>
    </dgm:pt>
    <dgm:pt modelId="{5F6C49F1-C752-4305-8970-29410D3E2F72}" type="sibTrans" cxnId="{47FAF3C6-82E8-4C35-A818-41ECE6897FB3}">
      <dgm:prSet/>
      <dgm:spPr/>
      <dgm:t>
        <a:bodyPr/>
        <a:lstStyle/>
        <a:p>
          <a:endParaRPr lang="en-US"/>
        </a:p>
      </dgm:t>
    </dgm:pt>
    <dgm:pt modelId="{792B61C6-7E0D-46F1-BB5F-D0D917496E04}" type="pres">
      <dgm:prSet presAssocID="{10188528-034B-4861-BF26-E405393A55A3}" presName="linear" presStyleCnt="0">
        <dgm:presLayoutVars>
          <dgm:animLvl val="lvl"/>
          <dgm:resizeHandles val="exact"/>
        </dgm:presLayoutVars>
      </dgm:prSet>
      <dgm:spPr/>
    </dgm:pt>
    <dgm:pt modelId="{09DB7148-E8AB-41EC-8979-2912DDCBC31B}" type="pres">
      <dgm:prSet presAssocID="{049E558A-3B72-466F-97D3-F15B4F8D29DE}" presName="parentText" presStyleLbl="node1" presStyleIdx="0" presStyleCnt="4">
        <dgm:presLayoutVars>
          <dgm:chMax val="0"/>
          <dgm:bulletEnabled val="1"/>
        </dgm:presLayoutVars>
      </dgm:prSet>
      <dgm:spPr/>
    </dgm:pt>
    <dgm:pt modelId="{543E5266-4A1C-4607-9D1D-C2725288CE4B}" type="pres">
      <dgm:prSet presAssocID="{425EC24D-B2E4-4F9D-AEBD-8CC6C75D0584}" presName="spacer" presStyleCnt="0"/>
      <dgm:spPr/>
    </dgm:pt>
    <dgm:pt modelId="{41E28D48-D709-46AB-83A2-0D3F8EDC3DC7}" type="pres">
      <dgm:prSet presAssocID="{DCEE7332-FC9B-464A-962E-CAF244D2856E}" presName="parentText" presStyleLbl="node1" presStyleIdx="1" presStyleCnt="4">
        <dgm:presLayoutVars>
          <dgm:chMax val="0"/>
          <dgm:bulletEnabled val="1"/>
        </dgm:presLayoutVars>
      </dgm:prSet>
      <dgm:spPr/>
    </dgm:pt>
    <dgm:pt modelId="{BE7ADE48-83EF-4AEC-9825-A4EE2D8A04FE}" type="pres">
      <dgm:prSet presAssocID="{DCEE7332-FC9B-464A-962E-CAF244D2856E}" presName="childText" presStyleLbl="revTx" presStyleIdx="0" presStyleCnt="1">
        <dgm:presLayoutVars>
          <dgm:bulletEnabled val="1"/>
        </dgm:presLayoutVars>
      </dgm:prSet>
      <dgm:spPr/>
    </dgm:pt>
    <dgm:pt modelId="{D0EDFB29-F10B-44C3-80DC-B500A352EA2C}" type="pres">
      <dgm:prSet presAssocID="{DB41DC16-5BDF-4021-BDC3-7424F4362975}" presName="parentText" presStyleLbl="node1" presStyleIdx="2" presStyleCnt="4">
        <dgm:presLayoutVars>
          <dgm:chMax val="0"/>
          <dgm:bulletEnabled val="1"/>
        </dgm:presLayoutVars>
      </dgm:prSet>
      <dgm:spPr/>
    </dgm:pt>
    <dgm:pt modelId="{9954DBD6-0938-4959-902B-B3B42B22ED16}" type="pres">
      <dgm:prSet presAssocID="{0E90488E-4E34-4479-8DDC-67F661BDA777}" presName="spacer" presStyleCnt="0"/>
      <dgm:spPr/>
    </dgm:pt>
    <dgm:pt modelId="{C5A92B87-7EDD-4824-9558-7B9569637C01}" type="pres">
      <dgm:prSet presAssocID="{BF5EA35E-B936-4FC4-A695-9EB45AC964C3}" presName="parentText" presStyleLbl="node1" presStyleIdx="3" presStyleCnt="4">
        <dgm:presLayoutVars>
          <dgm:chMax val="0"/>
          <dgm:bulletEnabled val="1"/>
        </dgm:presLayoutVars>
      </dgm:prSet>
      <dgm:spPr/>
    </dgm:pt>
  </dgm:ptLst>
  <dgm:cxnLst>
    <dgm:cxn modelId="{B1A5C360-A780-4D4C-B869-F7E9CC100076}" srcId="{10188528-034B-4861-BF26-E405393A55A3}" destId="{049E558A-3B72-466F-97D3-F15B4F8D29DE}" srcOrd="0" destOrd="0" parTransId="{B5CABC1D-FA6C-4BB1-A0BD-4E2A8381B586}" sibTransId="{425EC24D-B2E4-4F9D-AEBD-8CC6C75D0584}"/>
    <dgm:cxn modelId="{C55EF343-8636-4D6C-9D5C-6610B6AE0E0B}" type="presOf" srcId="{7FE9F3A2-5F75-478C-9704-80F562D6FC01}" destId="{BE7ADE48-83EF-4AEC-9825-A4EE2D8A04FE}" srcOrd="0" destOrd="0" presId="urn:microsoft.com/office/officeart/2005/8/layout/vList2"/>
    <dgm:cxn modelId="{C9B15967-6142-48E1-A9BF-7E25F8B1F373}" srcId="{10188528-034B-4861-BF26-E405393A55A3}" destId="{DB41DC16-5BDF-4021-BDC3-7424F4362975}" srcOrd="2" destOrd="0" parTransId="{C9694BB4-65C5-4B9D-B714-363CCAC21849}" sibTransId="{0E90488E-4E34-4479-8DDC-67F661BDA777}"/>
    <dgm:cxn modelId="{5EB7A14B-9E53-4F29-9800-0581147D34E4}" srcId="{DCEE7332-FC9B-464A-962E-CAF244D2856E}" destId="{7FE9F3A2-5F75-478C-9704-80F562D6FC01}" srcOrd="0" destOrd="0" parTransId="{E37F8B33-4442-4180-AF23-D81F7ED71B49}" sibTransId="{829BBE76-7CAD-416B-90D2-5AA42F2BA3B3}"/>
    <dgm:cxn modelId="{B2415292-85F9-4C99-A367-1A279A1F75FB}" type="presOf" srcId="{BF5EA35E-B936-4FC4-A695-9EB45AC964C3}" destId="{C5A92B87-7EDD-4824-9558-7B9569637C01}" srcOrd="0" destOrd="0" presId="urn:microsoft.com/office/officeart/2005/8/layout/vList2"/>
    <dgm:cxn modelId="{A8D72497-8BE2-4919-8182-491DA475D1EF}" type="presOf" srcId="{049E558A-3B72-466F-97D3-F15B4F8D29DE}" destId="{09DB7148-E8AB-41EC-8979-2912DDCBC31B}" srcOrd="0" destOrd="0" presId="urn:microsoft.com/office/officeart/2005/8/layout/vList2"/>
    <dgm:cxn modelId="{59E7C19C-D6D8-43BE-8D1F-BE2AFCD307C4}" srcId="{10188528-034B-4861-BF26-E405393A55A3}" destId="{DCEE7332-FC9B-464A-962E-CAF244D2856E}" srcOrd="1" destOrd="0" parTransId="{5A06282F-D866-4779-B667-07D2E7D9EB56}" sibTransId="{1CF22CA9-806D-4346-9274-B14F6D23606F}"/>
    <dgm:cxn modelId="{406CD3B0-3548-4122-A791-D06E14587479}" type="presOf" srcId="{F22A4BEC-5102-49FF-B4CE-0856AF4A84C2}" destId="{BE7ADE48-83EF-4AEC-9825-A4EE2D8A04FE}" srcOrd="0" destOrd="1" presId="urn:microsoft.com/office/officeart/2005/8/layout/vList2"/>
    <dgm:cxn modelId="{24C591B9-4C1A-41A8-B2DF-B8B72E156080}" type="presOf" srcId="{10188528-034B-4861-BF26-E405393A55A3}" destId="{792B61C6-7E0D-46F1-BB5F-D0D917496E04}" srcOrd="0" destOrd="0" presId="urn:microsoft.com/office/officeart/2005/8/layout/vList2"/>
    <dgm:cxn modelId="{B4D941C6-32FF-437F-8BCC-C6102FF9F777}" srcId="{DCEE7332-FC9B-464A-962E-CAF244D2856E}" destId="{F22A4BEC-5102-49FF-B4CE-0856AF4A84C2}" srcOrd="1" destOrd="0" parTransId="{C9F11EC3-2814-4C65-BEB9-062B477FAFEE}" sibTransId="{01B70825-FDA4-4D34-9563-8F0880221EF7}"/>
    <dgm:cxn modelId="{47FAF3C6-82E8-4C35-A818-41ECE6897FB3}" srcId="{10188528-034B-4861-BF26-E405393A55A3}" destId="{BF5EA35E-B936-4FC4-A695-9EB45AC964C3}" srcOrd="3" destOrd="0" parTransId="{F875D8B3-C941-4FBC-96B8-56077BE6B14A}" sibTransId="{5F6C49F1-C752-4305-8970-29410D3E2F72}"/>
    <dgm:cxn modelId="{DD663BD7-360B-46E2-BFFB-5105A147798A}" type="presOf" srcId="{DB41DC16-5BDF-4021-BDC3-7424F4362975}" destId="{D0EDFB29-F10B-44C3-80DC-B500A352EA2C}" srcOrd="0" destOrd="0" presId="urn:microsoft.com/office/officeart/2005/8/layout/vList2"/>
    <dgm:cxn modelId="{40F7C5F5-E053-46A8-A9BD-A7CDB2C69BD6}" type="presOf" srcId="{DCEE7332-FC9B-464A-962E-CAF244D2856E}" destId="{41E28D48-D709-46AB-83A2-0D3F8EDC3DC7}" srcOrd="0" destOrd="0" presId="urn:microsoft.com/office/officeart/2005/8/layout/vList2"/>
    <dgm:cxn modelId="{9AFD559D-A4E6-4F07-A0BC-2679DF2EEEEF}" type="presParOf" srcId="{792B61C6-7E0D-46F1-BB5F-D0D917496E04}" destId="{09DB7148-E8AB-41EC-8979-2912DDCBC31B}" srcOrd="0" destOrd="0" presId="urn:microsoft.com/office/officeart/2005/8/layout/vList2"/>
    <dgm:cxn modelId="{F84A93DB-7DB9-425A-8546-230F3F13833C}" type="presParOf" srcId="{792B61C6-7E0D-46F1-BB5F-D0D917496E04}" destId="{543E5266-4A1C-4607-9D1D-C2725288CE4B}" srcOrd="1" destOrd="0" presId="urn:microsoft.com/office/officeart/2005/8/layout/vList2"/>
    <dgm:cxn modelId="{CC15A378-C493-4FDA-B8D2-593555689834}" type="presParOf" srcId="{792B61C6-7E0D-46F1-BB5F-D0D917496E04}" destId="{41E28D48-D709-46AB-83A2-0D3F8EDC3DC7}" srcOrd="2" destOrd="0" presId="urn:microsoft.com/office/officeart/2005/8/layout/vList2"/>
    <dgm:cxn modelId="{FE8B8110-3D46-4B51-BCAE-5E930396EA80}" type="presParOf" srcId="{792B61C6-7E0D-46F1-BB5F-D0D917496E04}" destId="{BE7ADE48-83EF-4AEC-9825-A4EE2D8A04FE}" srcOrd="3" destOrd="0" presId="urn:microsoft.com/office/officeart/2005/8/layout/vList2"/>
    <dgm:cxn modelId="{D93F3B4E-61EF-4F54-A8D9-58ED3A3FD774}" type="presParOf" srcId="{792B61C6-7E0D-46F1-BB5F-D0D917496E04}" destId="{D0EDFB29-F10B-44C3-80DC-B500A352EA2C}" srcOrd="4" destOrd="0" presId="urn:microsoft.com/office/officeart/2005/8/layout/vList2"/>
    <dgm:cxn modelId="{931908DB-178B-4A71-B03E-D23D458AACA6}" type="presParOf" srcId="{792B61C6-7E0D-46F1-BB5F-D0D917496E04}" destId="{9954DBD6-0938-4959-902B-B3B42B22ED16}" srcOrd="5" destOrd="0" presId="urn:microsoft.com/office/officeart/2005/8/layout/vList2"/>
    <dgm:cxn modelId="{D94871D2-7AE0-4060-A77A-1B6B51BF1AAF}" type="presParOf" srcId="{792B61C6-7E0D-46F1-BB5F-D0D917496E04}" destId="{C5A92B87-7EDD-4824-9558-7B9569637C01}"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D51F005-2C0F-41AB-8D11-4A588E550F01}"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7E5DD03F-0688-440F-9B62-CFFE46A949CF}">
      <dgm:prSet/>
      <dgm:spPr/>
      <dgm:t>
        <a:bodyPr/>
        <a:lstStyle/>
        <a:p>
          <a:r>
            <a:rPr lang="en-US"/>
            <a:t>ISO/IEC has developed a whole suite of standards for conformity assessment​</a:t>
          </a:r>
        </a:p>
      </dgm:t>
    </dgm:pt>
    <dgm:pt modelId="{C80CD088-4B83-4473-B73A-C23C346CEDAE}" type="parTrans" cxnId="{80156BF2-C40B-4192-9C82-B8667D84FCAC}">
      <dgm:prSet/>
      <dgm:spPr/>
      <dgm:t>
        <a:bodyPr/>
        <a:lstStyle/>
        <a:p>
          <a:endParaRPr lang="en-US"/>
        </a:p>
      </dgm:t>
    </dgm:pt>
    <dgm:pt modelId="{586A24A7-FEC3-4FE3-8024-7EA507D458E5}" type="sibTrans" cxnId="{80156BF2-C40B-4192-9C82-B8667D84FCAC}">
      <dgm:prSet/>
      <dgm:spPr/>
      <dgm:t>
        <a:bodyPr/>
        <a:lstStyle/>
        <a:p>
          <a:endParaRPr lang="en-US"/>
        </a:p>
      </dgm:t>
    </dgm:pt>
    <dgm:pt modelId="{15129440-09C0-4F03-AE51-ACA458694D19}">
      <dgm:prSet/>
      <dgm:spPr/>
      <dgm:t>
        <a:bodyPr/>
        <a:lstStyle/>
        <a:p>
          <a:r>
            <a:rPr lang="en-US"/>
            <a:t>Known as the CASCO Toolbox</a:t>
          </a:r>
        </a:p>
      </dgm:t>
    </dgm:pt>
    <dgm:pt modelId="{68DBB8B1-3144-4696-BA12-379B4847AD31}" type="parTrans" cxnId="{B03D6079-E90E-4564-8085-260765463652}">
      <dgm:prSet/>
      <dgm:spPr/>
      <dgm:t>
        <a:bodyPr/>
        <a:lstStyle/>
        <a:p>
          <a:endParaRPr lang="en-US"/>
        </a:p>
      </dgm:t>
    </dgm:pt>
    <dgm:pt modelId="{F1C4A17E-2CD8-460A-A3CA-61E49866943D}" type="sibTrans" cxnId="{B03D6079-E90E-4564-8085-260765463652}">
      <dgm:prSet/>
      <dgm:spPr/>
      <dgm:t>
        <a:bodyPr/>
        <a:lstStyle/>
        <a:p>
          <a:endParaRPr lang="en-US"/>
        </a:p>
      </dgm:t>
    </dgm:pt>
    <dgm:pt modelId="{2DBDF032-68D1-4F11-A738-6D02A3F39501}" type="pres">
      <dgm:prSet presAssocID="{1D51F005-2C0F-41AB-8D11-4A588E550F01}" presName="root" presStyleCnt="0">
        <dgm:presLayoutVars>
          <dgm:dir/>
          <dgm:resizeHandles val="exact"/>
        </dgm:presLayoutVars>
      </dgm:prSet>
      <dgm:spPr/>
    </dgm:pt>
    <dgm:pt modelId="{A2D74897-40DC-4EC8-B35C-D55BAACFC0F8}" type="pres">
      <dgm:prSet presAssocID="{7E5DD03F-0688-440F-9B62-CFFE46A949CF}" presName="compNode" presStyleCnt="0"/>
      <dgm:spPr/>
    </dgm:pt>
    <dgm:pt modelId="{1ACDBB0F-95EE-45F5-8B2C-D3BB49EF3E92}" type="pres">
      <dgm:prSet presAssocID="{7E5DD03F-0688-440F-9B62-CFFE46A949C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resentation with Checklist"/>
        </a:ext>
      </dgm:extLst>
    </dgm:pt>
    <dgm:pt modelId="{51548D47-5764-4049-9E62-0EC6AEF631CF}" type="pres">
      <dgm:prSet presAssocID="{7E5DD03F-0688-440F-9B62-CFFE46A949CF}" presName="spaceRect" presStyleCnt="0"/>
      <dgm:spPr/>
    </dgm:pt>
    <dgm:pt modelId="{3CCF1F40-5EB2-4F32-A9D9-E1F0D708F965}" type="pres">
      <dgm:prSet presAssocID="{7E5DD03F-0688-440F-9B62-CFFE46A949CF}" presName="textRect" presStyleLbl="revTx" presStyleIdx="0" presStyleCnt="2">
        <dgm:presLayoutVars>
          <dgm:chMax val="1"/>
          <dgm:chPref val="1"/>
        </dgm:presLayoutVars>
      </dgm:prSet>
      <dgm:spPr/>
    </dgm:pt>
    <dgm:pt modelId="{894C58B7-6DD8-4761-91A8-20B3C08D40B3}" type="pres">
      <dgm:prSet presAssocID="{586A24A7-FEC3-4FE3-8024-7EA507D458E5}" presName="sibTrans" presStyleCnt="0"/>
      <dgm:spPr/>
    </dgm:pt>
    <dgm:pt modelId="{2D640DEC-D064-4169-93A0-845ADB197D46}" type="pres">
      <dgm:prSet presAssocID="{15129440-09C0-4F03-AE51-ACA458694D19}" presName="compNode" presStyleCnt="0"/>
      <dgm:spPr/>
    </dgm:pt>
    <dgm:pt modelId="{1639CB8C-8347-4FE0-9463-03A0714892B8}" type="pres">
      <dgm:prSet presAssocID="{15129440-09C0-4F03-AE51-ACA458694D19}"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ools"/>
        </a:ext>
      </dgm:extLst>
    </dgm:pt>
    <dgm:pt modelId="{ADDA68FC-2C38-40D4-B136-2B0BA087D69D}" type="pres">
      <dgm:prSet presAssocID="{15129440-09C0-4F03-AE51-ACA458694D19}" presName="spaceRect" presStyleCnt="0"/>
      <dgm:spPr/>
    </dgm:pt>
    <dgm:pt modelId="{596B3218-E164-4729-BAF5-D92E3D7AB651}" type="pres">
      <dgm:prSet presAssocID="{15129440-09C0-4F03-AE51-ACA458694D19}" presName="textRect" presStyleLbl="revTx" presStyleIdx="1" presStyleCnt="2">
        <dgm:presLayoutVars>
          <dgm:chMax val="1"/>
          <dgm:chPref val="1"/>
        </dgm:presLayoutVars>
      </dgm:prSet>
      <dgm:spPr/>
    </dgm:pt>
  </dgm:ptLst>
  <dgm:cxnLst>
    <dgm:cxn modelId="{B03D6079-E90E-4564-8085-260765463652}" srcId="{1D51F005-2C0F-41AB-8D11-4A588E550F01}" destId="{15129440-09C0-4F03-AE51-ACA458694D19}" srcOrd="1" destOrd="0" parTransId="{68DBB8B1-3144-4696-BA12-379B4847AD31}" sibTransId="{F1C4A17E-2CD8-460A-A3CA-61E49866943D}"/>
    <dgm:cxn modelId="{6D0AE59B-644F-48AA-93BB-639B50A73D7B}" type="presOf" srcId="{1D51F005-2C0F-41AB-8D11-4A588E550F01}" destId="{2DBDF032-68D1-4F11-A738-6D02A3F39501}" srcOrd="0" destOrd="0" presId="urn:microsoft.com/office/officeart/2018/2/layout/IconLabelList"/>
    <dgm:cxn modelId="{015AAFD2-A8A7-4472-B2F2-D29532BD6EA9}" type="presOf" srcId="{15129440-09C0-4F03-AE51-ACA458694D19}" destId="{596B3218-E164-4729-BAF5-D92E3D7AB651}" srcOrd="0" destOrd="0" presId="urn:microsoft.com/office/officeart/2018/2/layout/IconLabelList"/>
    <dgm:cxn modelId="{80156BF2-C40B-4192-9C82-B8667D84FCAC}" srcId="{1D51F005-2C0F-41AB-8D11-4A588E550F01}" destId="{7E5DD03F-0688-440F-9B62-CFFE46A949CF}" srcOrd="0" destOrd="0" parTransId="{C80CD088-4B83-4473-B73A-C23C346CEDAE}" sibTransId="{586A24A7-FEC3-4FE3-8024-7EA507D458E5}"/>
    <dgm:cxn modelId="{270F7AFC-32E9-48E7-A7E4-3B96D7F75C20}" type="presOf" srcId="{7E5DD03F-0688-440F-9B62-CFFE46A949CF}" destId="{3CCF1F40-5EB2-4F32-A9D9-E1F0D708F965}" srcOrd="0" destOrd="0" presId="urn:microsoft.com/office/officeart/2018/2/layout/IconLabelList"/>
    <dgm:cxn modelId="{D779FEE6-FDB2-4A15-93A9-AA0E25D4AFBF}" type="presParOf" srcId="{2DBDF032-68D1-4F11-A738-6D02A3F39501}" destId="{A2D74897-40DC-4EC8-B35C-D55BAACFC0F8}" srcOrd="0" destOrd="0" presId="urn:microsoft.com/office/officeart/2018/2/layout/IconLabelList"/>
    <dgm:cxn modelId="{AE003C79-AA3D-403B-A7B7-911CFD3D938F}" type="presParOf" srcId="{A2D74897-40DC-4EC8-B35C-D55BAACFC0F8}" destId="{1ACDBB0F-95EE-45F5-8B2C-D3BB49EF3E92}" srcOrd="0" destOrd="0" presId="urn:microsoft.com/office/officeart/2018/2/layout/IconLabelList"/>
    <dgm:cxn modelId="{5B64DBCF-D14C-4847-94D1-2B41A8E4359C}" type="presParOf" srcId="{A2D74897-40DC-4EC8-B35C-D55BAACFC0F8}" destId="{51548D47-5764-4049-9E62-0EC6AEF631CF}" srcOrd="1" destOrd="0" presId="urn:microsoft.com/office/officeart/2018/2/layout/IconLabelList"/>
    <dgm:cxn modelId="{DA0C93B0-67FB-4796-9ECB-48894B670485}" type="presParOf" srcId="{A2D74897-40DC-4EC8-B35C-D55BAACFC0F8}" destId="{3CCF1F40-5EB2-4F32-A9D9-E1F0D708F965}" srcOrd="2" destOrd="0" presId="urn:microsoft.com/office/officeart/2018/2/layout/IconLabelList"/>
    <dgm:cxn modelId="{E5FC8957-0176-4B39-BDAC-456445EF0D5E}" type="presParOf" srcId="{2DBDF032-68D1-4F11-A738-6D02A3F39501}" destId="{894C58B7-6DD8-4761-91A8-20B3C08D40B3}" srcOrd="1" destOrd="0" presId="urn:microsoft.com/office/officeart/2018/2/layout/IconLabelList"/>
    <dgm:cxn modelId="{3B549C3C-01FC-4638-8D55-5765E1F47981}" type="presParOf" srcId="{2DBDF032-68D1-4F11-A738-6D02A3F39501}" destId="{2D640DEC-D064-4169-93A0-845ADB197D46}" srcOrd="2" destOrd="0" presId="urn:microsoft.com/office/officeart/2018/2/layout/IconLabelList"/>
    <dgm:cxn modelId="{73AA0B2F-24BD-4615-A9FD-93F0400A8F4A}" type="presParOf" srcId="{2D640DEC-D064-4169-93A0-845ADB197D46}" destId="{1639CB8C-8347-4FE0-9463-03A0714892B8}" srcOrd="0" destOrd="0" presId="urn:microsoft.com/office/officeart/2018/2/layout/IconLabelList"/>
    <dgm:cxn modelId="{D3CFF3D2-3B3B-4B95-B210-89287BD01014}" type="presParOf" srcId="{2D640DEC-D064-4169-93A0-845ADB197D46}" destId="{ADDA68FC-2C38-40D4-B136-2B0BA087D69D}" srcOrd="1" destOrd="0" presId="urn:microsoft.com/office/officeart/2018/2/layout/IconLabelList"/>
    <dgm:cxn modelId="{644322E7-C7E2-432E-9E94-E1D7EDBB1AFB}" type="presParOf" srcId="{2D640DEC-D064-4169-93A0-845ADB197D46}" destId="{596B3218-E164-4729-BAF5-D92E3D7AB651}"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283C2E-0B26-4E57-81AE-3B6B264EFC33}">
      <dsp:nvSpPr>
        <dsp:cNvPr id="0" name=""/>
        <dsp:cNvSpPr/>
      </dsp:nvSpPr>
      <dsp:spPr>
        <a:xfrm>
          <a:off x="0" y="267669"/>
          <a:ext cx="10515600" cy="21672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6127" tIns="333248" rIns="81612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Those that create standards (e.g., “standard-setting organizations”  or consortia), such as:​</a:t>
          </a:r>
        </a:p>
        <a:p>
          <a:pPr marL="171450" lvl="1" indent="-171450" algn="l" defTabSz="711200">
            <a:lnSpc>
              <a:spcPct val="90000"/>
            </a:lnSpc>
            <a:spcBef>
              <a:spcPct val="0"/>
            </a:spcBef>
            <a:spcAft>
              <a:spcPct val="15000"/>
            </a:spcAft>
            <a:buChar char="•"/>
          </a:pPr>
          <a:r>
            <a:rPr lang="en-US" sz="1600" kern="1200"/>
            <a:t>Institute of Electrical and Electronics Engineers  (IEEE)​</a:t>
          </a:r>
        </a:p>
        <a:p>
          <a:pPr marL="171450" lvl="1" indent="-171450" algn="l" defTabSz="711200">
            <a:lnSpc>
              <a:spcPct val="90000"/>
            </a:lnSpc>
            <a:spcBef>
              <a:spcPct val="0"/>
            </a:spcBef>
            <a:spcAft>
              <a:spcPct val="15000"/>
            </a:spcAft>
            <a:buChar char="•"/>
          </a:pPr>
          <a:r>
            <a:rPr lang="en-US" sz="1600" kern="1200"/>
            <a:t>ASTM International​</a:t>
          </a:r>
        </a:p>
        <a:p>
          <a:pPr marL="171450" lvl="1" indent="-171450" algn="l" defTabSz="711200">
            <a:lnSpc>
              <a:spcPct val="90000"/>
            </a:lnSpc>
            <a:spcBef>
              <a:spcPct val="0"/>
            </a:spcBef>
            <a:spcAft>
              <a:spcPct val="15000"/>
            </a:spcAft>
            <a:buChar char="•"/>
          </a:pPr>
          <a:r>
            <a:rPr lang="en-US" sz="1600" kern="1200"/>
            <a:t>International Organization of Standardization (ISO)​</a:t>
          </a:r>
        </a:p>
        <a:p>
          <a:pPr marL="171450" lvl="1" indent="-171450" algn="l" defTabSz="711200">
            <a:lnSpc>
              <a:spcPct val="90000"/>
            </a:lnSpc>
            <a:spcBef>
              <a:spcPct val="0"/>
            </a:spcBef>
            <a:spcAft>
              <a:spcPct val="15000"/>
            </a:spcAft>
            <a:buChar char="•"/>
          </a:pPr>
          <a:r>
            <a:rPr lang="en-US" sz="1600" kern="1200"/>
            <a:t>National Fire Protection Association​</a:t>
          </a:r>
        </a:p>
        <a:p>
          <a:pPr marL="171450" lvl="1" indent="-171450" algn="l" defTabSz="711200">
            <a:lnSpc>
              <a:spcPct val="90000"/>
            </a:lnSpc>
            <a:spcBef>
              <a:spcPct val="0"/>
            </a:spcBef>
            <a:spcAft>
              <a:spcPct val="15000"/>
            </a:spcAft>
            <a:buChar char="•"/>
          </a:pPr>
          <a:r>
            <a:rPr lang="en-US" sz="1600" kern="1200"/>
            <a:t>Bluetooth Special Interest Group​</a:t>
          </a:r>
        </a:p>
        <a:p>
          <a:pPr marL="171450" lvl="1" indent="-171450" algn="l" defTabSz="711200">
            <a:lnSpc>
              <a:spcPct val="90000"/>
            </a:lnSpc>
            <a:spcBef>
              <a:spcPct val="0"/>
            </a:spcBef>
            <a:spcAft>
              <a:spcPct val="15000"/>
            </a:spcAft>
            <a:buChar char="•"/>
          </a:pPr>
          <a:r>
            <a:rPr lang="en-US" sz="1600" kern="1200"/>
            <a:t>https://www.standardsportal.org/usa_en/resources/sdo.aspx​</a:t>
          </a:r>
        </a:p>
      </dsp:txBody>
      <dsp:txXfrm>
        <a:off x="0" y="267669"/>
        <a:ext cx="10515600" cy="2167200"/>
      </dsp:txXfrm>
    </dsp:sp>
    <dsp:sp modelId="{AC1AD47E-9E77-4382-9DD5-7D66F85D6ABA}">
      <dsp:nvSpPr>
        <dsp:cNvPr id="0" name=""/>
        <dsp:cNvSpPr/>
      </dsp:nvSpPr>
      <dsp:spPr>
        <a:xfrm>
          <a:off x="525780" y="31509"/>
          <a:ext cx="7360920" cy="47232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kern="1200"/>
            <a:t>There are two main types of organizations involved in setting standards:​</a:t>
          </a:r>
        </a:p>
      </dsp:txBody>
      <dsp:txXfrm>
        <a:off x="548837" y="54566"/>
        <a:ext cx="7314806" cy="426206"/>
      </dsp:txXfrm>
    </dsp:sp>
    <dsp:sp modelId="{97F712B5-B78A-4A4F-8A42-096DF95779C6}">
      <dsp:nvSpPr>
        <dsp:cNvPr id="0" name=""/>
        <dsp:cNvSpPr/>
      </dsp:nvSpPr>
      <dsp:spPr>
        <a:xfrm>
          <a:off x="0" y="2757429"/>
          <a:ext cx="10515600" cy="1562400"/>
        </a:xfrm>
        <a:prstGeom prst="rect">
          <a:avLst/>
        </a:prstGeom>
        <a:solidFill>
          <a:schemeClr val="lt1">
            <a:alpha val="9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16127" tIns="333248" rIns="81612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American National Standards Institute (ANSI) is a nongovernmental organization that provides standards for standards development and accredits standard-setting organizations​</a:t>
          </a:r>
        </a:p>
        <a:p>
          <a:pPr marL="171450" lvl="1" indent="-171450" algn="l" defTabSz="711200">
            <a:lnSpc>
              <a:spcPct val="90000"/>
            </a:lnSpc>
            <a:spcBef>
              <a:spcPct val="0"/>
            </a:spcBef>
            <a:spcAft>
              <a:spcPct val="15000"/>
            </a:spcAft>
            <a:buChar char="•"/>
          </a:pPr>
          <a:r>
            <a:rPr lang="en-US" sz="1600" kern="1200"/>
            <a:t>Several key federal agencies monitor or interact with standard setting, such as the National Institute of Standards and Technology (NIST), Office of Management and Budget (OMB), and Office of the Federal Register (OFR)​</a:t>
          </a:r>
        </a:p>
      </dsp:txBody>
      <dsp:txXfrm>
        <a:off x="0" y="2757429"/>
        <a:ext cx="10515600" cy="1562400"/>
      </dsp:txXfrm>
    </dsp:sp>
    <dsp:sp modelId="{33C18992-F8EA-4B92-BE25-8CEF3AA50253}">
      <dsp:nvSpPr>
        <dsp:cNvPr id="0" name=""/>
        <dsp:cNvSpPr/>
      </dsp:nvSpPr>
      <dsp:spPr>
        <a:xfrm>
          <a:off x="525780" y="2521269"/>
          <a:ext cx="7360920" cy="472320"/>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kern="1200"/>
            <a:t>Those that oversee or accredit standards-setting organizations​</a:t>
          </a:r>
        </a:p>
      </dsp:txBody>
      <dsp:txXfrm>
        <a:off x="548837" y="2544326"/>
        <a:ext cx="7314806" cy="4262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995DE-F9A6-4678-8274-2672AC397700}">
      <dsp:nvSpPr>
        <dsp:cNvPr id="0" name=""/>
        <dsp:cNvSpPr/>
      </dsp:nvSpPr>
      <dsp:spPr>
        <a:xfrm>
          <a:off x="0" y="697688"/>
          <a:ext cx="10515600" cy="53820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IEEE publishes approximately 100 standards per year​</a:t>
          </a:r>
        </a:p>
      </dsp:txBody>
      <dsp:txXfrm>
        <a:off x="26273" y="723961"/>
        <a:ext cx="10463054" cy="485654"/>
      </dsp:txXfrm>
    </dsp:sp>
    <dsp:sp modelId="{EF0D1086-3A6B-4F01-BC4B-B5C556437992}">
      <dsp:nvSpPr>
        <dsp:cNvPr id="0" name=""/>
        <dsp:cNvSpPr/>
      </dsp:nvSpPr>
      <dsp:spPr>
        <a:xfrm>
          <a:off x="0" y="1302128"/>
          <a:ext cx="10515600" cy="53820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Over 500 IEEE standards working groups operating at any one time​</a:t>
          </a:r>
        </a:p>
      </dsp:txBody>
      <dsp:txXfrm>
        <a:off x="26273" y="1328401"/>
        <a:ext cx="10463054" cy="485654"/>
      </dsp:txXfrm>
    </dsp:sp>
    <dsp:sp modelId="{CA6C9C89-B193-405E-AB1C-2C3D58BB7314}">
      <dsp:nvSpPr>
        <dsp:cNvPr id="0" name=""/>
        <dsp:cNvSpPr/>
      </dsp:nvSpPr>
      <dsp:spPr>
        <a:xfrm>
          <a:off x="0" y="1906569"/>
          <a:ext cx="10515600" cy="53820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Standards must be approved by 75% of voting IEEE Standards Association members​</a:t>
          </a:r>
        </a:p>
      </dsp:txBody>
      <dsp:txXfrm>
        <a:off x="26273" y="1932842"/>
        <a:ext cx="10463054" cy="485654"/>
      </dsp:txXfrm>
    </dsp:sp>
    <dsp:sp modelId="{FF7EC67E-5A7E-436A-8331-68360194BDE2}">
      <dsp:nvSpPr>
        <dsp:cNvPr id="0" name=""/>
        <dsp:cNvSpPr/>
      </dsp:nvSpPr>
      <dsp:spPr>
        <a:xfrm>
          <a:off x="0" y="2511009"/>
          <a:ext cx="10515600" cy="53820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Average standard takes 3 years to develop​</a:t>
          </a:r>
        </a:p>
      </dsp:txBody>
      <dsp:txXfrm>
        <a:off x="26273" y="2537282"/>
        <a:ext cx="10463054" cy="485654"/>
      </dsp:txXfrm>
    </dsp:sp>
    <dsp:sp modelId="{6CABAEE4-C871-4DE6-BA91-BDEBDAEF460F}">
      <dsp:nvSpPr>
        <dsp:cNvPr id="0" name=""/>
        <dsp:cNvSpPr/>
      </dsp:nvSpPr>
      <dsp:spPr>
        <a:xfrm>
          <a:off x="0" y="3115449"/>
          <a:ext cx="10515600" cy="538200"/>
        </a:xfrm>
        <a:prstGeom prst="roundRect">
          <a:avLst/>
        </a:prstGeom>
        <a:gradFill rotWithShape="0">
          <a:gsLst>
            <a:gs pos="0">
              <a:schemeClr val="dk2">
                <a:hueOff val="0"/>
                <a:satOff val="0"/>
                <a:lumOff val="0"/>
                <a:alphaOff val="0"/>
                <a:satMod val="103000"/>
                <a:lumMod val="102000"/>
                <a:tint val="94000"/>
              </a:schemeClr>
            </a:gs>
            <a:gs pos="50000">
              <a:schemeClr val="dk2">
                <a:hueOff val="0"/>
                <a:satOff val="0"/>
                <a:lumOff val="0"/>
                <a:alphaOff val="0"/>
                <a:satMod val="110000"/>
                <a:lumMod val="100000"/>
                <a:shade val="100000"/>
              </a:schemeClr>
            </a:gs>
            <a:gs pos="100000">
              <a:schemeClr val="dk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kern="1200"/>
            <a:t>A standard is only valid for 10 years  (must be updated or moved to inactive status)</a:t>
          </a:r>
        </a:p>
      </dsp:txBody>
      <dsp:txXfrm>
        <a:off x="26273" y="3141722"/>
        <a:ext cx="10463054" cy="4856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9D4EE-6760-47A4-B6FB-22A24B01A6D8}">
      <dsp:nvSpPr>
        <dsp:cNvPr id="0" name=""/>
        <dsp:cNvSpPr/>
      </dsp:nvSpPr>
      <dsp:spPr>
        <a:xfrm>
          <a:off x="0" y="707092"/>
          <a:ext cx="10515600" cy="1305401"/>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6D19E09-5A99-4284-AC6A-55B9B122CBFB}">
      <dsp:nvSpPr>
        <dsp:cNvPr id="0" name=""/>
        <dsp:cNvSpPr/>
      </dsp:nvSpPr>
      <dsp:spPr>
        <a:xfrm>
          <a:off x="394883" y="1000807"/>
          <a:ext cx="717970" cy="71797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240E63A-E5C3-4FCF-BD52-2E24B817FE74}">
      <dsp:nvSpPr>
        <dsp:cNvPr id="0" name=""/>
        <dsp:cNvSpPr/>
      </dsp:nvSpPr>
      <dsp:spPr>
        <a:xfrm>
          <a:off x="1507738" y="707092"/>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100000"/>
            </a:lnSpc>
            <a:spcBef>
              <a:spcPct val="0"/>
            </a:spcBef>
            <a:spcAft>
              <a:spcPct val="35000"/>
            </a:spcAft>
            <a:buNone/>
          </a:pPr>
          <a:r>
            <a:rPr lang="en-US" sz="2500" kern="1200">
              <a:solidFill>
                <a:schemeClr val="bg1"/>
              </a:solidFill>
            </a:rPr>
            <a:t>Because standards are not legal requirements, parties “conform” rather than “comply” with standards​</a:t>
          </a:r>
        </a:p>
      </dsp:txBody>
      <dsp:txXfrm>
        <a:off x="1507738" y="707092"/>
        <a:ext cx="9007861" cy="1305401"/>
      </dsp:txXfrm>
    </dsp:sp>
    <dsp:sp modelId="{D76902DD-9534-4746-9617-4EB1D06F634D}">
      <dsp:nvSpPr>
        <dsp:cNvPr id="0" name=""/>
        <dsp:cNvSpPr/>
      </dsp:nvSpPr>
      <dsp:spPr>
        <a:xfrm>
          <a:off x="0" y="2338844"/>
          <a:ext cx="10515600" cy="1305401"/>
        </a:xfrm>
        <a:prstGeom prst="roundRect">
          <a:avLst>
            <a:gd name="adj" fmla="val 10000"/>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0615DA-1754-4507-B28B-FAE2ACEDEA87}">
      <dsp:nvSpPr>
        <dsp:cNvPr id="0" name=""/>
        <dsp:cNvSpPr/>
      </dsp:nvSpPr>
      <dsp:spPr>
        <a:xfrm>
          <a:off x="394883" y="2632559"/>
          <a:ext cx="717970" cy="71797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F8A172-AE6F-482F-8EE6-726CB10F4141}">
      <dsp:nvSpPr>
        <dsp:cNvPr id="0" name=""/>
        <dsp:cNvSpPr/>
      </dsp:nvSpPr>
      <dsp:spPr>
        <a:xfrm>
          <a:off x="1507738" y="2338844"/>
          <a:ext cx="9007861" cy="1305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8155" tIns="138155" rIns="138155" bIns="138155" numCol="1" spcCol="1270" anchor="ctr" anchorCtr="0">
          <a:noAutofit/>
        </a:bodyPr>
        <a:lstStyle/>
        <a:p>
          <a:pPr marL="0" lvl="0" indent="0" algn="l" defTabSz="1111250">
            <a:lnSpc>
              <a:spcPct val="100000"/>
            </a:lnSpc>
            <a:spcBef>
              <a:spcPct val="0"/>
            </a:spcBef>
            <a:spcAft>
              <a:spcPct val="35000"/>
            </a:spcAft>
            <a:buNone/>
          </a:pPr>
          <a:r>
            <a:rPr lang="en-US" sz="2500" kern="1200">
              <a:solidFill>
                <a:schemeClr val="bg1"/>
              </a:solidFill>
            </a:rPr>
            <a:t>Challenges in standards conformity assessment?</a:t>
          </a:r>
        </a:p>
      </dsp:txBody>
      <dsp:txXfrm>
        <a:off x="1507738" y="2338844"/>
        <a:ext cx="9007861" cy="13054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DB7148-E8AB-41EC-8979-2912DDCBC31B}">
      <dsp:nvSpPr>
        <dsp:cNvPr id="0" name=""/>
        <dsp:cNvSpPr/>
      </dsp:nvSpPr>
      <dsp:spPr>
        <a:xfrm>
          <a:off x="0" y="37876"/>
          <a:ext cx="10515600" cy="795600"/>
        </a:xfrm>
        <a:prstGeom prst="roundRect">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Suppliers Declaration of Conformity​</a:t>
          </a:r>
        </a:p>
      </dsp:txBody>
      <dsp:txXfrm>
        <a:off x="38838" y="76714"/>
        <a:ext cx="10437924" cy="717924"/>
      </dsp:txXfrm>
    </dsp:sp>
    <dsp:sp modelId="{41E28D48-D709-46AB-83A2-0D3F8EDC3DC7}">
      <dsp:nvSpPr>
        <dsp:cNvPr id="0" name=""/>
        <dsp:cNvSpPr/>
      </dsp:nvSpPr>
      <dsp:spPr>
        <a:xfrm>
          <a:off x="0" y="931396"/>
          <a:ext cx="10515600" cy="795600"/>
        </a:xfrm>
        <a:prstGeom prst="roundRect">
          <a:avLst/>
        </a:prstGeom>
        <a:solidFill>
          <a:schemeClr val="accent6">
            <a:shade val="80000"/>
            <a:hueOff val="184111"/>
            <a:satOff val="-16824"/>
            <a:lumOff val="124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Conformance Audit​</a:t>
          </a:r>
        </a:p>
      </dsp:txBody>
      <dsp:txXfrm>
        <a:off x="38838" y="970234"/>
        <a:ext cx="10437924" cy="717924"/>
      </dsp:txXfrm>
    </dsp:sp>
    <dsp:sp modelId="{BE7ADE48-83EF-4AEC-9825-A4EE2D8A04FE}">
      <dsp:nvSpPr>
        <dsp:cNvPr id="0" name=""/>
        <dsp:cNvSpPr/>
      </dsp:nvSpPr>
      <dsp:spPr>
        <a:xfrm>
          <a:off x="0" y="1726996"/>
          <a:ext cx="10515600" cy="8973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43180" rIns="241808" bIns="43180" numCol="1" spcCol="1270" anchor="t" anchorCtr="0">
          <a:noAutofit/>
        </a:bodyPr>
        <a:lstStyle/>
        <a:p>
          <a:pPr marL="228600" lvl="1" indent="-228600" algn="l" defTabSz="1200150">
            <a:lnSpc>
              <a:spcPct val="90000"/>
            </a:lnSpc>
            <a:spcBef>
              <a:spcPct val="0"/>
            </a:spcBef>
            <a:spcAft>
              <a:spcPct val="20000"/>
            </a:spcAft>
            <a:buChar char="•"/>
          </a:pPr>
          <a:r>
            <a:rPr lang="en-US" sz="2700" kern="1200"/>
            <a:t>1st party​</a:t>
          </a:r>
        </a:p>
        <a:p>
          <a:pPr marL="228600" lvl="1" indent="-228600" algn="l" defTabSz="1200150">
            <a:lnSpc>
              <a:spcPct val="90000"/>
            </a:lnSpc>
            <a:spcBef>
              <a:spcPct val="0"/>
            </a:spcBef>
            <a:spcAft>
              <a:spcPct val="20000"/>
            </a:spcAft>
            <a:buChar char="•"/>
          </a:pPr>
          <a:r>
            <a:rPr lang="en-US" sz="2700" kern="1200"/>
            <a:t>3rd party​</a:t>
          </a:r>
        </a:p>
      </dsp:txBody>
      <dsp:txXfrm>
        <a:off x="0" y="1726996"/>
        <a:ext cx="10515600" cy="897345"/>
      </dsp:txXfrm>
    </dsp:sp>
    <dsp:sp modelId="{D0EDFB29-F10B-44C3-80DC-B500A352EA2C}">
      <dsp:nvSpPr>
        <dsp:cNvPr id="0" name=""/>
        <dsp:cNvSpPr/>
      </dsp:nvSpPr>
      <dsp:spPr>
        <a:xfrm>
          <a:off x="0" y="2624341"/>
          <a:ext cx="10515600" cy="795600"/>
        </a:xfrm>
        <a:prstGeom prst="roundRect">
          <a:avLst/>
        </a:prstGeom>
        <a:solidFill>
          <a:schemeClr val="accent6">
            <a:shade val="80000"/>
            <a:hueOff val="368222"/>
            <a:satOff val="-33649"/>
            <a:lumOff val="2489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Product Certification ​</a:t>
          </a:r>
        </a:p>
      </dsp:txBody>
      <dsp:txXfrm>
        <a:off x="38838" y="2663179"/>
        <a:ext cx="10437924" cy="717924"/>
      </dsp:txXfrm>
    </dsp:sp>
    <dsp:sp modelId="{C5A92B87-7EDD-4824-9558-7B9569637C01}">
      <dsp:nvSpPr>
        <dsp:cNvPr id="0" name=""/>
        <dsp:cNvSpPr/>
      </dsp:nvSpPr>
      <dsp:spPr>
        <a:xfrm>
          <a:off x="0" y="3517861"/>
          <a:ext cx="10515600" cy="795600"/>
        </a:xfrm>
        <a:prstGeom prst="roundRect">
          <a:avLst/>
        </a:prstGeom>
        <a:solidFill>
          <a:schemeClr val="accent6">
            <a:shade val="80000"/>
            <a:hueOff val="552333"/>
            <a:satOff val="-50473"/>
            <a:lumOff val="373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a:lnSpc>
              <a:spcPct val="90000"/>
            </a:lnSpc>
            <a:spcBef>
              <a:spcPct val="0"/>
            </a:spcBef>
            <a:spcAft>
              <a:spcPct val="35000"/>
            </a:spcAft>
            <a:buNone/>
          </a:pPr>
          <a:r>
            <a:rPr lang="en-US" sz="3400" kern="1200"/>
            <a:t>Accreditation</a:t>
          </a:r>
        </a:p>
      </dsp:txBody>
      <dsp:txXfrm>
        <a:off x="38838" y="3556699"/>
        <a:ext cx="10437924" cy="71792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CDBB0F-95EE-45F5-8B2C-D3BB49EF3E92}">
      <dsp:nvSpPr>
        <dsp:cNvPr id="0" name=""/>
        <dsp:cNvSpPr/>
      </dsp:nvSpPr>
      <dsp:spPr>
        <a:xfrm>
          <a:off x="1747800" y="608594"/>
          <a:ext cx="1944000" cy="1944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CCF1F40-5EB2-4F32-A9D9-E1F0D708F965}">
      <dsp:nvSpPr>
        <dsp:cNvPr id="0" name=""/>
        <dsp:cNvSpPr/>
      </dsp:nvSpPr>
      <dsp:spPr>
        <a:xfrm>
          <a:off x="559800" y="3022743"/>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US" sz="2100" kern="1200"/>
            <a:t>ISO/IEC has developed a whole suite of standards for conformity assessment​</a:t>
          </a:r>
        </a:p>
      </dsp:txBody>
      <dsp:txXfrm>
        <a:off x="559800" y="3022743"/>
        <a:ext cx="4320000" cy="720000"/>
      </dsp:txXfrm>
    </dsp:sp>
    <dsp:sp modelId="{1639CB8C-8347-4FE0-9463-03A0714892B8}">
      <dsp:nvSpPr>
        <dsp:cNvPr id="0" name=""/>
        <dsp:cNvSpPr/>
      </dsp:nvSpPr>
      <dsp:spPr>
        <a:xfrm>
          <a:off x="6823800" y="608594"/>
          <a:ext cx="1944000" cy="1944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6B3218-E164-4729-BAF5-D92E3D7AB651}">
      <dsp:nvSpPr>
        <dsp:cNvPr id="0" name=""/>
        <dsp:cNvSpPr/>
      </dsp:nvSpPr>
      <dsp:spPr>
        <a:xfrm>
          <a:off x="5635800" y="3022743"/>
          <a:ext cx="43200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33450">
            <a:lnSpc>
              <a:spcPct val="90000"/>
            </a:lnSpc>
            <a:spcBef>
              <a:spcPct val="0"/>
            </a:spcBef>
            <a:spcAft>
              <a:spcPct val="35000"/>
            </a:spcAft>
            <a:buNone/>
          </a:pPr>
          <a:r>
            <a:rPr lang="en-US" sz="2100" kern="1200"/>
            <a:t>Known as the CASCO Toolbox</a:t>
          </a:r>
        </a:p>
      </dsp:txBody>
      <dsp:txXfrm>
        <a:off x="5635800" y="3022743"/>
        <a:ext cx="4320000" cy="72000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2249A1-300A-7545-8101-2C0011B1357F}" type="datetimeFigureOut">
              <a:rPr lang="en-US" smtClean="0"/>
              <a:t>4/16/2025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CE2D3E-1EC1-394E-830D-7744329FCC16}" type="slidenum">
              <a:rPr lang="en-US" smtClean="0"/>
              <a:t>‹#›</a:t>
            </a:fld>
            <a:endParaRPr lang="en-US"/>
          </a:p>
        </p:txBody>
      </p:sp>
    </p:spTree>
    <p:extLst>
      <p:ext uri="{BB962C8B-B14F-4D97-AF65-F5344CB8AC3E}">
        <p14:creationId xmlns:p14="http://schemas.microsoft.com/office/powerpoint/2010/main" val="3817993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16</a:t>
            </a:fld>
            <a:endParaRPr lang="en-US"/>
          </a:p>
        </p:txBody>
      </p:sp>
    </p:spTree>
    <p:extLst>
      <p:ext uri="{BB962C8B-B14F-4D97-AF65-F5344CB8AC3E}">
        <p14:creationId xmlns:p14="http://schemas.microsoft.com/office/powerpoint/2010/main" val="706476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3CE2D3E-1EC1-394E-830D-7744329FCC16}" type="slidenum">
              <a:rPr lang="en-US" smtClean="0"/>
              <a:t>19</a:t>
            </a:fld>
            <a:endParaRPr lang="en-US"/>
          </a:p>
        </p:txBody>
      </p:sp>
    </p:spTree>
    <p:extLst>
      <p:ext uri="{BB962C8B-B14F-4D97-AF65-F5344CB8AC3E}">
        <p14:creationId xmlns:p14="http://schemas.microsoft.com/office/powerpoint/2010/main" val="180994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it may be a nice time to ask students what they think. Generally, companies have a self-incentive to adopt traditional compatibility standards to benefit from network effects that allow them to be a network participant. But for governance/management standards, that traditional incentive does not apply, so must be additional motivations/indirect enforcement tools (see soft law 2.0 for necessary tools).</a:t>
            </a:r>
          </a:p>
        </p:txBody>
      </p:sp>
      <p:sp>
        <p:nvSpPr>
          <p:cNvPr id="4" name="Slide Number Placeholder 3"/>
          <p:cNvSpPr>
            <a:spLocks noGrp="1"/>
          </p:cNvSpPr>
          <p:nvPr>
            <p:ph type="sldNum" sz="quarter" idx="5"/>
          </p:nvPr>
        </p:nvSpPr>
        <p:spPr/>
        <p:txBody>
          <a:bodyPr/>
          <a:lstStyle/>
          <a:p>
            <a:fld id="{63CE2D3E-1EC1-394E-830D-7744329FCC16}" type="slidenum">
              <a:rPr lang="en-US" smtClean="0"/>
              <a:t>23</a:t>
            </a:fld>
            <a:endParaRPr lang="en-US"/>
          </a:p>
        </p:txBody>
      </p:sp>
    </p:spTree>
    <p:extLst>
      <p:ext uri="{BB962C8B-B14F-4D97-AF65-F5344CB8AC3E}">
        <p14:creationId xmlns:p14="http://schemas.microsoft.com/office/powerpoint/2010/main" val="41563838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Examples coming on next slides, but a good opportunity for student involvement</a:t>
            </a:r>
          </a:p>
        </p:txBody>
      </p:sp>
      <p:sp>
        <p:nvSpPr>
          <p:cNvPr id="4" name="Slide Number Placeholder 3"/>
          <p:cNvSpPr>
            <a:spLocks noGrp="1"/>
          </p:cNvSpPr>
          <p:nvPr>
            <p:ph type="sldNum" sz="quarter" idx="5"/>
          </p:nvPr>
        </p:nvSpPr>
        <p:spPr/>
        <p:txBody>
          <a:bodyPr/>
          <a:lstStyle/>
          <a:p>
            <a:fld id="{63CE2D3E-1EC1-394E-830D-7744329FCC16}" type="slidenum">
              <a:rPr lang="en-US" smtClean="0"/>
              <a:t>28</a:t>
            </a:fld>
            <a:endParaRPr lang="en-US"/>
          </a:p>
        </p:txBody>
      </p:sp>
    </p:spTree>
    <p:extLst>
      <p:ext uri="{BB962C8B-B14F-4D97-AF65-F5344CB8AC3E}">
        <p14:creationId xmlns:p14="http://schemas.microsoft.com/office/powerpoint/2010/main" val="9725925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76EE5C1-0F21-13F9-E549-295445DB68FB}"/>
              </a:ext>
            </a:extLst>
          </p:cNvPr>
          <p:cNvSpPr/>
          <p:nvPr userDrawn="1"/>
        </p:nvSpPr>
        <p:spPr>
          <a:xfrm>
            <a:off x="0" y="0"/>
            <a:ext cx="12192000" cy="32333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 Single Corner Rectangle 11">
            <a:extLst>
              <a:ext uri="{FF2B5EF4-FFF2-40B4-BE49-F238E27FC236}">
                <a16:creationId xmlns:a16="http://schemas.microsoft.com/office/drawing/2014/main" id="{F9ABF127-E921-C366-33A8-64B65FDDEBBE}"/>
              </a:ext>
            </a:extLst>
          </p:cNvPr>
          <p:cNvSpPr/>
          <p:nvPr userDrawn="1"/>
        </p:nvSpPr>
        <p:spPr>
          <a:xfrm rot="16200000">
            <a:off x="4635040" y="-2862607"/>
            <a:ext cx="2921919" cy="12192001"/>
          </a:xfrm>
          <a:prstGeom prst="round1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D076E35-1FCB-B06D-9716-5FE78CA16BA0}"/>
              </a:ext>
            </a:extLst>
          </p:cNvPr>
          <p:cNvSpPr>
            <a:spLocks noGrp="1"/>
          </p:cNvSpPr>
          <p:nvPr>
            <p:ph type="ctrTitle"/>
          </p:nvPr>
        </p:nvSpPr>
        <p:spPr>
          <a:xfrm>
            <a:off x="1524000" y="1814986"/>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FE2D543-6EE9-DA97-B148-F593BDA1FD4F}"/>
              </a:ext>
            </a:extLst>
          </p:cNvPr>
          <p:cNvSpPr>
            <a:spLocks noGrp="1"/>
          </p:cNvSpPr>
          <p:nvPr>
            <p:ph type="subTitle" idx="1"/>
          </p:nvPr>
        </p:nvSpPr>
        <p:spPr>
          <a:xfrm>
            <a:off x="1524000" y="4647023"/>
            <a:ext cx="9144000" cy="75895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C86B71E2-8E9E-54C1-3CE2-E379B99978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099282-547D-9660-86BD-581854AAB7B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cxnSp>
        <p:nvCxnSpPr>
          <p:cNvPr id="8" name="Straight Connector 7">
            <a:extLst>
              <a:ext uri="{FF2B5EF4-FFF2-40B4-BE49-F238E27FC236}">
                <a16:creationId xmlns:a16="http://schemas.microsoft.com/office/drawing/2014/main" id="{7CF6C28C-C3A4-92E5-83B9-C4A2447FD0F5}"/>
              </a:ext>
            </a:extLst>
          </p:cNvPr>
          <p:cNvCxnSpPr/>
          <p:nvPr userDrawn="1"/>
        </p:nvCxnSpPr>
        <p:spPr>
          <a:xfrm>
            <a:off x="3708400" y="4408453"/>
            <a:ext cx="4704080" cy="0"/>
          </a:xfrm>
          <a:prstGeom prst="line">
            <a:avLst/>
          </a:prstGeom>
          <a:ln w="28575">
            <a:solidFill>
              <a:schemeClr val="bg1">
                <a:lumMod val="90000"/>
                <a:lumOff val="10000"/>
              </a:schemeClr>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F4D794F-2E73-16A0-B006-9C0E614EAF44}"/>
              </a:ext>
            </a:extLst>
          </p:cNvPr>
          <p:cNvPicPr>
            <a:picLocks noChangeAspect="1"/>
          </p:cNvPicPr>
          <p:nvPr userDrawn="1"/>
        </p:nvPicPr>
        <p:blipFill>
          <a:blip r:embed="rId2"/>
          <a:srcRect/>
          <a:stretch/>
        </p:blipFill>
        <p:spPr>
          <a:xfrm>
            <a:off x="3572068" y="455118"/>
            <a:ext cx="4840412" cy="904750"/>
          </a:xfrm>
          <a:prstGeom prst="rect">
            <a:avLst/>
          </a:prstGeom>
        </p:spPr>
      </p:pic>
    </p:spTree>
    <p:extLst>
      <p:ext uri="{BB962C8B-B14F-4D97-AF65-F5344CB8AC3E}">
        <p14:creationId xmlns:p14="http://schemas.microsoft.com/office/powerpoint/2010/main" val="1189421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peaker-Three">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93690438-2482-7363-8FEE-69AA2487F18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61621A5-6A4C-C354-01B3-79946845586C}"/>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0" name="Text Placeholder 13">
            <a:extLst>
              <a:ext uri="{FF2B5EF4-FFF2-40B4-BE49-F238E27FC236}">
                <a16:creationId xmlns:a16="http://schemas.microsoft.com/office/drawing/2014/main" id="{80D7A0FC-29E0-143D-2C11-EBB5579468A7}"/>
              </a:ext>
            </a:extLst>
          </p:cNvPr>
          <p:cNvSpPr>
            <a:spLocks noGrp="1"/>
          </p:cNvSpPr>
          <p:nvPr>
            <p:ph type="body" sz="quarter" idx="14" hasCustomPrompt="1"/>
          </p:nvPr>
        </p:nvSpPr>
        <p:spPr>
          <a:xfrm>
            <a:off x="838200"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1" name="Text Placeholder 13">
            <a:extLst>
              <a:ext uri="{FF2B5EF4-FFF2-40B4-BE49-F238E27FC236}">
                <a16:creationId xmlns:a16="http://schemas.microsoft.com/office/drawing/2014/main" id="{5E0C577B-DE54-13D5-87D5-A4602FF71A29}"/>
              </a:ext>
            </a:extLst>
          </p:cNvPr>
          <p:cNvSpPr>
            <a:spLocks noGrp="1"/>
          </p:cNvSpPr>
          <p:nvPr>
            <p:ph type="body" sz="quarter" idx="15" hasCustomPrompt="1"/>
          </p:nvPr>
        </p:nvSpPr>
        <p:spPr>
          <a:xfrm>
            <a:off x="838200"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6" name="Text Placeholder 13">
            <a:extLst>
              <a:ext uri="{FF2B5EF4-FFF2-40B4-BE49-F238E27FC236}">
                <a16:creationId xmlns:a16="http://schemas.microsoft.com/office/drawing/2014/main" id="{1C60A05F-9EC2-1F35-F1D2-99532FCAECD9}"/>
              </a:ext>
            </a:extLst>
          </p:cNvPr>
          <p:cNvSpPr>
            <a:spLocks noGrp="1"/>
          </p:cNvSpPr>
          <p:nvPr>
            <p:ph type="body" sz="quarter" idx="16" hasCustomPrompt="1"/>
          </p:nvPr>
        </p:nvSpPr>
        <p:spPr>
          <a:xfrm>
            <a:off x="4669536"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7" name="Text Placeholder 13">
            <a:extLst>
              <a:ext uri="{FF2B5EF4-FFF2-40B4-BE49-F238E27FC236}">
                <a16:creationId xmlns:a16="http://schemas.microsoft.com/office/drawing/2014/main" id="{27830668-0AFE-1651-F8E9-A0DB6884D298}"/>
              </a:ext>
            </a:extLst>
          </p:cNvPr>
          <p:cNvSpPr>
            <a:spLocks noGrp="1"/>
          </p:cNvSpPr>
          <p:nvPr>
            <p:ph type="body" sz="quarter" idx="17" hasCustomPrompt="1"/>
          </p:nvPr>
        </p:nvSpPr>
        <p:spPr>
          <a:xfrm>
            <a:off x="4669536"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18" name="Text Placeholder 13">
            <a:extLst>
              <a:ext uri="{FF2B5EF4-FFF2-40B4-BE49-F238E27FC236}">
                <a16:creationId xmlns:a16="http://schemas.microsoft.com/office/drawing/2014/main" id="{FE3E33A4-1C6D-70F6-1D48-629279216A3E}"/>
              </a:ext>
            </a:extLst>
          </p:cNvPr>
          <p:cNvSpPr>
            <a:spLocks noGrp="1"/>
          </p:cNvSpPr>
          <p:nvPr>
            <p:ph type="body" sz="quarter" idx="18" hasCustomPrompt="1"/>
          </p:nvPr>
        </p:nvSpPr>
        <p:spPr>
          <a:xfrm>
            <a:off x="8500872" y="5230404"/>
            <a:ext cx="2855976"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9" name="Text Placeholder 13">
            <a:extLst>
              <a:ext uri="{FF2B5EF4-FFF2-40B4-BE49-F238E27FC236}">
                <a16:creationId xmlns:a16="http://schemas.microsoft.com/office/drawing/2014/main" id="{BC7B8E6B-A06C-C6A6-C605-15B1FFFBD862}"/>
              </a:ext>
            </a:extLst>
          </p:cNvPr>
          <p:cNvSpPr>
            <a:spLocks noGrp="1"/>
          </p:cNvSpPr>
          <p:nvPr>
            <p:ph type="body" sz="quarter" idx="19" hasCustomPrompt="1"/>
          </p:nvPr>
        </p:nvSpPr>
        <p:spPr>
          <a:xfrm>
            <a:off x="8500872" y="4844893"/>
            <a:ext cx="2855976"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21" name="Picture Placeholder 20">
            <a:extLst>
              <a:ext uri="{FF2B5EF4-FFF2-40B4-BE49-F238E27FC236}">
                <a16:creationId xmlns:a16="http://schemas.microsoft.com/office/drawing/2014/main" id="{EF915489-0CA3-27AE-8AA1-92F5F9C3A32B}"/>
              </a:ext>
            </a:extLst>
          </p:cNvPr>
          <p:cNvSpPr>
            <a:spLocks noGrp="1"/>
          </p:cNvSpPr>
          <p:nvPr>
            <p:ph type="pic" sz="quarter" idx="20" hasCustomPrompt="1"/>
          </p:nvPr>
        </p:nvSpPr>
        <p:spPr>
          <a:xfrm>
            <a:off x="838200"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2" name="Picture Placeholder 20">
            <a:extLst>
              <a:ext uri="{FF2B5EF4-FFF2-40B4-BE49-F238E27FC236}">
                <a16:creationId xmlns:a16="http://schemas.microsoft.com/office/drawing/2014/main" id="{2D8F1C88-4E90-1D2C-450E-28A3B3F38D70}"/>
              </a:ext>
            </a:extLst>
          </p:cNvPr>
          <p:cNvSpPr>
            <a:spLocks noGrp="1"/>
          </p:cNvSpPr>
          <p:nvPr>
            <p:ph type="pic" sz="quarter" idx="21" hasCustomPrompt="1"/>
          </p:nvPr>
        </p:nvSpPr>
        <p:spPr>
          <a:xfrm>
            <a:off x="8491728"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23" name="Picture Placeholder 20">
            <a:extLst>
              <a:ext uri="{FF2B5EF4-FFF2-40B4-BE49-F238E27FC236}">
                <a16:creationId xmlns:a16="http://schemas.microsoft.com/office/drawing/2014/main" id="{AAB6A62A-1032-995C-5629-323B24B1E07E}"/>
              </a:ext>
            </a:extLst>
          </p:cNvPr>
          <p:cNvSpPr>
            <a:spLocks noGrp="1"/>
          </p:cNvSpPr>
          <p:nvPr>
            <p:ph type="pic" sz="quarter" idx="22" hasCustomPrompt="1"/>
          </p:nvPr>
        </p:nvSpPr>
        <p:spPr>
          <a:xfrm>
            <a:off x="4660392" y="1225296"/>
            <a:ext cx="2855913" cy="3446716"/>
          </a:xfrm>
          <a:prstGeom prst="round2DiagRect">
            <a:avLst>
              <a:gd name="adj1" fmla="val 5461"/>
              <a:gd name="adj2" fmla="val 0"/>
            </a:avLst>
          </a:prstGeom>
        </p:spPr>
        <p:txBody>
          <a:bodyPr anchor="ctr"/>
          <a:lstStyle>
            <a:lvl1pPr marL="0" indent="0" algn="ctr">
              <a:buNone/>
              <a:defRPr/>
            </a:lvl1pPr>
          </a:lstStyle>
          <a:p>
            <a:r>
              <a:rPr lang="en-US"/>
              <a:t>Speaker Headshot</a:t>
            </a:r>
          </a:p>
        </p:txBody>
      </p:sp>
      <p:sp>
        <p:nvSpPr>
          <p:cNvPr id="14" name="Rounded Rectangle 13">
            <a:extLst>
              <a:ext uri="{FF2B5EF4-FFF2-40B4-BE49-F238E27FC236}">
                <a16:creationId xmlns:a16="http://schemas.microsoft.com/office/drawing/2014/main" id="{9855191C-2524-7D15-F915-42D6EFC7DD8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1961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481017B-14FF-1982-2C35-540EC900FB72}"/>
              </a:ext>
            </a:extLst>
          </p:cNvPr>
          <p:cNvSpPr/>
          <p:nvPr userDrawn="1"/>
        </p:nvSpPr>
        <p:spPr>
          <a:xfrm>
            <a:off x="0" y="1"/>
            <a:ext cx="12192000" cy="416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a:extLst>
              <a:ext uri="{FF2B5EF4-FFF2-40B4-BE49-F238E27FC236}">
                <a16:creationId xmlns:a16="http://schemas.microsoft.com/office/drawing/2014/main" id="{98B0ACBB-4213-BAE2-5322-3DAC30746C9E}"/>
              </a:ext>
            </a:extLst>
          </p:cNvPr>
          <p:cNvSpPr/>
          <p:nvPr userDrawn="1"/>
        </p:nvSpPr>
        <p:spPr>
          <a:xfrm>
            <a:off x="11713464"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7DE6A8D9-5CD5-18B0-7FC3-0BA4A1C04B64}"/>
              </a:ext>
            </a:extLst>
          </p:cNvPr>
          <p:cNvSpPr/>
          <p:nvPr userDrawn="1"/>
        </p:nvSpPr>
        <p:spPr>
          <a:xfrm>
            <a:off x="-1798" y="3905084"/>
            <a:ext cx="478536" cy="67773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4F1EEF28-F425-C369-D168-C7DF76FCE877}"/>
              </a:ext>
            </a:extLst>
          </p:cNvPr>
          <p:cNvSpPr/>
          <p:nvPr userDrawn="1"/>
        </p:nvSpPr>
        <p:spPr>
          <a:xfrm>
            <a:off x="243840" y="750570"/>
            <a:ext cx="11704320" cy="5430774"/>
          </a:xfrm>
          <a:prstGeom prst="roundRect">
            <a:avLst>
              <a:gd name="adj" fmla="val 2733"/>
            </a:avLst>
          </a:prstGeom>
          <a:solidFill>
            <a:schemeClr val="bg2"/>
          </a:solidFill>
          <a:ln w="2317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50BF66-A4D6-5728-9168-5BA2D2AABD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5234ED6-1B2A-E942-BF37-09309C1D75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0F82FE7B-2D40-FB83-31E1-2304B028EF66}"/>
              </a:ext>
            </a:extLst>
          </p:cNvPr>
          <p:cNvSpPr>
            <a:spLocks noGrp="1"/>
          </p:cNvSpPr>
          <p:nvPr>
            <p:ph type="ftr" sz="quarter" idx="11"/>
          </p:nvPr>
        </p:nvSpPr>
        <p:spPr/>
        <p:txBody>
          <a:bodyPr/>
          <a:lstStyle>
            <a:lvl1pPr>
              <a:defRPr>
                <a:solidFill>
                  <a:schemeClr val="tx2">
                    <a:lumMod val="50000"/>
                  </a:schemeClr>
                </a:solidFill>
              </a:defRPr>
            </a:lvl1pPr>
          </a:lstStyle>
          <a:p>
            <a:endParaRPr lang="en-US"/>
          </a:p>
        </p:txBody>
      </p:sp>
      <p:sp>
        <p:nvSpPr>
          <p:cNvPr id="6" name="Slide Number Placeholder 5">
            <a:extLst>
              <a:ext uri="{FF2B5EF4-FFF2-40B4-BE49-F238E27FC236}">
                <a16:creationId xmlns:a16="http://schemas.microsoft.com/office/drawing/2014/main" id="{F9C054FE-7DB0-3CAA-60F3-B4D5BC5C219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10" name="Picture 9">
            <a:extLst>
              <a:ext uri="{FF2B5EF4-FFF2-40B4-BE49-F238E27FC236}">
                <a16:creationId xmlns:a16="http://schemas.microsoft.com/office/drawing/2014/main" id="{17B3B880-7A61-60DE-876F-61DD2DA4A8FB}"/>
              </a:ext>
            </a:extLst>
          </p:cNvPr>
          <p:cNvPicPr>
            <a:picLocks noChangeAspect="1"/>
          </p:cNvPicPr>
          <p:nvPr userDrawn="1"/>
        </p:nvPicPr>
        <p:blipFill>
          <a:blip r:embed="rId2"/>
          <a:srcRect/>
          <a:stretch/>
        </p:blipFill>
        <p:spPr>
          <a:xfrm>
            <a:off x="9541421" y="178689"/>
            <a:ext cx="2103577" cy="393192"/>
          </a:xfrm>
          <a:prstGeom prst="rect">
            <a:avLst/>
          </a:prstGeom>
        </p:spPr>
      </p:pic>
    </p:spTree>
    <p:extLst>
      <p:ext uri="{BB962C8B-B14F-4D97-AF65-F5344CB8AC3E}">
        <p14:creationId xmlns:p14="http://schemas.microsoft.com/office/powerpoint/2010/main" val="1543808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5C230-0F8A-EB02-CF88-C58015553C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D5A148E-D88F-E7A2-34B0-1C5BBA85F8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A9F85C56-FEDA-3CE2-27B5-680E47828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B75B9B-AA38-7C6B-5365-BC772BC56AC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3135184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5BD84-6E20-10CA-4789-2461065AC880}"/>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BF9F0346-BC93-7382-540A-BC7A916D51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CAF494-6ABD-8559-B825-F5151D55F943}"/>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03358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C611848-F307-159D-C50C-063BEB4F08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A31915-3E62-5F14-E4D9-8BE525C0985D}"/>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Tree>
    <p:extLst>
      <p:ext uri="{BB962C8B-B14F-4D97-AF65-F5344CB8AC3E}">
        <p14:creationId xmlns:p14="http://schemas.microsoft.com/office/powerpoint/2010/main" val="22715981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Headsho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7DA0D1-3555-B181-D63C-2AC96A42B364}"/>
              </a:ext>
            </a:extLst>
          </p:cNvPr>
          <p:cNvSpPr>
            <a:spLocks noGrp="1"/>
          </p:cNvSpPr>
          <p:nvPr>
            <p:ph type="pic" sz="quarter" idx="13" hasCustomPrompt="1"/>
          </p:nvPr>
        </p:nvSpPr>
        <p:spPr>
          <a:xfrm>
            <a:off x="-9144" y="0"/>
            <a:ext cx="5303838" cy="6228862"/>
          </a:xfrm>
          <a:prstGeom prst="round2DiagRect">
            <a:avLst>
              <a:gd name="adj1" fmla="val 6323"/>
              <a:gd name="adj2" fmla="val 0"/>
            </a:avLst>
          </a:prstGeom>
        </p:spPr>
        <p:txBody>
          <a:bodyPr anchor="ctr"/>
          <a:lstStyle>
            <a:lvl1pPr marL="0" indent="0" algn="ctr">
              <a:buNone/>
              <a:defRPr/>
            </a:lvl1pPr>
          </a:lstStyle>
          <a:p>
            <a:r>
              <a:rPr lang="en-US"/>
              <a:t>Quote Headshot</a:t>
            </a:r>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5687568" y="1280161"/>
            <a:ext cx="5961888" cy="3319271"/>
          </a:xfrm>
        </p:spPr>
        <p:txBody>
          <a:bodyPr anchor="ct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5693918" y="5230404"/>
            <a:ext cx="5961888" cy="621756"/>
          </a:xfrm>
        </p:spPr>
        <p:txBody>
          <a:bodyPr/>
          <a:lstStyle>
            <a:lvl1pPr marL="0" indent="0" algn="l">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5693918" y="4844893"/>
            <a:ext cx="5961888" cy="436912"/>
          </a:xfrm>
        </p:spPr>
        <p:txBody>
          <a:bodyPr>
            <a:normAutofit/>
          </a:bodyPr>
          <a:lstStyle>
            <a:lvl1pPr marL="0" indent="0" algn="l">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9" name="Rounded Rectangle 8">
            <a:extLst>
              <a:ext uri="{FF2B5EF4-FFF2-40B4-BE49-F238E27FC236}">
                <a16:creationId xmlns:a16="http://schemas.microsoft.com/office/drawing/2014/main" id="{0B675884-0318-BFE9-287B-98ABF08E9549}"/>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83662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NoHeadshot">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0E4CE758-802D-7796-14E7-3A18A4393C46}"/>
              </a:ext>
            </a:extLst>
          </p:cNvPr>
          <p:cNvSpPr/>
          <p:nvPr userDrawn="1"/>
        </p:nvSpPr>
        <p:spPr>
          <a:xfrm>
            <a:off x="237744" y="1005840"/>
            <a:ext cx="11704320" cy="5010912"/>
          </a:xfrm>
          <a:prstGeom prst="roundRect">
            <a:avLst>
              <a:gd name="adj" fmla="val 49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a:extLst>
              <a:ext uri="{FF2B5EF4-FFF2-40B4-BE49-F238E27FC236}">
                <a16:creationId xmlns:a16="http://schemas.microsoft.com/office/drawing/2014/main" id="{FA4F315E-4CB3-2850-D282-594A1A39564C}"/>
              </a:ext>
            </a:extLst>
          </p:cNvPr>
          <p:cNvSpPr>
            <a:spLocks noGrp="1"/>
          </p:cNvSpPr>
          <p:nvPr>
            <p:ph sz="half" idx="2" hasCustomPrompt="1"/>
          </p:nvPr>
        </p:nvSpPr>
        <p:spPr>
          <a:xfrm>
            <a:off x="475488" y="1280161"/>
            <a:ext cx="11173968" cy="3319271"/>
          </a:xfrm>
        </p:spPr>
        <p:txBody>
          <a:bodyPr anchor="ctr"/>
          <a:lstStyle>
            <a:lvl1pPr marL="0" indent="0" algn="ctr">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Quote Text</a:t>
            </a:r>
          </a:p>
        </p:txBody>
      </p:sp>
      <p:sp>
        <p:nvSpPr>
          <p:cNvPr id="6" name="Footer Placeholder 5">
            <a:extLst>
              <a:ext uri="{FF2B5EF4-FFF2-40B4-BE49-F238E27FC236}">
                <a16:creationId xmlns:a16="http://schemas.microsoft.com/office/drawing/2014/main" id="{91B145BF-BD11-C780-2C04-036D9F244C4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6DE8F98-ECA5-9DB8-F934-28B0F8E54E0A}"/>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15" name="Text Placeholder 13">
            <a:extLst>
              <a:ext uri="{FF2B5EF4-FFF2-40B4-BE49-F238E27FC236}">
                <a16:creationId xmlns:a16="http://schemas.microsoft.com/office/drawing/2014/main" id="{89FA33C1-E94D-153D-7B12-DBE032CFD050}"/>
              </a:ext>
            </a:extLst>
          </p:cNvPr>
          <p:cNvSpPr>
            <a:spLocks noGrp="1"/>
          </p:cNvSpPr>
          <p:nvPr>
            <p:ph type="body" sz="quarter" idx="14" hasCustomPrompt="1"/>
          </p:nvPr>
        </p:nvSpPr>
        <p:spPr>
          <a:xfrm>
            <a:off x="475488" y="5230404"/>
            <a:ext cx="11180318" cy="621756"/>
          </a:xfrm>
        </p:spPr>
        <p:txBody>
          <a:bodyPr/>
          <a:lstStyle>
            <a:lvl1pPr marL="0" indent="0" algn="ct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p:txBody>
      </p:sp>
      <p:sp>
        <p:nvSpPr>
          <p:cNvPr id="16" name="Text Placeholder 13">
            <a:extLst>
              <a:ext uri="{FF2B5EF4-FFF2-40B4-BE49-F238E27FC236}">
                <a16:creationId xmlns:a16="http://schemas.microsoft.com/office/drawing/2014/main" id="{D4468B74-7269-9199-12A0-0F3162ADF835}"/>
              </a:ext>
            </a:extLst>
          </p:cNvPr>
          <p:cNvSpPr>
            <a:spLocks noGrp="1"/>
          </p:cNvSpPr>
          <p:nvPr>
            <p:ph type="body" sz="quarter" idx="15" hasCustomPrompt="1"/>
          </p:nvPr>
        </p:nvSpPr>
        <p:spPr>
          <a:xfrm>
            <a:off x="475488" y="4844893"/>
            <a:ext cx="11180318" cy="436912"/>
          </a:xfrm>
        </p:spPr>
        <p:txBody>
          <a:bodyPr>
            <a:normAutofit/>
          </a:bodyPr>
          <a:lstStyle>
            <a:lvl1pPr marL="0" indent="0" algn="ct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9098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hiteSlide">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9CA5D1D7-8720-15D9-9474-429AE9DD345D}"/>
              </a:ext>
            </a:extLst>
          </p:cNvPr>
          <p:cNvSpPr/>
          <p:nvPr userDrawn="1"/>
        </p:nvSpPr>
        <p:spPr>
          <a:xfrm>
            <a:off x="243840" y="231648"/>
            <a:ext cx="11704320" cy="5949696"/>
          </a:xfrm>
          <a:prstGeom prst="roundRect">
            <a:avLst>
              <a:gd name="adj" fmla="val 273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0F083EB2-1857-1CDE-B5FB-848A466D72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D77706-642F-077E-C1F7-63E8B6D36C22}"/>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pic>
        <p:nvPicPr>
          <p:cNvPr id="9" name="Picture 8">
            <a:extLst>
              <a:ext uri="{FF2B5EF4-FFF2-40B4-BE49-F238E27FC236}">
                <a16:creationId xmlns:a16="http://schemas.microsoft.com/office/drawing/2014/main" id="{EAA9A442-704D-5E26-9FD3-4218A47B36BF}"/>
              </a:ext>
            </a:extLst>
          </p:cNvPr>
          <p:cNvPicPr>
            <a:picLocks noChangeAspect="1"/>
          </p:cNvPicPr>
          <p:nvPr userDrawn="1"/>
        </p:nvPicPr>
        <p:blipFill>
          <a:blip r:embed="rId2"/>
          <a:srcRect/>
          <a:stretch/>
        </p:blipFill>
        <p:spPr>
          <a:xfrm>
            <a:off x="9297493" y="0"/>
            <a:ext cx="2894508" cy="1229358"/>
          </a:xfrm>
          <a:prstGeom prst="rect">
            <a:avLst/>
          </a:prstGeom>
        </p:spPr>
      </p:pic>
      <p:pic>
        <p:nvPicPr>
          <p:cNvPr id="10" name="Picture 9">
            <a:extLst>
              <a:ext uri="{FF2B5EF4-FFF2-40B4-BE49-F238E27FC236}">
                <a16:creationId xmlns:a16="http://schemas.microsoft.com/office/drawing/2014/main" id="{DD254C2F-C966-FB4F-659D-EBA1191D49A8}"/>
              </a:ext>
            </a:extLst>
          </p:cNvPr>
          <p:cNvPicPr>
            <a:picLocks noChangeAspect="1"/>
          </p:cNvPicPr>
          <p:nvPr userDrawn="1"/>
        </p:nvPicPr>
        <p:blipFill>
          <a:blip r:embed="rId3"/>
          <a:srcRect/>
          <a:stretch/>
        </p:blipFill>
        <p:spPr>
          <a:xfrm>
            <a:off x="9541421" y="178689"/>
            <a:ext cx="2103577" cy="393192"/>
          </a:xfrm>
          <a:prstGeom prst="rect">
            <a:avLst/>
          </a:prstGeom>
        </p:spPr>
      </p:pic>
      <p:sp>
        <p:nvSpPr>
          <p:cNvPr id="11" name="Title 1">
            <a:extLst>
              <a:ext uri="{FF2B5EF4-FFF2-40B4-BE49-F238E27FC236}">
                <a16:creationId xmlns:a16="http://schemas.microsoft.com/office/drawing/2014/main" id="{1C496837-7F7B-35A3-F5EB-D45D8841441F}"/>
              </a:ext>
            </a:extLst>
          </p:cNvPr>
          <p:cNvSpPr>
            <a:spLocks noGrp="1"/>
          </p:cNvSpPr>
          <p:nvPr>
            <p:ph type="title"/>
          </p:nvPr>
        </p:nvSpPr>
        <p:spPr>
          <a:xfrm>
            <a:off x="838200" y="365125"/>
            <a:ext cx="10515600" cy="1325563"/>
          </a:xfrm>
        </p:spPr>
        <p:txBody>
          <a:bodyPr/>
          <a:lstStyle>
            <a:lvl1pPr>
              <a:defRPr>
                <a:solidFill>
                  <a:schemeClr val="bg1"/>
                </a:solidFill>
              </a:defRPr>
            </a:lvl1pPr>
          </a:lstStyle>
          <a:p>
            <a:r>
              <a:rPr lang="en-US"/>
              <a:t>Click to edit Master title style</a:t>
            </a:r>
          </a:p>
        </p:txBody>
      </p:sp>
      <p:sp>
        <p:nvSpPr>
          <p:cNvPr id="12" name="Content Placeholder 2">
            <a:extLst>
              <a:ext uri="{FF2B5EF4-FFF2-40B4-BE49-F238E27FC236}">
                <a16:creationId xmlns:a16="http://schemas.microsoft.com/office/drawing/2014/main" id="{D012B95F-FC56-86AD-8AAB-FFD34998DAAB}"/>
              </a:ext>
            </a:extLst>
          </p:cNvPr>
          <p:cNvSpPr>
            <a:spLocks noGrp="1"/>
          </p:cNvSpPr>
          <p:nvPr>
            <p:ph idx="1"/>
          </p:nvPr>
        </p:nvSpPr>
        <p:spPr>
          <a:xfrm>
            <a:off x="838200" y="1825625"/>
            <a:ext cx="10515600"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0984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Slide-BusinessCar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1FB39CB-AE3D-F59E-F54D-9310DC1ED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E2081A-0E82-2FE1-CBFD-40EDDCBA20F0}"/>
              </a:ext>
            </a:extLst>
          </p:cNvPr>
          <p:cNvSpPr>
            <a:spLocks noGrp="1"/>
          </p:cNvSpPr>
          <p:nvPr>
            <p:ph type="sldNum" sz="quarter" idx="12"/>
          </p:nvPr>
        </p:nvSpPr>
        <p:spPr>
          <a:xfrm>
            <a:off x="10738338" y="6356350"/>
            <a:ext cx="615461" cy="365125"/>
          </a:xfrm>
          <a:prstGeom prst="rect">
            <a:avLst/>
          </a:prstGeom>
        </p:spPr>
        <p:txBody>
          <a:bodyPr/>
          <a:lstStyle/>
          <a:p>
            <a:fld id="{610F3DD8-A0DC-3C44-B4A1-CFDA146FA2D1}" type="slidenum">
              <a:rPr lang="en-US" smtClean="0"/>
              <a:t>‹#›</a:t>
            </a:fld>
            <a:endParaRPr lang="en-US"/>
          </a:p>
        </p:txBody>
      </p:sp>
      <p:sp>
        <p:nvSpPr>
          <p:cNvPr id="7" name="Title 1">
            <a:extLst>
              <a:ext uri="{FF2B5EF4-FFF2-40B4-BE49-F238E27FC236}">
                <a16:creationId xmlns:a16="http://schemas.microsoft.com/office/drawing/2014/main" id="{019A997F-F531-33AD-AE2F-D64D2C1F6C59}"/>
              </a:ext>
            </a:extLst>
          </p:cNvPr>
          <p:cNvSpPr>
            <a:spLocks noGrp="1"/>
          </p:cNvSpPr>
          <p:nvPr>
            <p:ph type="title" hasCustomPrompt="1"/>
          </p:nvPr>
        </p:nvSpPr>
        <p:spPr>
          <a:xfrm>
            <a:off x="838200" y="561895"/>
            <a:ext cx="10515600" cy="1325563"/>
          </a:xfrm>
        </p:spPr>
        <p:txBody>
          <a:bodyPr/>
          <a:lstStyle/>
          <a:p>
            <a:r>
              <a:rPr lang="en-US"/>
              <a:t>Join us in creating a more </a:t>
            </a:r>
            <a:br>
              <a:rPr lang="en-US"/>
            </a:br>
            <a:r>
              <a:rPr lang="en-US"/>
              <a:t>trustworthy marketplace.</a:t>
            </a:r>
          </a:p>
        </p:txBody>
      </p:sp>
      <p:sp>
        <p:nvSpPr>
          <p:cNvPr id="8" name="TextBox 7">
            <a:extLst>
              <a:ext uri="{FF2B5EF4-FFF2-40B4-BE49-F238E27FC236}">
                <a16:creationId xmlns:a16="http://schemas.microsoft.com/office/drawing/2014/main" id="{9EAAB379-C00E-B0D2-47E5-4AA0C21EDF28}"/>
              </a:ext>
            </a:extLst>
          </p:cNvPr>
          <p:cNvSpPr txBox="1"/>
          <p:nvPr userDrawn="1"/>
        </p:nvSpPr>
        <p:spPr>
          <a:xfrm>
            <a:off x="838200" y="1887458"/>
            <a:ext cx="4630980" cy="1477328"/>
          </a:xfrm>
          <a:prstGeom prst="rect">
            <a:avLst/>
          </a:prstGeom>
          <a:noFill/>
        </p:spPr>
        <p:txBody>
          <a:bodyPr wrap="square" rtlCol="0">
            <a:spAutoFit/>
          </a:bodyPr>
          <a:lstStyle/>
          <a:p>
            <a:r>
              <a:rPr lang="en-US">
                <a:latin typeface="Futura PT Book" panose="020B0502020204020303" pitchFamily="34" charset="77"/>
              </a:rPr>
              <a:t>The Center for Industry Self-Regulation</a:t>
            </a:r>
          </a:p>
          <a:p>
            <a:r>
              <a:rPr lang="en-US">
                <a:latin typeface="Futura PT Book" panose="020B0502020204020303" pitchFamily="34" charset="77"/>
              </a:rPr>
              <a:t>1676 International Drive, Suite 550</a:t>
            </a:r>
          </a:p>
          <a:p>
            <a:r>
              <a:rPr lang="en-US">
                <a:latin typeface="Futura PT Book" panose="020B0502020204020303" pitchFamily="34" charset="77"/>
              </a:rPr>
              <a:t>McLean, VA 22102</a:t>
            </a:r>
          </a:p>
          <a:p>
            <a:endParaRPr lang="en-US">
              <a:latin typeface="Futura PT Book" panose="020B0502020204020303" pitchFamily="34" charset="77"/>
            </a:endParaRPr>
          </a:p>
          <a:p>
            <a:r>
              <a:rPr lang="en-US" err="1">
                <a:solidFill>
                  <a:schemeClr val="accent2"/>
                </a:solidFill>
                <a:latin typeface="Futura PT Book" panose="020B0502020204020303" pitchFamily="34" charset="77"/>
              </a:rPr>
              <a:t>industryselfregulation.org</a:t>
            </a:r>
            <a:endParaRPr lang="en-US">
              <a:solidFill>
                <a:schemeClr val="accent2"/>
              </a:solidFill>
              <a:latin typeface="Futura PT Book" panose="020B0502020204020303" pitchFamily="34" charset="77"/>
            </a:endParaRPr>
          </a:p>
        </p:txBody>
      </p:sp>
      <p:sp>
        <p:nvSpPr>
          <p:cNvPr id="12" name="Picture Placeholder 11">
            <a:extLst>
              <a:ext uri="{FF2B5EF4-FFF2-40B4-BE49-F238E27FC236}">
                <a16:creationId xmlns:a16="http://schemas.microsoft.com/office/drawing/2014/main" id="{9808671B-686F-A49A-3E82-3090414F317A}"/>
              </a:ext>
            </a:extLst>
          </p:cNvPr>
          <p:cNvSpPr>
            <a:spLocks noGrp="1"/>
          </p:cNvSpPr>
          <p:nvPr>
            <p:ph type="pic" sz="quarter" idx="13" hasCustomPrompt="1"/>
          </p:nvPr>
        </p:nvSpPr>
        <p:spPr>
          <a:xfrm>
            <a:off x="9351963" y="3855324"/>
            <a:ext cx="2230437" cy="2230438"/>
          </a:xfrm>
          <a:prstGeom prst="ellipse">
            <a:avLst/>
          </a:prstGeom>
          <a:ln w="38100"/>
        </p:spPr>
        <p:style>
          <a:lnRef idx="2">
            <a:schemeClr val="accent1"/>
          </a:lnRef>
          <a:fillRef idx="1">
            <a:schemeClr val="lt1"/>
          </a:fillRef>
          <a:effectRef idx="0">
            <a:schemeClr val="accent1"/>
          </a:effectRef>
          <a:fontRef idx="minor">
            <a:schemeClr val="dk1"/>
          </a:fontRef>
        </p:style>
        <p:txBody>
          <a:bodyPr anchor="ctr"/>
          <a:lstStyle>
            <a:lvl1pPr marL="0" indent="0" algn="ctr">
              <a:buNone/>
              <a:defRPr/>
            </a:lvl1pPr>
          </a:lstStyle>
          <a:p>
            <a:r>
              <a:rPr lang="en-US"/>
              <a:t>Headshot</a:t>
            </a:r>
          </a:p>
        </p:txBody>
      </p:sp>
      <p:sp>
        <p:nvSpPr>
          <p:cNvPr id="14" name="Text Placeholder 13">
            <a:extLst>
              <a:ext uri="{FF2B5EF4-FFF2-40B4-BE49-F238E27FC236}">
                <a16:creationId xmlns:a16="http://schemas.microsoft.com/office/drawing/2014/main" id="{41A0D5A5-4F43-0013-83CC-3C763BBC4F8D}"/>
              </a:ext>
            </a:extLst>
          </p:cNvPr>
          <p:cNvSpPr>
            <a:spLocks noGrp="1"/>
          </p:cNvSpPr>
          <p:nvPr>
            <p:ph type="body" sz="quarter" idx="14" hasCustomPrompt="1"/>
          </p:nvPr>
        </p:nvSpPr>
        <p:spPr>
          <a:xfrm>
            <a:off x="5121275" y="4997149"/>
            <a:ext cx="3949700" cy="982662"/>
          </a:xfrm>
        </p:spPr>
        <p:txBody>
          <a:bodyPr/>
          <a:lstStyle>
            <a:lvl1pPr marL="0" indent="0" algn="r">
              <a:lnSpc>
                <a:spcPct val="100000"/>
              </a:lnSpc>
              <a:spcBef>
                <a:spcPts val="0"/>
              </a:spcBef>
              <a:buNone/>
              <a:defRPr sz="1600"/>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a:t>Title</a:t>
            </a:r>
          </a:p>
          <a:p>
            <a:pPr lvl="0"/>
            <a:r>
              <a:rPr lang="en-US"/>
              <a:t>Organization</a:t>
            </a:r>
          </a:p>
          <a:p>
            <a:pPr lvl="0"/>
            <a:r>
              <a:rPr lang="en-US"/>
              <a:t>Email</a:t>
            </a:r>
          </a:p>
        </p:txBody>
      </p:sp>
      <p:sp>
        <p:nvSpPr>
          <p:cNvPr id="15" name="Text Placeholder 13">
            <a:extLst>
              <a:ext uri="{FF2B5EF4-FFF2-40B4-BE49-F238E27FC236}">
                <a16:creationId xmlns:a16="http://schemas.microsoft.com/office/drawing/2014/main" id="{D092F43E-FF9F-981F-C7F9-39BA6F9CF9EE}"/>
              </a:ext>
            </a:extLst>
          </p:cNvPr>
          <p:cNvSpPr>
            <a:spLocks noGrp="1"/>
          </p:cNvSpPr>
          <p:nvPr>
            <p:ph type="body" sz="quarter" idx="15" hasCustomPrompt="1"/>
          </p:nvPr>
        </p:nvSpPr>
        <p:spPr>
          <a:xfrm>
            <a:off x="5121275" y="4533631"/>
            <a:ext cx="3949700" cy="436912"/>
          </a:xfrm>
        </p:spPr>
        <p:txBody>
          <a:bodyPr>
            <a:normAutofit/>
          </a:bodyPr>
          <a:lstStyle>
            <a:lvl1pPr marL="0" indent="0" algn="r">
              <a:lnSpc>
                <a:spcPct val="100000"/>
              </a:lnSpc>
              <a:spcBef>
                <a:spcPts val="0"/>
              </a:spcBef>
              <a:buNone/>
              <a:defRPr sz="1800" b="1" i="0">
                <a:solidFill>
                  <a:schemeClr val="accent1"/>
                </a:solidFill>
                <a:latin typeface="Gill Sans MT" panose="020B0502020104020203" pitchFamily="34" charset="77"/>
              </a:defRPr>
            </a:lvl1pPr>
            <a:lvl2pPr marL="457200" indent="0" algn="r">
              <a:buNone/>
              <a:defRPr/>
            </a:lvl2pPr>
            <a:lvl3pPr marL="914400" indent="0" algn="r">
              <a:buNone/>
              <a:defRPr/>
            </a:lvl3pPr>
            <a:lvl4pPr marL="1371600" indent="0" algn="r">
              <a:buNone/>
              <a:defRPr/>
            </a:lvl4pPr>
            <a:lvl5pPr marL="1828800" indent="0" algn="r">
              <a:buNone/>
              <a:defRPr/>
            </a:lvl5pPr>
          </a:lstStyle>
          <a:p>
            <a:pPr lvl="0"/>
            <a:r>
              <a:rPr lang="en-US" err="1"/>
              <a:t>Firstname</a:t>
            </a:r>
            <a:r>
              <a:rPr lang="en-US"/>
              <a:t> </a:t>
            </a:r>
            <a:r>
              <a:rPr lang="en-US" err="1"/>
              <a:t>Lastname</a:t>
            </a:r>
            <a:endParaRPr lang="en-US"/>
          </a:p>
        </p:txBody>
      </p:sp>
    </p:spTree>
    <p:extLst>
      <p:ext uri="{BB962C8B-B14F-4D97-AF65-F5344CB8AC3E}">
        <p14:creationId xmlns:p14="http://schemas.microsoft.com/office/powerpoint/2010/main" val="1356123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9E6E72-6EC1-7A6F-8C73-BC5446774E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1D618DE-7D00-25B1-6344-C216F3A266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8CCE1210-8F19-45E3-08EC-3DF229DFE5C1}"/>
              </a:ext>
            </a:extLst>
          </p:cNvPr>
          <p:cNvSpPr>
            <a:spLocks noGrp="1"/>
          </p:cNvSpPr>
          <p:nvPr>
            <p:ph type="ftr" sz="quarter" idx="3"/>
          </p:nvPr>
        </p:nvSpPr>
        <p:spPr>
          <a:xfrm>
            <a:off x="4337538" y="6356350"/>
            <a:ext cx="6400801" cy="365125"/>
          </a:xfrm>
          <a:prstGeom prst="rect">
            <a:avLst/>
          </a:prstGeom>
        </p:spPr>
        <p:txBody>
          <a:bodyPr vert="horz" lIns="91440" tIns="45720" rIns="91440" bIns="45720" rtlCol="0" anchor="ctr"/>
          <a:lstStyle>
            <a:lvl1pPr algn="l">
              <a:defRPr sz="1200">
                <a:solidFill>
                  <a:schemeClr val="tx2">
                    <a:lumMod val="50000"/>
                  </a:schemeClr>
                </a:solidFill>
              </a:defRPr>
            </a:lvl1pPr>
          </a:lstStyle>
          <a:p>
            <a:endParaRPr lang="en-US"/>
          </a:p>
        </p:txBody>
      </p:sp>
      <p:pic>
        <p:nvPicPr>
          <p:cNvPr id="7" name="Picture 6">
            <a:extLst>
              <a:ext uri="{FF2B5EF4-FFF2-40B4-BE49-F238E27FC236}">
                <a16:creationId xmlns:a16="http://schemas.microsoft.com/office/drawing/2014/main" id="{F90DFB40-3EA7-AEFA-9270-21B62BBE38BA}"/>
              </a:ext>
            </a:extLst>
          </p:cNvPr>
          <p:cNvPicPr>
            <a:picLocks noChangeAspect="1"/>
          </p:cNvPicPr>
          <p:nvPr userDrawn="1"/>
        </p:nvPicPr>
        <p:blipFill>
          <a:blip r:embed="rId12"/>
          <a:stretch>
            <a:fillRect/>
          </a:stretch>
        </p:blipFill>
        <p:spPr>
          <a:xfrm>
            <a:off x="0" y="0"/>
            <a:ext cx="339968" cy="339968"/>
          </a:xfrm>
          <a:prstGeom prst="rect">
            <a:avLst/>
          </a:prstGeom>
        </p:spPr>
      </p:pic>
      <p:pic>
        <p:nvPicPr>
          <p:cNvPr id="8" name="Picture 7">
            <a:extLst>
              <a:ext uri="{FF2B5EF4-FFF2-40B4-BE49-F238E27FC236}">
                <a16:creationId xmlns:a16="http://schemas.microsoft.com/office/drawing/2014/main" id="{2C2472ED-D290-C75B-5A31-0A14C2E082BA}"/>
              </a:ext>
            </a:extLst>
          </p:cNvPr>
          <p:cNvPicPr>
            <a:picLocks noChangeAspect="1"/>
          </p:cNvPicPr>
          <p:nvPr userDrawn="1"/>
        </p:nvPicPr>
        <p:blipFill>
          <a:blip r:embed="rId13"/>
          <a:srcRect/>
          <a:stretch/>
        </p:blipFill>
        <p:spPr>
          <a:xfrm>
            <a:off x="9297493" y="0"/>
            <a:ext cx="2894508" cy="1229358"/>
          </a:xfrm>
          <a:prstGeom prst="rect">
            <a:avLst/>
          </a:prstGeom>
        </p:spPr>
      </p:pic>
      <p:pic>
        <p:nvPicPr>
          <p:cNvPr id="9" name="Picture 8">
            <a:extLst>
              <a:ext uri="{FF2B5EF4-FFF2-40B4-BE49-F238E27FC236}">
                <a16:creationId xmlns:a16="http://schemas.microsoft.com/office/drawing/2014/main" id="{7D45D69A-D894-1F81-DA79-7CE74BF53139}"/>
              </a:ext>
            </a:extLst>
          </p:cNvPr>
          <p:cNvPicPr>
            <a:picLocks noChangeAspect="1"/>
          </p:cNvPicPr>
          <p:nvPr userDrawn="1"/>
        </p:nvPicPr>
        <p:blipFill>
          <a:blip r:embed="rId14"/>
          <a:srcRect/>
          <a:stretch/>
        </p:blipFill>
        <p:spPr>
          <a:xfrm>
            <a:off x="9541421" y="178689"/>
            <a:ext cx="2103577" cy="393192"/>
          </a:xfrm>
          <a:prstGeom prst="rect">
            <a:avLst/>
          </a:prstGeom>
        </p:spPr>
      </p:pic>
      <p:pic>
        <p:nvPicPr>
          <p:cNvPr id="10" name="Picture 9">
            <a:extLst>
              <a:ext uri="{FF2B5EF4-FFF2-40B4-BE49-F238E27FC236}">
                <a16:creationId xmlns:a16="http://schemas.microsoft.com/office/drawing/2014/main" id="{01EBC270-980C-60DA-171E-33E3C5691461}"/>
              </a:ext>
            </a:extLst>
          </p:cNvPr>
          <p:cNvPicPr>
            <a:picLocks noChangeAspect="1"/>
          </p:cNvPicPr>
          <p:nvPr userDrawn="1"/>
        </p:nvPicPr>
        <p:blipFill>
          <a:blip r:embed="rId12"/>
          <a:stretch>
            <a:fillRect/>
          </a:stretch>
        </p:blipFill>
        <p:spPr>
          <a:xfrm rot="10800000">
            <a:off x="11852032" y="6518032"/>
            <a:ext cx="339968" cy="339968"/>
          </a:xfrm>
          <a:prstGeom prst="rect">
            <a:avLst/>
          </a:prstGeom>
        </p:spPr>
      </p:pic>
      <p:sp>
        <p:nvSpPr>
          <p:cNvPr id="12" name="Slide Number Placeholder 11">
            <a:extLst>
              <a:ext uri="{FF2B5EF4-FFF2-40B4-BE49-F238E27FC236}">
                <a16:creationId xmlns:a16="http://schemas.microsoft.com/office/drawing/2014/main" id="{9434215B-E1CA-5150-6C96-258A791E6EA8}"/>
              </a:ext>
            </a:extLst>
          </p:cNvPr>
          <p:cNvSpPr>
            <a:spLocks noGrp="1"/>
          </p:cNvSpPr>
          <p:nvPr>
            <p:ph type="sldNum" sz="quarter" idx="4"/>
          </p:nvPr>
        </p:nvSpPr>
        <p:spPr>
          <a:xfrm>
            <a:off x="10738338" y="6356350"/>
            <a:ext cx="6154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FA960E-64F2-CF43-BA3C-F85F684796B7}" type="slidenum">
              <a:rPr lang="en-US" smtClean="0"/>
              <a:t>‹#›</a:t>
            </a:fld>
            <a:endParaRPr lang="en-US"/>
          </a:p>
        </p:txBody>
      </p:sp>
      <p:sp>
        <p:nvSpPr>
          <p:cNvPr id="4" name="TextBox 3">
            <a:extLst>
              <a:ext uri="{FF2B5EF4-FFF2-40B4-BE49-F238E27FC236}">
                <a16:creationId xmlns:a16="http://schemas.microsoft.com/office/drawing/2014/main" id="{A3C2BC6F-0B8F-91FD-5945-8E8ECEDFBB88}"/>
              </a:ext>
            </a:extLst>
          </p:cNvPr>
          <p:cNvSpPr txBox="1"/>
          <p:nvPr userDrawn="1"/>
        </p:nvSpPr>
        <p:spPr>
          <a:xfrm>
            <a:off x="252047" y="6369635"/>
            <a:ext cx="506437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 The Center for Industry Self-Regulation, 2022. All Rights Reserved.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kern="1200">
                <a:solidFill>
                  <a:schemeClr val="tx2">
                    <a:lumMod val="50000"/>
                  </a:schemeClr>
                </a:solidFill>
                <a:effectLst/>
                <a:latin typeface="+mn-lt"/>
                <a:ea typeface="+mn-ea"/>
                <a:cs typeface="+mn-cs"/>
              </a:rPr>
              <a:t>BBB National Programs Charitable Foundation d/b/a Center for Industry Self-Regulation</a:t>
            </a:r>
            <a:endParaRPr lang="en-US" sz="800" kern="1200">
              <a:solidFill>
                <a:schemeClr val="tx2">
                  <a:lumMod val="50000"/>
                </a:schemeClr>
              </a:solidFill>
              <a:effectLst/>
              <a:latin typeface="+mn-lt"/>
              <a:ea typeface="+mn-ea"/>
              <a:cs typeface="+mn-cs"/>
            </a:endParaRPr>
          </a:p>
        </p:txBody>
      </p:sp>
    </p:spTree>
    <p:extLst>
      <p:ext uri="{BB962C8B-B14F-4D97-AF65-F5344CB8AC3E}">
        <p14:creationId xmlns:p14="http://schemas.microsoft.com/office/powerpoint/2010/main" val="2710137718"/>
      </p:ext>
    </p:extLst>
  </p:cSld>
  <p:clrMap bg1="dk1" tx1="lt1" bg2="dk2" tx2="lt2" accent1="accent1" accent2="accent2" accent3="accent3" accent4="accent4" accent5="accent5" accent6="accent6" hlink="hlink" folHlink="folHlink"/>
  <p:sldLayoutIdLst>
    <p:sldLayoutId id="2147483661" r:id="rId1"/>
    <p:sldLayoutId id="2147483663" r:id="rId2"/>
    <p:sldLayoutId id="2147483662" r:id="rId3"/>
    <p:sldLayoutId id="2147483666" r:id="rId4"/>
    <p:sldLayoutId id="2147483667" r:id="rId5"/>
    <p:sldLayoutId id="2147483664" r:id="rId6"/>
    <p:sldLayoutId id="2147483672" r:id="rId7"/>
    <p:sldLayoutId id="2147483669" r:id="rId8"/>
    <p:sldLayoutId id="2147483671" r:id="rId9"/>
    <p:sldLayoutId id="2147483665" r:id="rId10"/>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youtube.com/watch?v=2fgnPdBTTZ8&amp;t=112s&#8203;" TargetMode="Externa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3.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3.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8.jpeg"/><Relationship Id="rId2" Type="http://schemas.openxmlformats.org/officeDocument/2006/relationships/image" Target="../media/image33.jpeg"/><Relationship Id="rId1" Type="http://schemas.openxmlformats.org/officeDocument/2006/relationships/slideLayout" Target="../slideLayouts/slideLayout8.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D1597B28-2247-6621-17DC-2224021E5D38}"/>
              </a:ext>
            </a:extLst>
          </p:cNvPr>
          <p:cNvSpPr>
            <a:spLocks noGrp="1"/>
          </p:cNvSpPr>
          <p:nvPr>
            <p:ph type="ctrTitle"/>
          </p:nvPr>
        </p:nvSpPr>
        <p:spPr/>
        <p:txBody>
          <a:bodyPr/>
          <a:lstStyle/>
          <a:p>
            <a:r>
              <a:rPr lang="en-US"/>
              <a:t>Standards, Soft Law, and Industry Self-Regulation ​</a:t>
            </a:r>
          </a:p>
        </p:txBody>
      </p:sp>
      <p:sp>
        <p:nvSpPr>
          <p:cNvPr id="16" name="Subtitle 15">
            <a:extLst>
              <a:ext uri="{FF2B5EF4-FFF2-40B4-BE49-F238E27FC236}">
                <a16:creationId xmlns:a16="http://schemas.microsoft.com/office/drawing/2014/main" id="{035C4C9B-99BD-2631-6376-B5E00CE523F0}"/>
              </a:ext>
            </a:extLst>
          </p:cNvPr>
          <p:cNvSpPr>
            <a:spLocks noGrp="1"/>
          </p:cNvSpPr>
          <p:nvPr>
            <p:ph type="subTitle" idx="1"/>
          </p:nvPr>
        </p:nvSpPr>
        <p:spPr/>
        <p:txBody>
          <a:bodyPr vert="horz" lIns="91440" tIns="45720" rIns="91440" bIns="45720" rtlCol="0" anchor="t">
            <a:normAutofit/>
          </a:bodyPr>
          <a:lstStyle/>
          <a:p>
            <a:r>
              <a:rPr lang="en-US"/>
              <a:t>Module 3: Private Standards</a:t>
            </a:r>
          </a:p>
        </p:txBody>
      </p:sp>
      <p:sp>
        <p:nvSpPr>
          <p:cNvPr id="12" name="Slide Number Placeholder 11">
            <a:extLst>
              <a:ext uri="{FF2B5EF4-FFF2-40B4-BE49-F238E27FC236}">
                <a16:creationId xmlns:a16="http://schemas.microsoft.com/office/drawing/2014/main" id="{2A52DAF5-37A4-799A-7022-3F70F5B57A0D}"/>
              </a:ext>
            </a:extLst>
          </p:cNvPr>
          <p:cNvSpPr>
            <a:spLocks noGrp="1"/>
          </p:cNvSpPr>
          <p:nvPr>
            <p:ph type="sldNum" sz="quarter" idx="12"/>
          </p:nvPr>
        </p:nvSpPr>
        <p:spPr/>
        <p:txBody>
          <a:bodyPr/>
          <a:lstStyle/>
          <a:p>
            <a:fld id="{610F3DD8-A0DC-3C44-B4A1-CFDA146FA2D1}" type="slidenum">
              <a:rPr lang="en-US" smtClean="0"/>
              <a:pPr/>
              <a:t>1</a:t>
            </a:fld>
            <a:endParaRPr lang="en-US"/>
          </a:p>
        </p:txBody>
      </p:sp>
    </p:spTree>
    <p:extLst>
      <p:ext uri="{BB962C8B-B14F-4D97-AF65-F5344CB8AC3E}">
        <p14:creationId xmlns:p14="http://schemas.microsoft.com/office/powerpoint/2010/main" val="27487310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933AAAE5-4FBC-1B23-CD81-C446D0E7A89E}"/>
              </a:ext>
            </a:extLst>
          </p:cNvPr>
          <p:cNvSpPr>
            <a:spLocks noGrp="1" noChangeArrowheads="1"/>
          </p:cNvSpPr>
          <p:nvPr>
            <p:ph type="title"/>
          </p:nvPr>
        </p:nvSpPr>
        <p:spPr>
          <a:xfrm>
            <a:off x="1164880" y="283905"/>
            <a:ext cx="7818482" cy="1330839"/>
          </a:xfrm>
        </p:spPr>
        <p:txBody>
          <a:bodyPr>
            <a:normAutofit/>
          </a:bodyPr>
          <a:lstStyle/>
          <a:p>
            <a:pPr eaLnBrk="1" hangingPunct="1"/>
            <a:r>
              <a:rPr lang="en-US" altLang="en-US" sz="4100"/>
              <a:t>Consortia Example: Bluetooth</a:t>
            </a:r>
          </a:p>
        </p:txBody>
      </p:sp>
      <p:pic>
        <p:nvPicPr>
          <p:cNvPr id="30726" name="Picture 5">
            <a:extLst>
              <a:ext uri="{FF2B5EF4-FFF2-40B4-BE49-F238E27FC236}">
                <a16:creationId xmlns:a16="http://schemas.microsoft.com/office/drawing/2014/main" id="{F4E4AB4E-9B66-0AF5-0EA4-765005FFBB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164880" y="1940440"/>
            <a:ext cx="3639900" cy="3639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Content Placeholder 2">
            <a:extLst>
              <a:ext uri="{FF2B5EF4-FFF2-40B4-BE49-F238E27FC236}">
                <a16:creationId xmlns:a16="http://schemas.microsoft.com/office/drawing/2014/main" id="{84D74439-2872-F270-9331-50EC4F5F73D6}"/>
              </a:ext>
            </a:extLst>
          </p:cNvPr>
          <p:cNvSpPr>
            <a:spLocks noGrp="1"/>
          </p:cNvSpPr>
          <p:nvPr>
            <p:ph idx="1"/>
          </p:nvPr>
        </p:nvSpPr>
        <p:spPr>
          <a:xfrm>
            <a:off x="5140411" y="1940440"/>
            <a:ext cx="6919784" cy="4611259"/>
          </a:xfrm>
        </p:spPr>
        <p:txBody>
          <a:bodyPr rtlCol="0">
            <a:normAutofit/>
          </a:bodyPr>
          <a:lstStyle/>
          <a:p>
            <a:pPr>
              <a:defRPr/>
            </a:pPr>
            <a:r>
              <a:rPr lang="en-US" altLang="en-US" sz="2400"/>
              <a:t>In 1996, three industry leaders, Intel, Ericsson, and Nokia, met to plan the standardization of this short-range radio technology to support connectivity and collaboration between different products and industries.</a:t>
            </a:r>
          </a:p>
          <a:p>
            <a:pPr>
              <a:defRPr/>
            </a:pPr>
            <a:r>
              <a:rPr lang="en-US" altLang="en-US" sz="2400"/>
              <a:t>Created a consortium that developed initial Bluetooth standard</a:t>
            </a:r>
          </a:p>
          <a:p>
            <a:pPr>
              <a:defRPr/>
            </a:pPr>
            <a:r>
              <a:rPr lang="en-US" altLang="en-US" sz="2400"/>
              <a:t>Invited other interested companies to join</a:t>
            </a:r>
          </a:p>
          <a:p>
            <a:pPr>
              <a:defRPr/>
            </a:pPr>
            <a:r>
              <a:rPr lang="en-US" altLang="en-US" sz="2400"/>
              <a:t>Now known as Bluetooth Special Interest Group (SIG), with over 36,000 company members</a:t>
            </a:r>
          </a:p>
        </p:txBody>
      </p:sp>
      <p:sp>
        <p:nvSpPr>
          <p:cNvPr id="30724" name="Slide Number Placeholder 3">
            <a:extLst>
              <a:ext uri="{FF2B5EF4-FFF2-40B4-BE49-F238E27FC236}">
                <a16:creationId xmlns:a16="http://schemas.microsoft.com/office/drawing/2014/main" id="{D5FD920F-3D2E-FD1C-0A9A-FEE67DB5C864}"/>
              </a:ext>
            </a:extLst>
          </p:cNvPr>
          <p:cNvSpPr>
            <a:spLocks noGrp="1" noChangeArrowheads="1"/>
          </p:cNvSpPr>
          <p:nvPr>
            <p:ph type="sldNum" sz="quarter" idx="12"/>
          </p:nvPr>
        </p:nvSpPr>
        <p:spPr bwMode="auto">
          <a:xfrm>
            <a:off x="7981950" y="6356351"/>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spcBef>
                <a:spcPct val="0"/>
              </a:spcBef>
              <a:spcAft>
                <a:spcPts val="600"/>
              </a:spcAft>
              <a:buNone/>
            </a:pPr>
            <a:fld id="{082A81B5-EB33-4625-9DCC-B48BE6098163}" type="slidenum">
              <a:rPr lang="en-US" altLang="en-US" sz="900">
                <a:latin typeface="Times New Roman" panose="02020603050405020304" pitchFamily="18" charset="0"/>
              </a:rPr>
              <a:pPr>
                <a:spcBef>
                  <a:spcPct val="0"/>
                </a:spcBef>
                <a:spcAft>
                  <a:spcPts val="600"/>
                </a:spcAft>
                <a:buNone/>
              </a:pPr>
              <a:t>10</a:t>
            </a:fld>
            <a:endParaRPr lang="en-US" altLang="en-US" sz="900">
              <a:latin typeface="Times New Roman" panose="02020603050405020304" pitchFamily="18" charset="0"/>
            </a:endParaRPr>
          </a:p>
        </p:txBody>
      </p:sp>
      <p:sp>
        <p:nvSpPr>
          <p:cNvPr id="30725" name="AutoShape 2" descr="Bluetooth® Technology Website">
            <a:extLst>
              <a:ext uri="{FF2B5EF4-FFF2-40B4-BE49-F238E27FC236}">
                <a16:creationId xmlns:a16="http://schemas.microsoft.com/office/drawing/2014/main" id="{4A89FC42-D5BB-38A3-F74F-D4BED0DEE688}"/>
              </a:ext>
            </a:extLst>
          </p:cNvPr>
          <p:cNvSpPr>
            <a:spLocks noChangeAspect="1" noChangeArrowheads="1"/>
          </p:cNvSpPr>
          <p:nvPr/>
        </p:nvSpPr>
        <p:spPr bwMode="auto">
          <a:xfrm>
            <a:off x="1649413" y="720725"/>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endParaRPr lang="en-US" altLang="en-US" sz="1800">
              <a:latin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90943BD-AAB2-1F94-EFA1-ACE9A859B51E}"/>
              </a:ext>
            </a:extLst>
          </p:cNvPr>
          <p:cNvSpPr>
            <a:spLocks noGrp="1"/>
          </p:cNvSpPr>
          <p:nvPr>
            <p:ph type="sldNum" sz="quarter" idx="12"/>
          </p:nvPr>
        </p:nvSpPr>
        <p:spPr/>
        <p:txBody>
          <a:bodyPr/>
          <a:lstStyle/>
          <a:p>
            <a:fld id="{610F3DD8-A0DC-3C44-B4A1-CFDA146FA2D1}" type="slidenum">
              <a:rPr lang="en-US" smtClean="0"/>
              <a:t>11</a:t>
            </a:fld>
            <a:endParaRPr lang="en-US"/>
          </a:p>
        </p:txBody>
      </p:sp>
      <p:sp>
        <p:nvSpPr>
          <p:cNvPr id="4" name="Title 3">
            <a:extLst>
              <a:ext uri="{FF2B5EF4-FFF2-40B4-BE49-F238E27FC236}">
                <a16:creationId xmlns:a16="http://schemas.microsoft.com/office/drawing/2014/main" id="{7C6BE71B-CB77-6FE4-15C9-7C47EC7098DB}"/>
              </a:ext>
            </a:extLst>
          </p:cNvPr>
          <p:cNvSpPr>
            <a:spLocks noGrp="1"/>
          </p:cNvSpPr>
          <p:nvPr>
            <p:ph type="title"/>
          </p:nvPr>
        </p:nvSpPr>
        <p:spPr/>
        <p:txBody>
          <a:bodyPr/>
          <a:lstStyle/>
          <a:p>
            <a:r>
              <a:rPr lang="en-US"/>
              <a:t>More on Standards Consortia</a:t>
            </a:r>
          </a:p>
        </p:txBody>
      </p:sp>
      <p:sp>
        <p:nvSpPr>
          <p:cNvPr id="5" name="Content Placeholder 4">
            <a:extLst>
              <a:ext uri="{FF2B5EF4-FFF2-40B4-BE49-F238E27FC236}">
                <a16:creationId xmlns:a16="http://schemas.microsoft.com/office/drawing/2014/main" id="{D907E49E-7FFB-0A70-D69A-B4DC6CC75007}"/>
              </a:ext>
            </a:extLst>
          </p:cNvPr>
          <p:cNvSpPr>
            <a:spLocks noGrp="1"/>
          </p:cNvSpPr>
          <p:nvPr>
            <p:ph idx="1"/>
          </p:nvPr>
        </p:nvSpPr>
        <p:spPr/>
        <p:txBody>
          <a:bodyPr vert="horz" lIns="91440" tIns="45720" rIns="91440" bIns="45720" rtlCol="0" anchor="t">
            <a:normAutofit lnSpcReduction="10000"/>
          </a:bodyPr>
          <a:lstStyle/>
          <a:p>
            <a:r>
              <a:rPr lang="en-US"/>
              <a:t>Not usually approved by ANSI; may limit participation​</a:t>
            </a:r>
          </a:p>
          <a:p>
            <a:r>
              <a:rPr lang="en-US"/>
              <a:t>Can be created by contract (“Contractual Consortia”) or by agreement (“Incorporated Consortia”)​</a:t>
            </a:r>
          </a:p>
          <a:p>
            <a:pPr lvl="1"/>
            <a:r>
              <a:rPr lang="en-US"/>
              <a:t>Pros/cons of different structures?​</a:t>
            </a:r>
          </a:p>
          <a:p>
            <a:r>
              <a:rPr lang="en-US"/>
              <a:t>Often produce “specifications” rather than standards​</a:t>
            </a:r>
          </a:p>
          <a:p>
            <a:r>
              <a:rPr lang="en-US"/>
              <a:t>Often have three levels of participants: (</a:t>
            </a:r>
            <a:r>
              <a:rPr lang="en-US" err="1"/>
              <a:t>i</a:t>
            </a:r>
            <a:r>
              <a:rPr lang="en-US"/>
              <a:t>) promoters, (ii) contributors, and (iii) users​</a:t>
            </a:r>
          </a:p>
          <a:p>
            <a:r>
              <a:rPr lang="en-US"/>
              <a:t>For more see Biddle et al., The Expanding Role and Importance of Standards in the Information and Communication Technology Industry, 52 Jurimetrics 177-208 (2012)​</a:t>
            </a:r>
          </a:p>
        </p:txBody>
      </p:sp>
    </p:spTree>
    <p:extLst>
      <p:ext uri="{BB962C8B-B14F-4D97-AF65-F5344CB8AC3E}">
        <p14:creationId xmlns:p14="http://schemas.microsoft.com/office/powerpoint/2010/main" val="2810248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AA06D-F285-162C-9974-072CCD59EA71}"/>
              </a:ext>
            </a:extLst>
          </p:cNvPr>
          <p:cNvSpPr>
            <a:spLocks noGrp="1"/>
          </p:cNvSpPr>
          <p:nvPr>
            <p:ph type="title"/>
          </p:nvPr>
        </p:nvSpPr>
        <p:spPr>
          <a:xfrm>
            <a:off x="838200" y="686228"/>
            <a:ext cx="10515600" cy="1325563"/>
          </a:xfrm>
        </p:spPr>
        <p:txBody>
          <a:bodyPr/>
          <a:lstStyle/>
          <a:p>
            <a:r>
              <a:rPr lang="en-US"/>
              <a:t>U.S. Federal Law Supports Voluntary Codes and Standards​</a:t>
            </a:r>
          </a:p>
        </p:txBody>
      </p:sp>
      <p:sp>
        <p:nvSpPr>
          <p:cNvPr id="3" name="Content Placeholder 2">
            <a:extLst>
              <a:ext uri="{FF2B5EF4-FFF2-40B4-BE49-F238E27FC236}">
                <a16:creationId xmlns:a16="http://schemas.microsoft.com/office/drawing/2014/main" id="{9BD8B6AB-1675-8F25-3BF0-8328FA72F922}"/>
              </a:ext>
            </a:extLst>
          </p:cNvPr>
          <p:cNvSpPr>
            <a:spLocks noGrp="1"/>
          </p:cNvSpPr>
          <p:nvPr>
            <p:ph idx="1"/>
          </p:nvPr>
        </p:nvSpPr>
        <p:spPr>
          <a:xfrm>
            <a:off x="838200" y="2005012"/>
            <a:ext cx="10515600" cy="4351338"/>
          </a:xfrm>
        </p:spPr>
        <p:txBody>
          <a:bodyPr>
            <a:normAutofit fontScale="92500" lnSpcReduction="20000"/>
          </a:bodyPr>
          <a:lstStyle/>
          <a:p>
            <a:r>
              <a:rPr lang="en-US"/>
              <a:t>National Technology Transfer &amp; Advancement Act of 1995 (adopted in 1996)​</a:t>
            </a:r>
          </a:p>
          <a:p>
            <a:pPr lvl="1"/>
            <a:r>
              <a:rPr lang="en-US"/>
              <a:t>Calls on federal agencies to “use technical standards that are developed or adopted by voluntary consensus standards bodies,” provided that doing so would not conflict with applicable law or be “otherwise impractical”​</a:t>
            </a:r>
          </a:p>
          <a:p>
            <a:r>
              <a:rPr lang="en-US"/>
              <a:t>Agency directives on standards​</a:t>
            </a:r>
          </a:p>
          <a:p>
            <a:pPr lvl="1"/>
            <a:r>
              <a:rPr lang="en-US"/>
              <a:t>Federal guidance from the White House Office of Management and Budget (OMB) provides “factors for agencies to consider when evaluating whether to use a standard” (OMB Circular A-119)​</a:t>
            </a:r>
          </a:p>
          <a:p>
            <a:pPr lvl="1"/>
            <a:r>
              <a:rPr lang="en-US"/>
              <a:t>The Office of the Federal Register has established regulations governing how agencies can incorporate by reference​</a:t>
            </a:r>
          </a:p>
          <a:p>
            <a:r>
              <a:rPr lang="en-US"/>
              <a:t>National Institute of Standards and Technology (NIST)​</a:t>
            </a:r>
          </a:p>
          <a:p>
            <a:pPr lvl="1"/>
            <a:r>
              <a:rPr lang="en-US"/>
              <a:t>Unit within the U.S. Department of Commerce that helps to facilitate federal government monitoring of and involvement with voluntary codes and standards​</a:t>
            </a:r>
          </a:p>
          <a:p>
            <a:endParaRPr lang="en-US"/>
          </a:p>
          <a:p>
            <a:pPr marL="0" indent="0">
              <a:buNone/>
            </a:pPr>
            <a:endParaRPr lang="en-US"/>
          </a:p>
          <a:p>
            <a:pPr marL="0" indent="0">
              <a:buNone/>
            </a:pPr>
            <a:endParaRPr lang="en-US"/>
          </a:p>
        </p:txBody>
      </p:sp>
      <p:sp>
        <p:nvSpPr>
          <p:cNvPr id="5" name="Slide Number Placeholder 4">
            <a:extLst>
              <a:ext uri="{FF2B5EF4-FFF2-40B4-BE49-F238E27FC236}">
                <a16:creationId xmlns:a16="http://schemas.microsoft.com/office/drawing/2014/main" id="{708AA374-15B2-E5E9-E91A-626C6F272095}"/>
              </a:ext>
            </a:extLst>
          </p:cNvPr>
          <p:cNvSpPr>
            <a:spLocks noGrp="1"/>
          </p:cNvSpPr>
          <p:nvPr>
            <p:ph type="sldNum" sz="quarter" idx="12"/>
          </p:nvPr>
        </p:nvSpPr>
        <p:spPr/>
        <p:txBody>
          <a:bodyPr/>
          <a:lstStyle/>
          <a:p>
            <a:fld id="{610F3DD8-A0DC-3C44-B4A1-CFDA146FA2D1}" type="slidenum">
              <a:rPr lang="en-US" smtClean="0"/>
              <a:t>12</a:t>
            </a:fld>
            <a:endParaRPr lang="en-US"/>
          </a:p>
        </p:txBody>
      </p:sp>
    </p:spTree>
    <p:extLst>
      <p:ext uri="{BB962C8B-B14F-4D97-AF65-F5344CB8AC3E}">
        <p14:creationId xmlns:p14="http://schemas.microsoft.com/office/powerpoint/2010/main" val="2628997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22E2C-63C3-1592-292A-DD4D7CCB2958}"/>
              </a:ext>
            </a:extLst>
          </p:cNvPr>
          <p:cNvSpPr>
            <a:spLocks noGrp="1"/>
          </p:cNvSpPr>
          <p:nvPr>
            <p:ph type="title"/>
          </p:nvPr>
        </p:nvSpPr>
        <p:spPr/>
        <p:txBody>
          <a:bodyPr/>
          <a:lstStyle/>
          <a:p>
            <a:r>
              <a:rPr lang="en-US"/>
              <a:t>The Expanding Domains of ​</a:t>
            </a:r>
            <a:br>
              <a:rPr lang="en-US"/>
            </a:br>
            <a:r>
              <a:rPr lang="en-US"/>
              <a:t>Private Standards​</a:t>
            </a:r>
          </a:p>
        </p:txBody>
      </p:sp>
      <p:sp>
        <p:nvSpPr>
          <p:cNvPr id="3" name="Content Placeholder 2">
            <a:extLst>
              <a:ext uri="{FF2B5EF4-FFF2-40B4-BE49-F238E27FC236}">
                <a16:creationId xmlns:a16="http://schemas.microsoft.com/office/drawing/2014/main" id="{EA392167-4F45-142C-8B3E-61DD2A7D54EF}"/>
              </a:ext>
            </a:extLst>
          </p:cNvPr>
          <p:cNvSpPr>
            <a:spLocks noGrp="1"/>
          </p:cNvSpPr>
          <p:nvPr>
            <p:ph idx="1"/>
          </p:nvPr>
        </p:nvSpPr>
        <p:spPr/>
        <p:txBody>
          <a:bodyPr>
            <a:normAutofit/>
          </a:bodyPr>
          <a:lstStyle/>
          <a:p>
            <a:r>
              <a:rPr lang="en-US"/>
              <a:t>The number and scope of private standards has grown enormously in recent years​</a:t>
            </a:r>
          </a:p>
          <a:p>
            <a:r>
              <a:rPr lang="en-US"/>
              <a:t>Traditional role was for technology specifications and inter-operability​</a:t>
            </a:r>
          </a:p>
          <a:p>
            <a:r>
              <a:rPr lang="en-US"/>
              <a:t>Given growing regulatory gaps for emerging technologies, private standards have increasingly assumed a quasi-regulatory role for emerging technologies:​</a:t>
            </a:r>
          </a:p>
          <a:p>
            <a:pPr lvl="1"/>
            <a:r>
              <a:rPr lang="en-US"/>
              <a:t>e.g., risk management for nanotechnology​</a:t>
            </a:r>
          </a:p>
          <a:p>
            <a:pPr lvl="1"/>
            <a:r>
              <a:rPr lang="en-US"/>
              <a:t>e.g., AI governance by entities developing/using AI​</a:t>
            </a:r>
          </a:p>
          <a:p>
            <a:pPr lvl="1"/>
            <a:r>
              <a:rPr lang="en-US"/>
              <a:t>e.g., safety of autonomous vehicles​</a:t>
            </a:r>
          </a:p>
        </p:txBody>
      </p:sp>
      <p:sp>
        <p:nvSpPr>
          <p:cNvPr id="5" name="Slide Number Placeholder 4">
            <a:extLst>
              <a:ext uri="{FF2B5EF4-FFF2-40B4-BE49-F238E27FC236}">
                <a16:creationId xmlns:a16="http://schemas.microsoft.com/office/drawing/2014/main" id="{C257B6F6-995B-F30F-8B58-CACF6BB15B3B}"/>
              </a:ext>
            </a:extLst>
          </p:cNvPr>
          <p:cNvSpPr>
            <a:spLocks noGrp="1"/>
          </p:cNvSpPr>
          <p:nvPr>
            <p:ph type="sldNum" sz="quarter" idx="12"/>
          </p:nvPr>
        </p:nvSpPr>
        <p:spPr/>
        <p:txBody>
          <a:bodyPr/>
          <a:lstStyle/>
          <a:p>
            <a:fld id="{610F3DD8-A0DC-3C44-B4A1-CFDA146FA2D1}" type="slidenum">
              <a:rPr lang="en-US" smtClean="0"/>
              <a:t>13</a:t>
            </a:fld>
            <a:endParaRPr lang="en-US"/>
          </a:p>
        </p:txBody>
      </p:sp>
    </p:spTree>
    <p:extLst>
      <p:ext uri="{BB962C8B-B14F-4D97-AF65-F5344CB8AC3E}">
        <p14:creationId xmlns:p14="http://schemas.microsoft.com/office/powerpoint/2010/main" val="3442932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B1C8F16-298F-F20C-5B46-327C0290EEC1}"/>
              </a:ext>
            </a:extLst>
          </p:cNvPr>
          <p:cNvSpPr>
            <a:spLocks noGrp="1"/>
          </p:cNvSpPr>
          <p:nvPr>
            <p:ph type="sldNum" sz="quarter" idx="12"/>
          </p:nvPr>
        </p:nvSpPr>
        <p:spPr/>
        <p:txBody>
          <a:bodyPr/>
          <a:lstStyle/>
          <a:p>
            <a:fld id="{610F3DD8-A0DC-3C44-B4A1-CFDA146FA2D1}" type="slidenum">
              <a:rPr lang="en-US" smtClean="0"/>
              <a:t>14</a:t>
            </a:fld>
            <a:endParaRPr lang="en-US"/>
          </a:p>
        </p:txBody>
      </p:sp>
      <p:sp>
        <p:nvSpPr>
          <p:cNvPr id="4" name="Title 3">
            <a:extLst>
              <a:ext uri="{FF2B5EF4-FFF2-40B4-BE49-F238E27FC236}">
                <a16:creationId xmlns:a16="http://schemas.microsoft.com/office/drawing/2014/main" id="{81BA881C-1010-CAC6-A195-46D1AD88A0AE}"/>
              </a:ext>
            </a:extLst>
          </p:cNvPr>
          <p:cNvSpPr>
            <a:spLocks noGrp="1"/>
          </p:cNvSpPr>
          <p:nvPr>
            <p:ph type="title"/>
          </p:nvPr>
        </p:nvSpPr>
        <p:spPr/>
        <p:txBody>
          <a:bodyPr/>
          <a:lstStyle/>
          <a:p>
            <a:r>
              <a:rPr lang="en-US"/>
              <a:t>Examples of Private Standards​</a:t>
            </a:r>
          </a:p>
        </p:txBody>
      </p:sp>
      <p:sp>
        <p:nvSpPr>
          <p:cNvPr id="5" name="Content Placeholder 4">
            <a:extLst>
              <a:ext uri="{FF2B5EF4-FFF2-40B4-BE49-F238E27FC236}">
                <a16:creationId xmlns:a16="http://schemas.microsoft.com/office/drawing/2014/main" id="{2E99B5D0-0DD2-D1B1-5E7F-1A5F6770258C}"/>
              </a:ext>
            </a:extLst>
          </p:cNvPr>
          <p:cNvSpPr>
            <a:spLocks noGrp="1"/>
          </p:cNvSpPr>
          <p:nvPr>
            <p:ph idx="1"/>
          </p:nvPr>
        </p:nvSpPr>
        <p:spPr/>
        <p:txBody>
          <a:bodyPr>
            <a:normAutofit fontScale="62500" lnSpcReduction="20000"/>
          </a:bodyPr>
          <a:lstStyle/>
          <a:p>
            <a:r>
              <a:rPr lang="en-US"/>
              <a:t>IEEE 802.11 (</a:t>
            </a:r>
            <a:r>
              <a:rPr lang="en-US" err="1"/>
              <a:t>WiFi</a:t>
            </a:r>
            <a:r>
              <a:rPr lang="en-US"/>
              <a:t>)​</a:t>
            </a:r>
          </a:p>
          <a:p>
            <a:r>
              <a:rPr lang="en-US"/>
              <a:t>HTML​</a:t>
            </a:r>
          </a:p>
          <a:p>
            <a:r>
              <a:rPr lang="en-US"/>
              <a:t>PDF​</a:t>
            </a:r>
          </a:p>
          <a:p>
            <a:r>
              <a:rPr lang="en-US"/>
              <a:t>5G​</a:t>
            </a:r>
          </a:p>
          <a:p>
            <a:r>
              <a:rPr lang="en-US"/>
              <a:t>DVD​</a:t>
            </a:r>
          </a:p>
          <a:p>
            <a:r>
              <a:rPr lang="en-US"/>
              <a:t>Bluetooth​</a:t>
            </a:r>
          </a:p>
          <a:p>
            <a:r>
              <a:rPr lang="en-US"/>
              <a:t>Electricity sockets​</a:t>
            </a:r>
          </a:p>
          <a:p>
            <a:r>
              <a:rPr lang="en-US"/>
              <a:t>ASTM International Toy Safety Standard​</a:t>
            </a:r>
          </a:p>
          <a:p>
            <a:r>
              <a:rPr lang="en-US"/>
              <a:t>ISO/TR 12885:2018 – Health and Safety Practices for Nanomaterials​</a:t>
            </a:r>
          </a:p>
          <a:p>
            <a:r>
              <a:rPr lang="en-US"/>
              <a:t>All building and electrical codes​</a:t>
            </a:r>
          </a:p>
          <a:p>
            <a:r>
              <a:rPr lang="en-US"/>
              <a:t>ISO 9000 (Quality Management)​</a:t>
            </a:r>
          </a:p>
          <a:p>
            <a:r>
              <a:rPr lang="en-US"/>
              <a:t>ISO 14001 (Environmental Management)​</a:t>
            </a:r>
          </a:p>
          <a:p>
            <a:r>
              <a:rPr lang="en-US">
                <a:hlinkClick r:id="rId2"/>
              </a:rPr>
              <a:t>https://www.youtube.com/watch?v=2fgnPdBTTZ8&amp;t=112s​</a:t>
            </a:r>
            <a:endParaRPr lang="en-US"/>
          </a:p>
        </p:txBody>
      </p:sp>
    </p:spTree>
    <p:extLst>
      <p:ext uri="{BB962C8B-B14F-4D97-AF65-F5344CB8AC3E}">
        <p14:creationId xmlns:p14="http://schemas.microsoft.com/office/powerpoint/2010/main" val="3405277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E8FC00D-6DD3-20A3-2A21-6DFA0F7C503D}"/>
              </a:ext>
            </a:extLst>
          </p:cNvPr>
          <p:cNvSpPr>
            <a:spLocks noGrp="1"/>
          </p:cNvSpPr>
          <p:nvPr>
            <p:ph type="sldNum" sz="quarter" idx="12"/>
          </p:nvPr>
        </p:nvSpPr>
        <p:spPr/>
        <p:txBody>
          <a:bodyPr/>
          <a:lstStyle/>
          <a:p>
            <a:fld id="{610F3DD8-A0DC-3C44-B4A1-CFDA146FA2D1}" type="slidenum">
              <a:rPr lang="en-US" smtClean="0"/>
              <a:t>15</a:t>
            </a:fld>
            <a:endParaRPr lang="en-US"/>
          </a:p>
        </p:txBody>
      </p:sp>
      <p:pic>
        <p:nvPicPr>
          <p:cNvPr id="6" name="Picture 5">
            <a:extLst>
              <a:ext uri="{FF2B5EF4-FFF2-40B4-BE49-F238E27FC236}">
                <a16:creationId xmlns:a16="http://schemas.microsoft.com/office/drawing/2014/main" id="{411E4C97-8DBF-C829-584C-CA4F391CE1EF}"/>
              </a:ext>
            </a:extLst>
          </p:cNvPr>
          <p:cNvPicPr>
            <a:picLocks noChangeAspect="1"/>
          </p:cNvPicPr>
          <p:nvPr/>
        </p:nvPicPr>
        <p:blipFill>
          <a:blip r:embed="rId2"/>
          <a:stretch>
            <a:fillRect/>
          </a:stretch>
        </p:blipFill>
        <p:spPr>
          <a:xfrm>
            <a:off x="696098" y="444843"/>
            <a:ext cx="7026876" cy="5270157"/>
          </a:xfrm>
          <a:prstGeom prst="rect">
            <a:avLst/>
          </a:prstGeom>
        </p:spPr>
      </p:pic>
      <p:sp>
        <p:nvSpPr>
          <p:cNvPr id="7" name="TextBox 6">
            <a:extLst>
              <a:ext uri="{FF2B5EF4-FFF2-40B4-BE49-F238E27FC236}">
                <a16:creationId xmlns:a16="http://schemas.microsoft.com/office/drawing/2014/main" id="{63A544C7-C851-BAA8-E056-8B1AF41FD2B2}"/>
              </a:ext>
            </a:extLst>
          </p:cNvPr>
          <p:cNvSpPr txBox="1"/>
          <p:nvPr/>
        </p:nvSpPr>
        <p:spPr>
          <a:xfrm>
            <a:off x="984421" y="5695780"/>
            <a:ext cx="7265773" cy="369332"/>
          </a:xfrm>
          <a:prstGeom prst="rect">
            <a:avLst/>
          </a:prstGeom>
          <a:noFill/>
        </p:spPr>
        <p:txBody>
          <a:bodyPr wrap="square" rtlCol="0">
            <a:spAutoFit/>
          </a:bodyPr>
          <a:lstStyle/>
          <a:p>
            <a:r>
              <a:rPr lang="en-US">
                <a:solidFill>
                  <a:schemeClr val="bg1"/>
                </a:solidFill>
              </a:rPr>
              <a:t>*from ANSI </a:t>
            </a:r>
          </a:p>
        </p:txBody>
      </p:sp>
      <p:pic>
        <p:nvPicPr>
          <p:cNvPr id="8" name="Picture 7">
            <a:extLst>
              <a:ext uri="{FF2B5EF4-FFF2-40B4-BE49-F238E27FC236}">
                <a16:creationId xmlns:a16="http://schemas.microsoft.com/office/drawing/2014/main" id="{64E81126-EFAF-C79A-E694-1D5F36DE0FAF}"/>
              </a:ext>
            </a:extLst>
          </p:cNvPr>
          <p:cNvPicPr>
            <a:picLocks noChangeAspect="1"/>
          </p:cNvPicPr>
          <p:nvPr/>
        </p:nvPicPr>
        <p:blipFill>
          <a:blip r:embed="rId3"/>
          <a:stretch>
            <a:fillRect/>
          </a:stretch>
        </p:blipFill>
        <p:spPr>
          <a:xfrm>
            <a:off x="7941018" y="1160156"/>
            <a:ext cx="2969998" cy="1666708"/>
          </a:xfrm>
          <a:prstGeom prst="rect">
            <a:avLst/>
          </a:prstGeom>
        </p:spPr>
      </p:pic>
    </p:spTree>
    <p:extLst>
      <p:ext uri="{BB962C8B-B14F-4D97-AF65-F5344CB8AC3E}">
        <p14:creationId xmlns:p14="http://schemas.microsoft.com/office/powerpoint/2010/main" val="1727641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56559A4-D9EB-C40C-DCBE-6086AF0F8D82}"/>
              </a:ext>
            </a:extLst>
          </p:cNvPr>
          <p:cNvSpPr>
            <a:spLocks noGrp="1"/>
          </p:cNvSpPr>
          <p:nvPr>
            <p:ph type="sldNum" sz="quarter" idx="12"/>
          </p:nvPr>
        </p:nvSpPr>
        <p:spPr/>
        <p:txBody>
          <a:bodyPr/>
          <a:lstStyle/>
          <a:p>
            <a:fld id="{610F3DD8-A0DC-3C44-B4A1-CFDA146FA2D1}" type="slidenum">
              <a:rPr lang="en-US" smtClean="0"/>
              <a:t>16</a:t>
            </a:fld>
            <a:endParaRPr lang="en-US"/>
          </a:p>
        </p:txBody>
      </p:sp>
      <p:sp>
        <p:nvSpPr>
          <p:cNvPr id="4" name="Title 3">
            <a:extLst>
              <a:ext uri="{FF2B5EF4-FFF2-40B4-BE49-F238E27FC236}">
                <a16:creationId xmlns:a16="http://schemas.microsoft.com/office/drawing/2014/main" id="{1EA66962-22F8-AA8D-2F92-EB3F08E7FEA9}"/>
              </a:ext>
            </a:extLst>
          </p:cNvPr>
          <p:cNvSpPr>
            <a:spLocks noGrp="1"/>
          </p:cNvSpPr>
          <p:nvPr>
            <p:ph type="title"/>
          </p:nvPr>
        </p:nvSpPr>
        <p:spPr>
          <a:xfrm>
            <a:off x="838199" y="6008665"/>
            <a:ext cx="10515600" cy="1060493"/>
          </a:xfrm>
        </p:spPr>
        <p:txBody>
          <a:bodyPr/>
          <a:lstStyle/>
          <a:p>
            <a:r>
              <a:rPr lang="en-US"/>
              <a:t>Standards are Everywhere!</a:t>
            </a:r>
          </a:p>
        </p:txBody>
      </p:sp>
      <p:pic>
        <p:nvPicPr>
          <p:cNvPr id="4100" name="Picture 4" descr="Image result for busytown cartoon of the city">
            <a:extLst>
              <a:ext uri="{FF2B5EF4-FFF2-40B4-BE49-F238E27FC236}">
                <a16:creationId xmlns:a16="http://schemas.microsoft.com/office/drawing/2014/main" id="{89AB7C41-10CF-1DD8-A4CC-3A7A09BB2D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580" y="413856"/>
            <a:ext cx="6716058" cy="576865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A710B6-84A6-AD91-C61B-8B6484EE9A57}"/>
              </a:ext>
            </a:extLst>
          </p:cNvPr>
          <p:cNvSpPr txBox="1"/>
          <p:nvPr/>
        </p:nvSpPr>
        <p:spPr>
          <a:xfrm>
            <a:off x="8310948" y="1186934"/>
            <a:ext cx="3881052" cy="1200329"/>
          </a:xfrm>
          <a:prstGeom prst="rect">
            <a:avLst/>
          </a:prstGeom>
          <a:noFill/>
        </p:spPr>
        <p:txBody>
          <a:bodyPr wrap="square" rtlCol="0">
            <a:spAutoFit/>
          </a:bodyPr>
          <a:lstStyle/>
          <a:p>
            <a:r>
              <a:rPr lang="en-US" sz="3600">
                <a:solidFill>
                  <a:schemeClr val="bg1"/>
                </a:solidFill>
              </a:rPr>
              <a:t>Standards are Everywhere!</a:t>
            </a:r>
            <a:endParaRPr lang="en-US" sz="3600"/>
          </a:p>
        </p:txBody>
      </p:sp>
    </p:spTree>
    <p:extLst>
      <p:ext uri="{BB962C8B-B14F-4D97-AF65-F5344CB8AC3E}">
        <p14:creationId xmlns:p14="http://schemas.microsoft.com/office/powerpoint/2010/main" val="41050944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AAF084A-118B-C718-2425-A9647B04CFA0}"/>
              </a:ext>
            </a:extLst>
          </p:cNvPr>
          <p:cNvSpPr>
            <a:spLocks noGrp="1"/>
          </p:cNvSpPr>
          <p:nvPr>
            <p:ph type="sldNum" sz="quarter" idx="12"/>
          </p:nvPr>
        </p:nvSpPr>
        <p:spPr/>
        <p:txBody>
          <a:bodyPr/>
          <a:lstStyle/>
          <a:p>
            <a:fld id="{610F3DD8-A0DC-3C44-B4A1-CFDA146FA2D1}" type="slidenum">
              <a:rPr lang="en-US" smtClean="0"/>
              <a:t>17</a:t>
            </a:fld>
            <a:endParaRPr lang="en-US"/>
          </a:p>
        </p:txBody>
      </p:sp>
      <p:pic>
        <p:nvPicPr>
          <p:cNvPr id="5122" name="Picture 2">
            <a:extLst>
              <a:ext uri="{FF2B5EF4-FFF2-40B4-BE49-F238E27FC236}">
                <a16:creationId xmlns:a16="http://schemas.microsoft.com/office/drawing/2014/main" id="{F760E097-58E3-2EDD-8189-9E404768A0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568" y="501650"/>
            <a:ext cx="8326005" cy="24488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07FB55DD-0E35-FE53-A57D-C7B277204D16}"/>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04568" y="3423850"/>
            <a:ext cx="6195534" cy="245397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B667DF60-C657-BB44-D6F0-720A15C4CE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6258" y="3429001"/>
            <a:ext cx="4007168" cy="244882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F39FCBE3-EB32-F0E2-5DF6-3E5B1478EC4E}"/>
              </a:ext>
            </a:extLst>
          </p:cNvPr>
          <p:cNvSpPr txBox="1"/>
          <p:nvPr/>
        </p:nvSpPr>
        <p:spPr>
          <a:xfrm>
            <a:off x="838200" y="5987018"/>
            <a:ext cx="6098058" cy="369332"/>
          </a:xfrm>
          <a:prstGeom prst="rect">
            <a:avLst/>
          </a:prstGeom>
          <a:noFill/>
        </p:spPr>
        <p:txBody>
          <a:bodyPr wrap="square">
            <a:spAutoFit/>
          </a:bodyPr>
          <a:lstStyle/>
          <a:p>
            <a:r>
              <a:rPr lang="en-US"/>
              <a:t>https://papers.ssrn.com/sol3/papers.cfm?abstract_id=1619440</a:t>
            </a:r>
          </a:p>
        </p:txBody>
      </p:sp>
    </p:spTree>
    <p:extLst>
      <p:ext uri="{BB962C8B-B14F-4D97-AF65-F5344CB8AC3E}">
        <p14:creationId xmlns:p14="http://schemas.microsoft.com/office/powerpoint/2010/main" val="21890085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C1A37F4-AEA7-DB4C-EEF2-0BF6888DF48D}"/>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18</a:t>
            </a:fld>
            <a:endParaRPr lang="en-US"/>
          </a:p>
        </p:txBody>
      </p:sp>
      <p:sp>
        <p:nvSpPr>
          <p:cNvPr id="6164" name="Title 3">
            <a:extLst>
              <a:ext uri="{FF2B5EF4-FFF2-40B4-BE49-F238E27FC236}">
                <a16:creationId xmlns:a16="http://schemas.microsoft.com/office/drawing/2014/main" id="{E19356D5-0DF1-8407-5A46-800BE19EAD6B}"/>
              </a:ext>
            </a:extLst>
          </p:cNvPr>
          <p:cNvSpPr>
            <a:spLocks noGrp="1"/>
          </p:cNvSpPr>
          <p:nvPr>
            <p:ph type="title"/>
          </p:nvPr>
        </p:nvSpPr>
        <p:spPr>
          <a:xfrm>
            <a:off x="838200" y="365125"/>
            <a:ext cx="10515600" cy="1325563"/>
          </a:xfrm>
        </p:spPr>
        <p:txBody>
          <a:bodyPr/>
          <a:lstStyle/>
          <a:p>
            <a:r>
              <a:rPr lang="en-US"/>
              <a:t>Laptop Standards</a:t>
            </a:r>
          </a:p>
        </p:txBody>
      </p:sp>
      <p:pic>
        <p:nvPicPr>
          <p:cNvPr id="6148" name="Picture 4">
            <a:extLst>
              <a:ext uri="{FF2B5EF4-FFF2-40B4-BE49-F238E27FC236}">
                <a16:creationId xmlns:a16="http://schemas.microsoft.com/office/drawing/2014/main" id="{48FA0E37-0D64-CA80-ED03-6D82E5BA15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1210" y="1462088"/>
            <a:ext cx="7449579" cy="4345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36652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A0DBCD0-64CD-6DDC-D466-D5A03022F416}"/>
              </a:ext>
            </a:extLst>
          </p:cNvPr>
          <p:cNvSpPr>
            <a:spLocks noGrp="1"/>
          </p:cNvSpPr>
          <p:nvPr>
            <p:ph type="sldNum" sz="quarter" idx="12"/>
          </p:nvPr>
        </p:nvSpPr>
        <p:spPr/>
        <p:txBody>
          <a:bodyPr/>
          <a:lstStyle/>
          <a:p>
            <a:fld id="{610F3DD8-A0DC-3C44-B4A1-CFDA146FA2D1}" type="slidenum">
              <a:rPr lang="en-US" smtClean="0"/>
              <a:t>19</a:t>
            </a:fld>
            <a:endParaRPr lang="en-US"/>
          </a:p>
        </p:txBody>
      </p:sp>
      <p:sp>
        <p:nvSpPr>
          <p:cNvPr id="4" name="Title 3">
            <a:extLst>
              <a:ext uri="{FF2B5EF4-FFF2-40B4-BE49-F238E27FC236}">
                <a16:creationId xmlns:a16="http://schemas.microsoft.com/office/drawing/2014/main" id="{74FB5A79-293A-BC50-643F-F32ACB158ABF}"/>
              </a:ext>
            </a:extLst>
          </p:cNvPr>
          <p:cNvSpPr>
            <a:spLocks noGrp="1"/>
          </p:cNvSpPr>
          <p:nvPr>
            <p:ph type="title"/>
          </p:nvPr>
        </p:nvSpPr>
        <p:spPr/>
        <p:txBody>
          <a:bodyPr>
            <a:normAutofit/>
          </a:bodyPr>
          <a:lstStyle/>
          <a:p>
            <a:r>
              <a:rPr lang="en-US"/>
              <a:t>Standards​ Development ​Process​</a:t>
            </a:r>
          </a:p>
        </p:txBody>
      </p:sp>
      <p:pic>
        <p:nvPicPr>
          <p:cNvPr id="7170" name="Picture 2">
            <a:extLst>
              <a:ext uri="{FF2B5EF4-FFF2-40B4-BE49-F238E27FC236}">
                <a16:creationId xmlns:a16="http://schemas.microsoft.com/office/drawing/2014/main" id="{540FF7E7-763B-418B-3000-EA434BF94B5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734" t="40812" r="33171" b="8168"/>
          <a:stretch/>
        </p:blipFill>
        <p:spPr bwMode="auto">
          <a:xfrm>
            <a:off x="3521676" y="1403633"/>
            <a:ext cx="4375939" cy="437593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1F77A36-D4EF-E81D-D087-28B460EF16C0}"/>
              </a:ext>
            </a:extLst>
          </p:cNvPr>
          <p:cNvSpPr txBox="1"/>
          <p:nvPr/>
        </p:nvSpPr>
        <p:spPr>
          <a:xfrm>
            <a:off x="4887874" y="5779572"/>
            <a:ext cx="6098058" cy="369332"/>
          </a:xfrm>
          <a:prstGeom prst="rect">
            <a:avLst/>
          </a:prstGeom>
          <a:noFill/>
        </p:spPr>
        <p:txBody>
          <a:bodyPr wrap="square">
            <a:spAutoFit/>
          </a:bodyPr>
          <a:lstStyle/>
          <a:p>
            <a:r>
              <a:rPr lang="en-US" sz="1800" b="0" i="0" u="none" strike="noStrike">
                <a:solidFill>
                  <a:srgbClr val="000000"/>
                </a:solidFill>
                <a:effectLst/>
                <a:latin typeface="Aptos" panose="020B0004020202020204" pitchFamily="34" charset="0"/>
              </a:rPr>
              <a:t>Source: IEEE</a:t>
            </a:r>
            <a:r>
              <a:rPr lang="en-US" sz="1800" b="0" i="0">
                <a:solidFill>
                  <a:srgbClr val="000000"/>
                </a:solidFill>
                <a:effectLst/>
                <a:latin typeface="Aptos" panose="020B0004020202020204" pitchFamily="34" charset="0"/>
              </a:rPr>
              <a:t>​</a:t>
            </a:r>
            <a:endParaRPr lang="en-US"/>
          </a:p>
        </p:txBody>
      </p:sp>
    </p:spTree>
    <p:extLst>
      <p:ext uri="{BB962C8B-B14F-4D97-AF65-F5344CB8AC3E}">
        <p14:creationId xmlns:p14="http://schemas.microsoft.com/office/powerpoint/2010/main" val="2052359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351F2F4-42A4-4FFE-3AAA-6CFF27DCC7A0}"/>
              </a:ext>
            </a:extLst>
          </p:cNvPr>
          <p:cNvSpPr>
            <a:spLocks noGrp="1"/>
          </p:cNvSpPr>
          <p:nvPr>
            <p:ph type="sldNum" sz="quarter" idx="12"/>
          </p:nvPr>
        </p:nvSpPr>
        <p:spPr/>
        <p:txBody>
          <a:bodyPr/>
          <a:lstStyle/>
          <a:p>
            <a:fld id="{610F3DD8-A0DC-3C44-B4A1-CFDA146FA2D1}" type="slidenum">
              <a:rPr lang="en-US" smtClean="0"/>
              <a:t>2</a:t>
            </a:fld>
            <a:endParaRPr lang="en-US"/>
          </a:p>
        </p:txBody>
      </p:sp>
      <p:sp>
        <p:nvSpPr>
          <p:cNvPr id="6" name="Title 1">
            <a:extLst>
              <a:ext uri="{FF2B5EF4-FFF2-40B4-BE49-F238E27FC236}">
                <a16:creationId xmlns:a16="http://schemas.microsoft.com/office/drawing/2014/main" id="{2B07B8BC-A2D4-88EC-53FA-AB183C5A013E}"/>
              </a:ext>
            </a:extLst>
          </p:cNvPr>
          <p:cNvSpPr>
            <a:spLocks noGrp="1"/>
          </p:cNvSpPr>
          <p:nvPr/>
        </p:nvSpPr>
        <p:spPr>
          <a:xfrm>
            <a:off x="358346" y="182563"/>
            <a:ext cx="9601216"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a:t>The Soft Law Universe</a:t>
            </a:r>
          </a:p>
        </p:txBody>
      </p:sp>
      <p:sp>
        <p:nvSpPr>
          <p:cNvPr id="7" name="Oval 6">
            <a:extLst>
              <a:ext uri="{FF2B5EF4-FFF2-40B4-BE49-F238E27FC236}">
                <a16:creationId xmlns:a16="http://schemas.microsoft.com/office/drawing/2014/main" id="{1BEC8CA6-EF1F-7A9A-2507-A077967F6479}"/>
              </a:ext>
            </a:extLst>
          </p:cNvPr>
          <p:cNvSpPr/>
          <p:nvPr/>
        </p:nvSpPr>
        <p:spPr>
          <a:xfrm>
            <a:off x="3335358" y="1190171"/>
            <a:ext cx="2208810" cy="162098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b="1" dirty="0">
                <a:solidFill>
                  <a:schemeClr val="bg1"/>
                </a:solidFill>
              </a:rPr>
              <a:t>Private Standards</a:t>
            </a:r>
          </a:p>
        </p:txBody>
      </p:sp>
      <p:sp>
        <p:nvSpPr>
          <p:cNvPr id="8" name="Oval 7">
            <a:extLst>
              <a:ext uri="{FF2B5EF4-FFF2-40B4-BE49-F238E27FC236}">
                <a16:creationId xmlns:a16="http://schemas.microsoft.com/office/drawing/2014/main" id="{3EFB3356-B9CB-7327-4382-AA40F58B27E1}"/>
              </a:ext>
            </a:extLst>
          </p:cNvPr>
          <p:cNvSpPr/>
          <p:nvPr/>
        </p:nvSpPr>
        <p:spPr>
          <a:xfrm>
            <a:off x="6572377" y="1190171"/>
            <a:ext cx="2208810" cy="1620982"/>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b="1" dirty="0">
                <a:solidFill>
                  <a:schemeClr val="bg1"/>
                </a:solidFill>
              </a:rPr>
              <a:t>Self-Regulation</a:t>
            </a:r>
          </a:p>
        </p:txBody>
      </p:sp>
      <p:sp>
        <p:nvSpPr>
          <p:cNvPr id="9" name="Oval 8">
            <a:extLst>
              <a:ext uri="{FF2B5EF4-FFF2-40B4-BE49-F238E27FC236}">
                <a16:creationId xmlns:a16="http://schemas.microsoft.com/office/drawing/2014/main" id="{1558D714-324B-504A-9BD6-4D064AE4308C}"/>
              </a:ext>
            </a:extLst>
          </p:cNvPr>
          <p:cNvSpPr/>
          <p:nvPr/>
        </p:nvSpPr>
        <p:spPr>
          <a:xfrm>
            <a:off x="2209330" y="3062258"/>
            <a:ext cx="1490353" cy="141316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Codes of Conduct</a:t>
            </a:r>
          </a:p>
        </p:txBody>
      </p:sp>
      <p:sp>
        <p:nvSpPr>
          <p:cNvPr id="10" name="Oval 9">
            <a:extLst>
              <a:ext uri="{FF2B5EF4-FFF2-40B4-BE49-F238E27FC236}">
                <a16:creationId xmlns:a16="http://schemas.microsoft.com/office/drawing/2014/main" id="{8171887B-75AE-859D-DF67-3B5154D1E072}"/>
              </a:ext>
            </a:extLst>
          </p:cNvPr>
          <p:cNvSpPr/>
          <p:nvPr/>
        </p:nvSpPr>
        <p:spPr>
          <a:xfrm>
            <a:off x="4258936" y="3044625"/>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Best Practices</a:t>
            </a:r>
          </a:p>
        </p:txBody>
      </p:sp>
      <p:sp>
        <p:nvSpPr>
          <p:cNvPr id="11" name="Oval 10">
            <a:extLst>
              <a:ext uri="{FF2B5EF4-FFF2-40B4-BE49-F238E27FC236}">
                <a16:creationId xmlns:a16="http://schemas.microsoft.com/office/drawing/2014/main" id="{FC537382-EBF5-85BE-E869-3A0C1E63F166}"/>
              </a:ext>
            </a:extLst>
          </p:cNvPr>
          <p:cNvSpPr/>
          <p:nvPr/>
        </p:nvSpPr>
        <p:spPr>
          <a:xfrm>
            <a:off x="6376431" y="3044625"/>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Principles</a:t>
            </a:r>
          </a:p>
        </p:txBody>
      </p:sp>
      <p:sp>
        <p:nvSpPr>
          <p:cNvPr id="12" name="Oval 11">
            <a:extLst>
              <a:ext uri="{FF2B5EF4-FFF2-40B4-BE49-F238E27FC236}">
                <a16:creationId xmlns:a16="http://schemas.microsoft.com/office/drawing/2014/main" id="{11E45772-35D8-9419-EE76-D531D0906323}"/>
              </a:ext>
            </a:extLst>
          </p:cNvPr>
          <p:cNvSpPr/>
          <p:nvPr/>
        </p:nvSpPr>
        <p:spPr>
          <a:xfrm>
            <a:off x="8345757" y="4806076"/>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Agency</a:t>
            </a:r>
          </a:p>
          <a:p>
            <a:pPr algn="ctr"/>
            <a:r>
              <a:rPr lang="en-US"/>
              <a:t>Guidance</a:t>
            </a:r>
          </a:p>
        </p:txBody>
      </p:sp>
      <p:sp>
        <p:nvSpPr>
          <p:cNvPr id="13" name="Oval 12">
            <a:extLst>
              <a:ext uri="{FF2B5EF4-FFF2-40B4-BE49-F238E27FC236}">
                <a16:creationId xmlns:a16="http://schemas.microsoft.com/office/drawing/2014/main" id="{F2D88A77-31E2-78BA-311D-54756983157F}"/>
              </a:ext>
            </a:extLst>
          </p:cNvPr>
          <p:cNvSpPr/>
          <p:nvPr/>
        </p:nvSpPr>
        <p:spPr>
          <a:xfrm>
            <a:off x="2212149" y="4775593"/>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Voluntary Programs</a:t>
            </a:r>
          </a:p>
        </p:txBody>
      </p:sp>
      <p:sp>
        <p:nvSpPr>
          <p:cNvPr id="14" name="Oval 13">
            <a:extLst>
              <a:ext uri="{FF2B5EF4-FFF2-40B4-BE49-F238E27FC236}">
                <a16:creationId xmlns:a16="http://schemas.microsoft.com/office/drawing/2014/main" id="{5271112A-CA61-9882-CB5E-2321D5EA3A45}"/>
              </a:ext>
            </a:extLst>
          </p:cNvPr>
          <p:cNvSpPr/>
          <p:nvPr/>
        </p:nvSpPr>
        <p:spPr>
          <a:xfrm>
            <a:off x="4258936" y="4766472"/>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Public-Private Partner-ships</a:t>
            </a:r>
          </a:p>
        </p:txBody>
      </p:sp>
      <p:sp>
        <p:nvSpPr>
          <p:cNvPr id="15" name="Oval 14">
            <a:extLst>
              <a:ext uri="{FF2B5EF4-FFF2-40B4-BE49-F238E27FC236}">
                <a16:creationId xmlns:a16="http://schemas.microsoft.com/office/drawing/2014/main" id="{E7AEEFEF-B049-0394-DD16-FADC4472C023}"/>
              </a:ext>
            </a:extLst>
          </p:cNvPr>
          <p:cNvSpPr/>
          <p:nvPr/>
        </p:nvSpPr>
        <p:spPr>
          <a:xfrm>
            <a:off x="6378022" y="4735172"/>
            <a:ext cx="1656608" cy="1488374"/>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err="1"/>
              <a:t>Certifica-tion</a:t>
            </a:r>
            <a:r>
              <a:rPr lang="en-US"/>
              <a:t> Programs</a:t>
            </a:r>
          </a:p>
        </p:txBody>
      </p:sp>
      <p:sp>
        <p:nvSpPr>
          <p:cNvPr id="16" name="Oval 15">
            <a:extLst>
              <a:ext uri="{FF2B5EF4-FFF2-40B4-BE49-F238E27FC236}">
                <a16:creationId xmlns:a16="http://schemas.microsoft.com/office/drawing/2014/main" id="{8CB5A603-B0BD-9069-B128-23353E8A9975}"/>
              </a:ext>
            </a:extLst>
          </p:cNvPr>
          <p:cNvSpPr/>
          <p:nvPr/>
        </p:nvSpPr>
        <p:spPr>
          <a:xfrm>
            <a:off x="8345757" y="3027528"/>
            <a:ext cx="1773380" cy="1620982"/>
          </a:xfrm>
          <a:prstGeom prst="ellipse">
            <a:avLst/>
          </a:prstGeom>
          <a:solidFill>
            <a:schemeClr val="accent6">
              <a:lumMod val="75000"/>
            </a:schemeClr>
          </a:solidFill>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a:t>Guidelines</a:t>
            </a:r>
          </a:p>
        </p:txBody>
      </p:sp>
    </p:spTree>
    <p:extLst>
      <p:ext uri="{BB962C8B-B14F-4D97-AF65-F5344CB8AC3E}">
        <p14:creationId xmlns:p14="http://schemas.microsoft.com/office/powerpoint/2010/main" val="9067621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Title 1">
            <a:extLst>
              <a:ext uri="{FF2B5EF4-FFF2-40B4-BE49-F238E27FC236}">
                <a16:creationId xmlns:a16="http://schemas.microsoft.com/office/drawing/2014/main" id="{70E812EB-FC83-7C5B-D90F-E1DA72C61F35}"/>
              </a:ext>
            </a:extLst>
          </p:cNvPr>
          <p:cNvSpPr>
            <a:spLocks noGrp="1"/>
          </p:cNvSpPr>
          <p:nvPr>
            <p:ph type="title"/>
          </p:nvPr>
        </p:nvSpPr>
        <p:spPr>
          <a:xfrm>
            <a:off x="319217" y="2515201"/>
            <a:ext cx="3037730" cy="1325563"/>
          </a:xfrm>
        </p:spPr>
        <p:txBody>
          <a:bodyPr>
            <a:normAutofit fontScale="90000"/>
          </a:bodyPr>
          <a:lstStyle/>
          <a:p>
            <a:r>
              <a:rPr lang="en-US"/>
              <a:t>Initiating an IEEE Standard Project: Project Approval Request (PAR)</a:t>
            </a:r>
          </a:p>
        </p:txBody>
      </p:sp>
      <p:pic>
        <p:nvPicPr>
          <p:cNvPr id="8194" name="Picture 2">
            <a:extLst>
              <a:ext uri="{FF2B5EF4-FFF2-40B4-BE49-F238E27FC236}">
                <a16:creationId xmlns:a16="http://schemas.microsoft.com/office/drawing/2014/main" id="{B73F8250-3717-4B08-A9CA-68B05611CD8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875929" y="827903"/>
            <a:ext cx="5458223" cy="5349060"/>
          </a:xfrm>
          <a:prstGeom prst="rect">
            <a:avLst/>
          </a:prstGeom>
          <a:solidFill>
            <a:srgbClr val="FFFFFF"/>
          </a:solidFill>
        </p:spPr>
      </p:pic>
      <p:sp>
        <p:nvSpPr>
          <p:cNvPr id="4" name="Slide Number Placeholder 3">
            <a:extLst>
              <a:ext uri="{FF2B5EF4-FFF2-40B4-BE49-F238E27FC236}">
                <a16:creationId xmlns:a16="http://schemas.microsoft.com/office/drawing/2014/main" id="{2F009FAC-AFAC-9C4C-4D56-11C7F87497D2}"/>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20</a:t>
            </a:fld>
            <a:endParaRPr lang="en-US"/>
          </a:p>
        </p:txBody>
      </p:sp>
    </p:spTree>
    <p:extLst>
      <p:ext uri="{BB962C8B-B14F-4D97-AF65-F5344CB8AC3E}">
        <p14:creationId xmlns:p14="http://schemas.microsoft.com/office/powerpoint/2010/main" val="19512958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3919C-4626-325C-99E9-18B30F3C95FC}"/>
              </a:ext>
            </a:extLst>
          </p:cNvPr>
          <p:cNvSpPr>
            <a:spLocks noGrp="1"/>
          </p:cNvSpPr>
          <p:nvPr>
            <p:ph type="title"/>
          </p:nvPr>
        </p:nvSpPr>
        <p:spPr/>
        <p:txBody>
          <a:bodyPr/>
          <a:lstStyle/>
          <a:p>
            <a:r>
              <a:rPr lang="en-US"/>
              <a:t>Who Participates in Standard-Setting​?</a:t>
            </a:r>
          </a:p>
        </p:txBody>
      </p:sp>
      <p:sp>
        <p:nvSpPr>
          <p:cNvPr id="3" name="Content Placeholder 2">
            <a:extLst>
              <a:ext uri="{FF2B5EF4-FFF2-40B4-BE49-F238E27FC236}">
                <a16:creationId xmlns:a16="http://schemas.microsoft.com/office/drawing/2014/main" id="{0AF1BEBD-BB34-7627-964C-1D6B8830A7CA}"/>
              </a:ext>
            </a:extLst>
          </p:cNvPr>
          <p:cNvSpPr>
            <a:spLocks noGrp="1"/>
          </p:cNvSpPr>
          <p:nvPr>
            <p:ph idx="1"/>
          </p:nvPr>
        </p:nvSpPr>
        <p:spPr/>
        <p:txBody>
          <a:bodyPr>
            <a:normAutofit/>
          </a:bodyPr>
          <a:lstStyle/>
          <a:p>
            <a:r>
              <a:rPr lang="en-US"/>
              <a:t>ISO – individual participants recommended by national standards body​</a:t>
            </a:r>
          </a:p>
          <a:p>
            <a:r>
              <a:rPr lang="en-US"/>
              <a:t>IEEE – 2 types of standards​</a:t>
            </a:r>
          </a:p>
          <a:p>
            <a:pPr lvl="1"/>
            <a:r>
              <a:rPr lang="en-US"/>
              <a:t>Entity standards (&lt;5%) – only open to organizations; have to pay to play​</a:t>
            </a:r>
          </a:p>
          <a:p>
            <a:pPr lvl="1"/>
            <a:r>
              <a:rPr lang="en-US"/>
              <a:t>Individual standards (&gt;95%) – anyone can be a voting member; only IEEE SA members can be officers​</a:t>
            </a:r>
          </a:p>
          <a:p>
            <a:r>
              <a:rPr lang="en-US"/>
              <a:t>Consortia – founders invite participants​</a:t>
            </a:r>
          </a:p>
        </p:txBody>
      </p:sp>
      <p:sp>
        <p:nvSpPr>
          <p:cNvPr id="5" name="Slide Number Placeholder 4">
            <a:extLst>
              <a:ext uri="{FF2B5EF4-FFF2-40B4-BE49-F238E27FC236}">
                <a16:creationId xmlns:a16="http://schemas.microsoft.com/office/drawing/2014/main" id="{5295CE75-9AEF-0F3E-18D1-BBCBBEB4A58E}"/>
              </a:ext>
            </a:extLst>
          </p:cNvPr>
          <p:cNvSpPr>
            <a:spLocks noGrp="1"/>
          </p:cNvSpPr>
          <p:nvPr>
            <p:ph type="sldNum" sz="quarter" idx="12"/>
          </p:nvPr>
        </p:nvSpPr>
        <p:spPr/>
        <p:txBody>
          <a:bodyPr/>
          <a:lstStyle/>
          <a:p>
            <a:fld id="{610F3DD8-A0DC-3C44-B4A1-CFDA146FA2D1}" type="slidenum">
              <a:rPr lang="en-US" smtClean="0"/>
              <a:t>21</a:t>
            </a:fld>
            <a:endParaRPr lang="en-US"/>
          </a:p>
        </p:txBody>
      </p:sp>
    </p:spTree>
    <p:extLst>
      <p:ext uri="{BB962C8B-B14F-4D97-AF65-F5344CB8AC3E}">
        <p14:creationId xmlns:p14="http://schemas.microsoft.com/office/powerpoint/2010/main" val="3715017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
            <a:extLst>
              <a:ext uri="{FF2B5EF4-FFF2-40B4-BE49-F238E27FC236}">
                <a16:creationId xmlns:a16="http://schemas.microsoft.com/office/drawing/2014/main" id="{2110E85D-B8AF-A03E-4E80-F117D6FE0CC8}"/>
              </a:ext>
            </a:extLst>
          </p:cNvPr>
          <p:cNvSpPr>
            <a:spLocks noGrp="1"/>
          </p:cNvSpPr>
          <p:nvPr>
            <p:ph type="ftr" sz="quarter" idx="11"/>
          </p:nvPr>
        </p:nvSpPr>
        <p:spPr>
          <a:xfrm>
            <a:off x="4337538" y="6356350"/>
            <a:ext cx="6400801" cy="365125"/>
          </a:xfrm>
        </p:spPr>
        <p:txBody>
          <a:bodyPr/>
          <a:lstStyle/>
          <a:p>
            <a:endParaRPr lang="en-US"/>
          </a:p>
        </p:txBody>
      </p:sp>
      <p:sp>
        <p:nvSpPr>
          <p:cNvPr id="5" name="Slide Number Placeholder 4">
            <a:extLst>
              <a:ext uri="{FF2B5EF4-FFF2-40B4-BE49-F238E27FC236}">
                <a16:creationId xmlns:a16="http://schemas.microsoft.com/office/drawing/2014/main" id="{1A62F511-A534-9BE5-5277-2B80B7F4906D}"/>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22</a:t>
            </a:fld>
            <a:endParaRPr lang="en-US"/>
          </a:p>
        </p:txBody>
      </p:sp>
      <p:sp>
        <p:nvSpPr>
          <p:cNvPr id="2" name="Title 1">
            <a:extLst>
              <a:ext uri="{FF2B5EF4-FFF2-40B4-BE49-F238E27FC236}">
                <a16:creationId xmlns:a16="http://schemas.microsoft.com/office/drawing/2014/main" id="{2DFAFD45-FD40-3F29-0EDC-2404EB6ABC5D}"/>
              </a:ext>
            </a:extLst>
          </p:cNvPr>
          <p:cNvSpPr>
            <a:spLocks noGrp="1"/>
          </p:cNvSpPr>
          <p:nvPr>
            <p:ph type="title"/>
          </p:nvPr>
        </p:nvSpPr>
        <p:spPr>
          <a:xfrm>
            <a:off x="838200" y="365125"/>
            <a:ext cx="10515600" cy="1325563"/>
          </a:xfrm>
        </p:spPr>
        <p:txBody>
          <a:bodyPr anchor="ctr">
            <a:normAutofit/>
          </a:bodyPr>
          <a:lstStyle/>
          <a:p>
            <a:r>
              <a:rPr lang="en-US"/>
              <a:t>Some (IEEE) Statistics </a:t>
            </a:r>
          </a:p>
        </p:txBody>
      </p:sp>
      <p:graphicFrame>
        <p:nvGraphicFramePr>
          <p:cNvPr id="7" name="Content Placeholder 2">
            <a:extLst>
              <a:ext uri="{FF2B5EF4-FFF2-40B4-BE49-F238E27FC236}">
                <a16:creationId xmlns:a16="http://schemas.microsoft.com/office/drawing/2014/main" id="{C95FFA05-4DE5-010B-75FF-6EC277F582C1}"/>
              </a:ext>
            </a:extLst>
          </p:cNvPr>
          <p:cNvGraphicFramePr>
            <a:graphicFrameLocks noGrp="1"/>
          </p:cNvGraphicFramePr>
          <p:nvPr>
            <p:ph idx="1"/>
            <p:extLst>
              <p:ext uri="{D42A27DB-BD31-4B8C-83A1-F6EECF244321}">
                <p14:modId xmlns:p14="http://schemas.microsoft.com/office/powerpoint/2010/main" val="202308964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8771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2F3D1-D71D-1355-0C20-D64553A6E47C}"/>
              </a:ext>
            </a:extLst>
          </p:cNvPr>
          <p:cNvSpPr>
            <a:spLocks noGrp="1"/>
          </p:cNvSpPr>
          <p:nvPr>
            <p:ph type="title"/>
          </p:nvPr>
        </p:nvSpPr>
        <p:spPr/>
        <p:txBody>
          <a:bodyPr/>
          <a:lstStyle/>
          <a:p>
            <a:r>
              <a:rPr lang="en-US"/>
              <a:t>Issues/Challenges in Standards Adoption?</a:t>
            </a:r>
          </a:p>
        </p:txBody>
      </p:sp>
      <p:sp>
        <p:nvSpPr>
          <p:cNvPr id="3" name="Content Placeholder 2">
            <a:extLst>
              <a:ext uri="{FF2B5EF4-FFF2-40B4-BE49-F238E27FC236}">
                <a16:creationId xmlns:a16="http://schemas.microsoft.com/office/drawing/2014/main" id="{6379E463-2A95-499B-6EB5-FB3C9FD29ED5}"/>
              </a:ext>
            </a:extLst>
          </p:cNvPr>
          <p:cNvSpPr>
            <a:spLocks noGrp="1"/>
          </p:cNvSpPr>
          <p:nvPr>
            <p:ph idx="1"/>
          </p:nvPr>
        </p:nvSpPr>
        <p:spPr/>
        <p:txBody>
          <a:bodyPr/>
          <a:lstStyle/>
          <a:p>
            <a:endParaRPr lang="en-US"/>
          </a:p>
          <a:p>
            <a:r>
              <a:rPr lang="en-US">
                <a:solidFill>
                  <a:schemeClr val="bg1"/>
                </a:solidFill>
              </a:rPr>
              <a:t>1</a:t>
            </a:r>
          </a:p>
          <a:p>
            <a:r>
              <a:rPr lang="en-US">
                <a:solidFill>
                  <a:schemeClr val="bg1"/>
                </a:solidFill>
              </a:rPr>
              <a:t>1</a:t>
            </a:r>
          </a:p>
          <a:p>
            <a:r>
              <a:rPr lang="en-US">
                <a:solidFill>
                  <a:schemeClr val="bg1"/>
                </a:solidFill>
              </a:rPr>
              <a:t>1</a:t>
            </a:r>
          </a:p>
          <a:p>
            <a:r>
              <a:rPr lang="en-US">
                <a:solidFill>
                  <a:schemeClr val="bg1"/>
                </a:solidFill>
              </a:rPr>
              <a:t>1</a:t>
            </a:r>
          </a:p>
          <a:p>
            <a:r>
              <a:rPr lang="en-US">
                <a:solidFill>
                  <a:schemeClr val="bg1"/>
                </a:solidFill>
              </a:rPr>
              <a:t>1</a:t>
            </a:r>
          </a:p>
          <a:p>
            <a:r>
              <a:rPr lang="en-US">
                <a:solidFill>
                  <a:schemeClr val="bg1"/>
                </a:solidFill>
              </a:rPr>
              <a:t>1</a:t>
            </a:r>
          </a:p>
          <a:p>
            <a:r>
              <a:rPr lang="en-US">
                <a:solidFill>
                  <a:schemeClr val="bg1"/>
                </a:solidFill>
              </a:rPr>
              <a:t>1</a:t>
            </a:r>
          </a:p>
        </p:txBody>
      </p:sp>
      <p:sp>
        <p:nvSpPr>
          <p:cNvPr id="5" name="Slide Number Placeholder 4">
            <a:extLst>
              <a:ext uri="{FF2B5EF4-FFF2-40B4-BE49-F238E27FC236}">
                <a16:creationId xmlns:a16="http://schemas.microsoft.com/office/drawing/2014/main" id="{3FF0111B-6831-1C53-6983-210EEB73CFE5}"/>
              </a:ext>
            </a:extLst>
          </p:cNvPr>
          <p:cNvSpPr>
            <a:spLocks noGrp="1"/>
          </p:cNvSpPr>
          <p:nvPr>
            <p:ph type="sldNum" sz="quarter" idx="12"/>
          </p:nvPr>
        </p:nvSpPr>
        <p:spPr/>
        <p:txBody>
          <a:bodyPr/>
          <a:lstStyle/>
          <a:p>
            <a:fld id="{610F3DD8-A0DC-3C44-B4A1-CFDA146FA2D1}" type="slidenum">
              <a:rPr lang="en-US" smtClean="0"/>
              <a:t>23</a:t>
            </a:fld>
            <a:endParaRPr lang="en-US"/>
          </a:p>
        </p:txBody>
      </p:sp>
    </p:spTree>
    <p:extLst>
      <p:ext uri="{BB962C8B-B14F-4D97-AF65-F5344CB8AC3E}">
        <p14:creationId xmlns:p14="http://schemas.microsoft.com/office/powerpoint/2010/main" val="32153744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5AE3D-EF95-1F1C-62D1-7FEA72DB81E7}"/>
              </a:ext>
            </a:extLst>
          </p:cNvPr>
          <p:cNvSpPr>
            <a:spLocks noGrp="1"/>
          </p:cNvSpPr>
          <p:nvPr>
            <p:ph type="title"/>
          </p:nvPr>
        </p:nvSpPr>
        <p:spPr/>
        <p:txBody>
          <a:bodyPr/>
          <a:lstStyle/>
          <a:p>
            <a:r>
              <a:rPr lang="en-US"/>
              <a:t>Ethical Issues in Standard-Setting</a:t>
            </a:r>
          </a:p>
        </p:txBody>
      </p:sp>
      <p:sp>
        <p:nvSpPr>
          <p:cNvPr id="3" name="Content Placeholder 2">
            <a:extLst>
              <a:ext uri="{FF2B5EF4-FFF2-40B4-BE49-F238E27FC236}">
                <a16:creationId xmlns:a16="http://schemas.microsoft.com/office/drawing/2014/main" id="{5BB8B850-37EC-987B-15B4-5378040B424A}"/>
              </a:ext>
            </a:extLst>
          </p:cNvPr>
          <p:cNvSpPr>
            <a:spLocks noGrp="1"/>
          </p:cNvSpPr>
          <p:nvPr>
            <p:ph idx="1"/>
          </p:nvPr>
        </p:nvSpPr>
        <p:spPr/>
        <p:txBody>
          <a:bodyPr>
            <a:normAutofit lnSpcReduction="10000"/>
          </a:bodyPr>
          <a:lstStyle/>
          <a:p>
            <a:r>
              <a:rPr lang="en-US"/>
              <a:t>IP/antitrust issues are common (next class)​</a:t>
            </a:r>
          </a:p>
          <a:p>
            <a:r>
              <a:rPr lang="en-US"/>
              <a:t>Conflicts of interest between duties of participants towards their employer and the SSO​</a:t>
            </a:r>
          </a:p>
          <a:p>
            <a:pPr lvl="1"/>
            <a:r>
              <a:rPr lang="en-US"/>
              <a:t>E.g. what if employer determines that the draft standard is not a good idea?​</a:t>
            </a:r>
          </a:p>
          <a:p>
            <a:pPr lvl="1"/>
            <a:r>
              <a:rPr lang="en-US"/>
              <a:t>In most standard setting committees, participants act in their individual capacity rather than representative of their employer​</a:t>
            </a:r>
          </a:p>
          <a:p>
            <a:pPr lvl="1"/>
            <a:r>
              <a:rPr lang="en-US"/>
              <a:t>Conflicts particularly acute for attorneys in outside firms participating in SDOs​</a:t>
            </a:r>
          </a:p>
          <a:p>
            <a:r>
              <a:rPr lang="en-US"/>
              <a:t>Discovery is another complication because most documents maintained on individual members’ computers​</a:t>
            </a:r>
          </a:p>
          <a:p>
            <a:r>
              <a:rPr lang="en-US"/>
              <a:t>See Biddle et al. (2012) for more​</a:t>
            </a:r>
          </a:p>
        </p:txBody>
      </p:sp>
      <p:sp>
        <p:nvSpPr>
          <p:cNvPr id="5" name="Slide Number Placeholder 4">
            <a:extLst>
              <a:ext uri="{FF2B5EF4-FFF2-40B4-BE49-F238E27FC236}">
                <a16:creationId xmlns:a16="http://schemas.microsoft.com/office/drawing/2014/main" id="{0DC7D0EF-8B77-0282-B9BD-06DCDEED0680}"/>
              </a:ext>
            </a:extLst>
          </p:cNvPr>
          <p:cNvSpPr>
            <a:spLocks noGrp="1"/>
          </p:cNvSpPr>
          <p:nvPr>
            <p:ph type="sldNum" sz="quarter" idx="12"/>
          </p:nvPr>
        </p:nvSpPr>
        <p:spPr/>
        <p:txBody>
          <a:bodyPr/>
          <a:lstStyle/>
          <a:p>
            <a:fld id="{610F3DD8-A0DC-3C44-B4A1-CFDA146FA2D1}" type="slidenum">
              <a:rPr lang="en-US" smtClean="0"/>
              <a:t>24</a:t>
            </a:fld>
            <a:endParaRPr lang="en-US"/>
          </a:p>
        </p:txBody>
      </p:sp>
    </p:spTree>
    <p:extLst>
      <p:ext uri="{BB962C8B-B14F-4D97-AF65-F5344CB8AC3E}">
        <p14:creationId xmlns:p14="http://schemas.microsoft.com/office/powerpoint/2010/main" val="3898561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E222F-CAA0-C073-2CE3-48BA9CB0C3C3}"/>
              </a:ext>
            </a:extLst>
          </p:cNvPr>
          <p:cNvSpPr>
            <a:spLocks noGrp="1"/>
          </p:cNvSpPr>
          <p:nvPr>
            <p:ph type="title"/>
          </p:nvPr>
        </p:nvSpPr>
        <p:spPr/>
        <p:txBody>
          <a:bodyPr/>
          <a:lstStyle/>
          <a:p>
            <a:r>
              <a:rPr lang="en-US"/>
              <a:t>How To Get Standards Adopted By Users​</a:t>
            </a:r>
          </a:p>
        </p:txBody>
      </p:sp>
      <p:sp>
        <p:nvSpPr>
          <p:cNvPr id="3" name="Content Placeholder 2">
            <a:extLst>
              <a:ext uri="{FF2B5EF4-FFF2-40B4-BE49-F238E27FC236}">
                <a16:creationId xmlns:a16="http://schemas.microsoft.com/office/drawing/2014/main" id="{44DE2F56-26C5-D924-5BF6-417E03E85053}"/>
              </a:ext>
            </a:extLst>
          </p:cNvPr>
          <p:cNvSpPr>
            <a:spLocks noGrp="1"/>
          </p:cNvSpPr>
          <p:nvPr>
            <p:ph idx="1"/>
          </p:nvPr>
        </p:nvSpPr>
        <p:spPr/>
        <p:txBody>
          <a:bodyPr>
            <a:normAutofit/>
          </a:bodyPr>
          <a:lstStyle/>
          <a:p>
            <a:r>
              <a:rPr lang="en-US"/>
              <a:t>Since standards are voluntary, there must be incentives for parties to sign on​</a:t>
            </a:r>
          </a:p>
          <a:p>
            <a:r>
              <a:rPr lang="en-US"/>
              <a:t>Companies are incentivized to adopt traditional inter-operability and certification standards by market access and network effects​</a:t>
            </a:r>
          </a:p>
          <a:p>
            <a:r>
              <a:rPr lang="en-US"/>
              <a:t>More recent process or governance standards are often referred to as “enforced” standards because need an external incentive​</a:t>
            </a:r>
          </a:p>
          <a:p>
            <a:pPr lvl="1"/>
            <a:r>
              <a:rPr lang="en-US"/>
              <a:t>Supply chain demands, government procurement criteria, insurance policies, certification programs​</a:t>
            </a:r>
          </a:p>
        </p:txBody>
      </p:sp>
      <p:sp>
        <p:nvSpPr>
          <p:cNvPr id="5" name="Slide Number Placeholder 4">
            <a:extLst>
              <a:ext uri="{FF2B5EF4-FFF2-40B4-BE49-F238E27FC236}">
                <a16:creationId xmlns:a16="http://schemas.microsoft.com/office/drawing/2014/main" id="{CE7A58C3-CFAB-C7C8-C56C-0D0EA6F84AB2}"/>
              </a:ext>
            </a:extLst>
          </p:cNvPr>
          <p:cNvSpPr>
            <a:spLocks noGrp="1"/>
          </p:cNvSpPr>
          <p:nvPr>
            <p:ph type="sldNum" sz="quarter" idx="12"/>
          </p:nvPr>
        </p:nvSpPr>
        <p:spPr/>
        <p:txBody>
          <a:bodyPr/>
          <a:lstStyle/>
          <a:p>
            <a:fld id="{610F3DD8-A0DC-3C44-B4A1-CFDA146FA2D1}" type="slidenum">
              <a:rPr lang="en-US" smtClean="0"/>
              <a:t>25</a:t>
            </a:fld>
            <a:endParaRPr lang="en-US"/>
          </a:p>
        </p:txBody>
      </p:sp>
    </p:spTree>
    <p:extLst>
      <p:ext uri="{BB962C8B-B14F-4D97-AF65-F5344CB8AC3E}">
        <p14:creationId xmlns:p14="http://schemas.microsoft.com/office/powerpoint/2010/main" val="1437142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ED8B7-0FE6-E988-A86F-F2FDA46458EF}"/>
              </a:ext>
            </a:extLst>
          </p:cNvPr>
          <p:cNvSpPr>
            <a:spLocks noGrp="1"/>
          </p:cNvSpPr>
          <p:nvPr>
            <p:ph type="title"/>
          </p:nvPr>
        </p:nvSpPr>
        <p:spPr/>
        <p:txBody>
          <a:bodyPr/>
          <a:lstStyle/>
          <a:p>
            <a:r>
              <a:rPr lang="en-US"/>
              <a:t>Benefits of Technology Standards?​</a:t>
            </a:r>
          </a:p>
        </p:txBody>
      </p:sp>
      <p:sp>
        <p:nvSpPr>
          <p:cNvPr id="3" name="Content Placeholder 2">
            <a:extLst>
              <a:ext uri="{FF2B5EF4-FFF2-40B4-BE49-F238E27FC236}">
                <a16:creationId xmlns:a16="http://schemas.microsoft.com/office/drawing/2014/main" id="{99F09E4A-2353-2620-A5F4-DDB58ABE4CD9}"/>
              </a:ext>
            </a:extLst>
          </p:cNvPr>
          <p:cNvSpPr>
            <a:spLocks noGrp="1"/>
          </p:cNvSpPr>
          <p:nvPr>
            <p:ph idx="1"/>
          </p:nvPr>
        </p:nvSpPr>
        <p:spPr/>
        <p:txBody>
          <a:bodyPr>
            <a:normAutofit/>
          </a:bodyPr>
          <a:lstStyle/>
          <a:p>
            <a:r>
              <a:rPr lang="en-US"/>
              <a:t>When network effects are prevalent, consumers benefit from adoption of single standard​</a:t>
            </a:r>
          </a:p>
          <a:p>
            <a:pPr lvl="1"/>
            <a:r>
              <a:rPr lang="en-US"/>
              <a:t>e.g., internet access /multiple devices​</a:t>
            </a:r>
          </a:p>
          <a:p>
            <a:r>
              <a:rPr lang="en-US"/>
              <a:t>When should government set standards for technologies?​</a:t>
            </a:r>
          </a:p>
          <a:p>
            <a:r>
              <a:rPr lang="en-US"/>
              <a:t>Alternatives to government standards:​</a:t>
            </a:r>
          </a:p>
          <a:p>
            <a:pPr lvl="1"/>
            <a:r>
              <a:rPr lang="en-US"/>
              <a:t>Leave it to market​</a:t>
            </a:r>
          </a:p>
          <a:p>
            <a:pPr lvl="1"/>
            <a:r>
              <a:rPr lang="en-US"/>
              <a:t>Industry voluntary standards/private standards setting bodies​</a:t>
            </a:r>
          </a:p>
        </p:txBody>
      </p:sp>
      <p:sp>
        <p:nvSpPr>
          <p:cNvPr id="5" name="Slide Number Placeholder 4">
            <a:extLst>
              <a:ext uri="{FF2B5EF4-FFF2-40B4-BE49-F238E27FC236}">
                <a16:creationId xmlns:a16="http://schemas.microsoft.com/office/drawing/2014/main" id="{1DD9CA9F-4FB3-AB93-D4A9-B90046AC7AED}"/>
              </a:ext>
            </a:extLst>
          </p:cNvPr>
          <p:cNvSpPr>
            <a:spLocks noGrp="1"/>
          </p:cNvSpPr>
          <p:nvPr>
            <p:ph type="sldNum" sz="quarter" idx="12"/>
          </p:nvPr>
        </p:nvSpPr>
        <p:spPr/>
        <p:txBody>
          <a:bodyPr/>
          <a:lstStyle/>
          <a:p>
            <a:fld id="{610F3DD8-A0DC-3C44-B4A1-CFDA146FA2D1}" type="slidenum">
              <a:rPr lang="en-US" smtClean="0"/>
              <a:t>26</a:t>
            </a:fld>
            <a:endParaRPr lang="en-US"/>
          </a:p>
        </p:txBody>
      </p:sp>
    </p:spTree>
    <p:extLst>
      <p:ext uri="{BB962C8B-B14F-4D97-AF65-F5344CB8AC3E}">
        <p14:creationId xmlns:p14="http://schemas.microsoft.com/office/powerpoint/2010/main" val="42283142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9534C28-5A84-B993-BB71-F378693B9D73}"/>
              </a:ext>
            </a:extLst>
          </p:cNvPr>
          <p:cNvSpPr>
            <a:spLocks noGrp="1"/>
          </p:cNvSpPr>
          <p:nvPr>
            <p:ph type="sldNum" sz="quarter" idx="12"/>
          </p:nvPr>
        </p:nvSpPr>
        <p:spPr/>
        <p:txBody>
          <a:bodyPr/>
          <a:lstStyle/>
          <a:p>
            <a:fld id="{610F3DD8-A0DC-3C44-B4A1-CFDA146FA2D1}" type="slidenum">
              <a:rPr lang="en-US" smtClean="0"/>
              <a:t>27</a:t>
            </a:fld>
            <a:endParaRPr lang="en-US"/>
          </a:p>
        </p:txBody>
      </p:sp>
      <p:sp>
        <p:nvSpPr>
          <p:cNvPr id="4" name="Title 3">
            <a:extLst>
              <a:ext uri="{FF2B5EF4-FFF2-40B4-BE49-F238E27FC236}">
                <a16:creationId xmlns:a16="http://schemas.microsoft.com/office/drawing/2014/main" id="{438A2561-E0DA-F5F5-8BA4-340E4C4EF8AC}"/>
              </a:ext>
            </a:extLst>
          </p:cNvPr>
          <p:cNvSpPr>
            <a:spLocks noGrp="1"/>
          </p:cNvSpPr>
          <p:nvPr>
            <p:ph type="title"/>
          </p:nvPr>
        </p:nvSpPr>
        <p:spPr/>
        <p:txBody>
          <a:bodyPr/>
          <a:lstStyle/>
          <a:p>
            <a:r>
              <a:rPr lang="en-US"/>
              <a:t>Cellular Standards (2000): ​ </a:t>
            </a:r>
            <a:br>
              <a:rPr lang="en-US"/>
            </a:br>
            <a:r>
              <a:rPr lang="en-US"/>
              <a:t>Europe vs. United States​</a:t>
            </a:r>
          </a:p>
        </p:txBody>
      </p:sp>
      <p:pic>
        <p:nvPicPr>
          <p:cNvPr id="9218" name="Picture 2">
            <a:extLst>
              <a:ext uri="{FF2B5EF4-FFF2-40B4-BE49-F238E27FC236}">
                <a16:creationId xmlns:a16="http://schemas.microsoft.com/office/drawing/2014/main" id="{13319436-5888-A158-A227-16138668CF6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5189" t="36694" r="28700" b="26459"/>
          <a:stretch/>
        </p:blipFill>
        <p:spPr bwMode="auto">
          <a:xfrm>
            <a:off x="4127884" y="1974893"/>
            <a:ext cx="5654042" cy="3914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86951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81D1BB9-1E7B-9495-DED4-8B3F06FFB11A}"/>
              </a:ext>
            </a:extLst>
          </p:cNvPr>
          <p:cNvSpPr>
            <a:spLocks noGrp="1"/>
          </p:cNvSpPr>
          <p:nvPr>
            <p:ph type="title"/>
          </p:nvPr>
        </p:nvSpPr>
        <p:spPr/>
        <p:txBody>
          <a:bodyPr/>
          <a:lstStyle/>
          <a:p>
            <a:r>
              <a:rPr lang="en-US"/>
              <a:t>Standards Wars?</a:t>
            </a:r>
          </a:p>
        </p:txBody>
      </p:sp>
      <p:sp>
        <p:nvSpPr>
          <p:cNvPr id="7" name="Content Placeholder 6">
            <a:extLst>
              <a:ext uri="{FF2B5EF4-FFF2-40B4-BE49-F238E27FC236}">
                <a16:creationId xmlns:a16="http://schemas.microsoft.com/office/drawing/2014/main" id="{E21C6588-F65F-4F5C-5D40-19E7AC1EAC88}"/>
              </a:ext>
            </a:extLst>
          </p:cNvPr>
          <p:cNvSpPr>
            <a:spLocks noGrp="1"/>
          </p:cNvSpPr>
          <p:nvPr>
            <p:ph idx="1"/>
          </p:nvPr>
        </p:nvSpPr>
        <p:spPr/>
        <p:txBody>
          <a:bodyPr vert="horz" lIns="91440" tIns="45720" rIns="91440" bIns="45720" rtlCol="0" anchor="t">
            <a:normAutofit/>
          </a:bodyPr>
          <a:lstStyle/>
          <a:p>
            <a:r>
              <a:rPr lang="en-US"/>
              <a:t>Sometimes there are competing standards for the same issue​</a:t>
            </a:r>
          </a:p>
          <a:p>
            <a:r>
              <a:rPr lang="en-US"/>
              <a:t>Examples?​</a:t>
            </a:r>
          </a:p>
        </p:txBody>
      </p:sp>
      <p:sp>
        <p:nvSpPr>
          <p:cNvPr id="3" name="Slide Number Placeholder 2">
            <a:extLst>
              <a:ext uri="{FF2B5EF4-FFF2-40B4-BE49-F238E27FC236}">
                <a16:creationId xmlns:a16="http://schemas.microsoft.com/office/drawing/2014/main" id="{12A51069-6FB0-7472-2869-A613274EAE30}"/>
              </a:ext>
            </a:extLst>
          </p:cNvPr>
          <p:cNvSpPr>
            <a:spLocks noGrp="1"/>
          </p:cNvSpPr>
          <p:nvPr>
            <p:ph type="sldNum" sz="quarter" idx="12"/>
          </p:nvPr>
        </p:nvSpPr>
        <p:spPr/>
        <p:txBody>
          <a:bodyPr/>
          <a:lstStyle/>
          <a:p>
            <a:fld id="{610F3DD8-A0DC-3C44-B4A1-CFDA146FA2D1}" type="slidenum">
              <a:rPr lang="en-US" smtClean="0"/>
              <a:t>28</a:t>
            </a:fld>
            <a:endParaRPr lang="en-US"/>
          </a:p>
        </p:txBody>
      </p:sp>
    </p:spTree>
    <p:extLst>
      <p:ext uri="{BB962C8B-B14F-4D97-AF65-F5344CB8AC3E}">
        <p14:creationId xmlns:p14="http://schemas.microsoft.com/office/powerpoint/2010/main" val="1464801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B9E25-EE01-8653-306A-FD122C9FA734}"/>
              </a:ext>
            </a:extLst>
          </p:cNvPr>
          <p:cNvSpPr>
            <a:spLocks noGrp="1"/>
          </p:cNvSpPr>
          <p:nvPr>
            <p:ph type="title"/>
          </p:nvPr>
        </p:nvSpPr>
        <p:spPr/>
        <p:txBody>
          <a:bodyPr/>
          <a:lstStyle/>
          <a:p>
            <a:r>
              <a:rPr lang="en-US"/>
              <a:t>Blu-Ray vs. HD DVD​</a:t>
            </a:r>
          </a:p>
        </p:txBody>
      </p:sp>
      <p:sp>
        <p:nvSpPr>
          <p:cNvPr id="3" name="Content Placeholder 2">
            <a:extLst>
              <a:ext uri="{FF2B5EF4-FFF2-40B4-BE49-F238E27FC236}">
                <a16:creationId xmlns:a16="http://schemas.microsoft.com/office/drawing/2014/main" id="{E19C6E11-5DEF-541C-17C7-C551FCE67052}"/>
              </a:ext>
            </a:extLst>
          </p:cNvPr>
          <p:cNvSpPr>
            <a:spLocks noGrp="1"/>
          </p:cNvSpPr>
          <p:nvPr>
            <p:ph idx="1"/>
          </p:nvPr>
        </p:nvSpPr>
        <p:spPr/>
        <p:txBody>
          <a:bodyPr>
            <a:normAutofit/>
          </a:bodyPr>
          <a:lstStyle/>
          <a:p>
            <a:r>
              <a:rPr lang="en-US"/>
              <a:t>Two different standards for high quality DVDs emerged:​</a:t>
            </a:r>
          </a:p>
          <a:p>
            <a:pPr lvl="1"/>
            <a:r>
              <a:rPr lang="en-US"/>
              <a:t>Blu-Ray = Sony​</a:t>
            </a:r>
          </a:p>
          <a:p>
            <a:pPr lvl="1"/>
            <a:r>
              <a:rPr lang="en-US"/>
              <a:t>HD DVD = Toshiba​</a:t>
            </a:r>
          </a:p>
          <a:p>
            <a:r>
              <a:rPr lang="en-US"/>
              <a:t>Attempt to harmonize standards failed​</a:t>
            </a:r>
          </a:p>
          <a:p>
            <a:r>
              <a:rPr lang="en-US"/>
              <a:t>By beginning of 2007, 578,000 HD DVD and 370,000 Blu-ray machines sold​</a:t>
            </a:r>
          </a:p>
          <a:p>
            <a:pPr lvl="1"/>
            <a:r>
              <a:rPr lang="en-US"/>
              <a:t>But Sony flipped this balance in 2007 by incorporating Blue Ray into its popular PS3 gaming platform​</a:t>
            </a:r>
          </a:p>
          <a:p>
            <a:r>
              <a:rPr lang="en-US"/>
              <a:t>Most content providers initially picked one format or other (except Warner Bros.)​</a:t>
            </a:r>
          </a:p>
        </p:txBody>
      </p:sp>
      <p:sp>
        <p:nvSpPr>
          <p:cNvPr id="5" name="Slide Number Placeholder 4">
            <a:extLst>
              <a:ext uri="{FF2B5EF4-FFF2-40B4-BE49-F238E27FC236}">
                <a16:creationId xmlns:a16="http://schemas.microsoft.com/office/drawing/2014/main" id="{E3A662C2-9598-C47A-7866-AF24FC688399}"/>
              </a:ext>
            </a:extLst>
          </p:cNvPr>
          <p:cNvSpPr>
            <a:spLocks noGrp="1"/>
          </p:cNvSpPr>
          <p:nvPr>
            <p:ph type="sldNum" sz="quarter" idx="12"/>
          </p:nvPr>
        </p:nvSpPr>
        <p:spPr/>
        <p:txBody>
          <a:bodyPr/>
          <a:lstStyle/>
          <a:p>
            <a:fld id="{610F3DD8-A0DC-3C44-B4A1-CFDA146FA2D1}" type="slidenum">
              <a:rPr lang="en-US" smtClean="0"/>
              <a:t>29</a:t>
            </a:fld>
            <a:endParaRPr lang="en-US"/>
          </a:p>
        </p:txBody>
      </p:sp>
    </p:spTree>
    <p:extLst>
      <p:ext uri="{BB962C8B-B14F-4D97-AF65-F5344CB8AC3E}">
        <p14:creationId xmlns:p14="http://schemas.microsoft.com/office/powerpoint/2010/main" val="4008360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C0C938-B19F-1D91-36D3-ECFB1EDF3D7C}"/>
              </a:ext>
            </a:extLst>
          </p:cNvPr>
          <p:cNvSpPr>
            <a:spLocks noGrp="1"/>
          </p:cNvSpPr>
          <p:nvPr>
            <p:ph type="title"/>
          </p:nvPr>
        </p:nvSpPr>
        <p:spPr/>
        <p:txBody>
          <a:bodyPr/>
          <a:lstStyle/>
          <a:p>
            <a:r>
              <a:rPr lang="en-US"/>
              <a:t>Overview of Private Standards </a:t>
            </a:r>
          </a:p>
        </p:txBody>
      </p:sp>
      <p:sp>
        <p:nvSpPr>
          <p:cNvPr id="3" name="Content Placeholder 2">
            <a:extLst>
              <a:ext uri="{FF2B5EF4-FFF2-40B4-BE49-F238E27FC236}">
                <a16:creationId xmlns:a16="http://schemas.microsoft.com/office/drawing/2014/main" id="{D9B614F6-1C37-E7DF-21A6-6CBF491BDD28}"/>
              </a:ext>
            </a:extLst>
          </p:cNvPr>
          <p:cNvSpPr>
            <a:spLocks noGrp="1"/>
          </p:cNvSpPr>
          <p:nvPr>
            <p:ph idx="1"/>
          </p:nvPr>
        </p:nvSpPr>
        <p:spPr/>
        <p:txBody>
          <a:bodyPr vert="horz" lIns="91440" tIns="45720" rIns="91440" bIns="45720" rtlCol="0" anchor="t">
            <a:normAutofit/>
          </a:bodyPr>
          <a:lstStyle/>
          <a:p>
            <a:r>
              <a:rPr lang="en-US"/>
              <a:t>Private standards are developed by non-governmental organizations to guide product specifications and industrial processes​</a:t>
            </a:r>
          </a:p>
          <a:p>
            <a:pPr lvl="1"/>
            <a:r>
              <a:rPr lang="en-US"/>
              <a:t>Also called industry standards, consensus standards, voluntary standards​</a:t>
            </a:r>
          </a:p>
          <a:p>
            <a:pPr lvl="1"/>
            <a:r>
              <a:rPr lang="en-US"/>
              <a:t>Differ from other soft law instruments such as codes of ethics, guidelines, principles, best practices, etc. in that they are adopted by a standard-setting organization (SSO) or ad hoc group (“consortia”)​</a:t>
            </a:r>
          </a:p>
          <a:p>
            <a:pPr lvl="1"/>
            <a:r>
              <a:rPr lang="en-US"/>
              <a:t>A distinct set of “rules” for how most standards are adopted​</a:t>
            </a:r>
          </a:p>
          <a:p>
            <a:r>
              <a:rPr lang="en-US"/>
              <a:t>Although voluntary, they can influence industry behavior and have wide-reaching impacts on daily life​</a:t>
            </a:r>
          </a:p>
          <a:p>
            <a:endParaRPr lang="en-US"/>
          </a:p>
          <a:p>
            <a:pPr marL="0" indent="0">
              <a:buNone/>
            </a:pPr>
            <a:endParaRPr lang="en-US"/>
          </a:p>
        </p:txBody>
      </p:sp>
      <p:sp>
        <p:nvSpPr>
          <p:cNvPr id="5" name="Slide Number Placeholder 4">
            <a:extLst>
              <a:ext uri="{FF2B5EF4-FFF2-40B4-BE49-F238E27FC236}">
                <a16:creationId xmlns:a16="http://schemas.microsoft.com/office/drawing/2014/main" id="{C1537F6C-89E2-1BEC-BFA4-C62E2A8EB96F}"/>
              </a:ext>
            </a:extLst>
          </p:cNvPr>
          <p:cNvSpPr>
            <a:spLocks noGrp="1"/>
          </p:cNvSpPr>
          <p:nvPr>
            <p:ph type="sldNum" sz="quarter" idx="12"/>
          </p:nvPr>
        </p:nvSpPr>
        <p:spPr/>
        <p:txBody>
          <a:bodyPr/>
          <a:lstStyle/>
          <a:p>
            <a:fld id="{610F3DD8-A0DC-3C44-B4A1-CFDA146FA2D1}" type="slidenum">
              <a:rPr lang="en-US" smtClean="0"/>
              <a:t>3</a:t>
            </a:fld>
            <a:endParaRPr lang="en-US"/>
          </a:p>
        </p:txBody>
      </p:sp>
    </p:spTree>
    <p:extLst>
      <p:ext uri="{BB962C8B-B14F-4D97-AF65-F5344CB8AC3E}">
        <p14:creationId xmlns:p14="http://schemas.microsoft.com/office/powerpoint/2010/main" val="1542999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402DB8-5A73-69F0-CF04-1AA749291124}"/>
              </a:ext>
            </a:extLst>
          </p:cNvPr>
          <p:cNvSpPr>
            <a:spLocks noGrp="1"/>
          </p:cNvSpPr>
          <p:nvPr>
            <p:ph type="sldNum" sz="quarter" idx="12"/>
          </p:nvPr>
        </p:nvSpPr>
        <p:spPr/>
        <p:txBody>
          <a:bodyPr/>
          <a:lstStyle/>
          <a:p>
            <a:fld id="{610F3DD8-A0DC-3C44-B4A1-CFDA146FA2D1}" type="slidenum">
              <a:rPr lang="en-US" smtClean="0"/>
              <a:t>30</a:t>
            </a:fld>
            <a:endParaRPr lang="en-US"/>
          </a:p>
        </p:txBody>
      </p:sp>
      <p:pic>
        <p:nvPicPr>
          <p:cNvPr id="10242" name="Picture 2" descr="450px-HighDefShare6">
            <a:extLst>
              <a:ext uri="{FF2B5EF4-FFF2-40B4-BE49-F238E27FC236}">
                <a16:creationId xmlns:a16="http://schemas.microsoft.com/office/drawing/2014/main" id="{13A07506-3798-9311-B58C-01981CC8DF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6452" y="437234"/>
            <a:ext cx="5041429" cy="507503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31C9227-EE7F-7123-BB75-3A1B2CB4B817}"/>
              </a:ext>
            </a:extLst>
          </p:cNvPr>
          <p:cNvSpPr txBox="1"/>
          <p:nvPr/>
        </p:nvSpPr>
        <p:spPr>
          <a:xfrm>
            <a:off x="2044592" y="5564979"/>
            <a:ext cx="7625148" cy="369332"/>
          </a:xfrm>
          <a:prstGeom prst="rect">
            <a:avLst/>
          </a:prstGeom>
          <a:noFill/>
        </p:spPr>
        <p:txBody>
          <a:bodyPr wrap="square">
            <a:spAutoFit/>
          </a:bodyPr>
          <a:lstStyle/>
          <a:p>
            <a:r>
              <a:rPr lang="en-US">
                <a:solidFill>
                  <a:schemeClr val="bg1"/>
                </a:solidFill>
              </a:rPr>
              <a:t>Also, in July 2007 Blockbuster announced it would only carry Blue Ray movies</a:t>
            </a:r>
          </a:p>
        </p:txBody>
      </p:sp>
    </p:spTree>
    <p:extLst>
      <p:ext uri="{BB962C8B-B14F-4D97-AF65-F5344CB8AC3E}">
        <p14:creationId xmlns:p14="http://schemas.microsoft.com/office/powerpoint/2010/main" val="931686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EADC0BC-6D33-4EA2-149F-3874D3CD0F92}"/>
              </a:ext>
            </a:extLst>
          </p:cNvPr>
          <p:cNvSpPr>
            <a:spLocks noGrp="1"/>
          </p:cNvSpPr>
          <p:nvPr>
            <p:ph type="sldNum" sz="quarter" idx="12"/>
          </p:nvPr>
        </p:nvSpPr>
        <p:spPr/>
        <p:txBody>
          <a:bodyPr/>
          <a:lstStyle/>
          <a:p>
            <a:fld id="{610F3DD8-A0DC-3C44-B4A1-CFDA146FA2D1}" type="slidenum">
              <a:rPr lang="en-US" smtClean="0"/>
              <a:t>31</a:t>
            </a:fld>
            <a:endParaRPr lang="en-US"/>
          </a:p>
        </p:txBody>
      </p:sp>
      <p:pic>
        <p:nvPicPr>
          <p:cNvPr id="11266" name="Picture 2">
            <a:extLst>
              <a:ext uri="{FF2B5EF4-FFF2-40B4-BE49-F238E27FC236}">
                <a16:creationId xmlns:a16="http://schemas.microsoft.com/office/drawing/2014/main" id="{5C36D805-986D-70E3-6295-187B1996B3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6927" y="867419"/>
            <a:ext cx="7019925" cy="4505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E21A151-65A0-B265-36C3-795BD187F5BF}"/>
              </a:ext>
            </a:extLst>
          </p:cNvPr>
          <p:cNvSpPr txBox="1"/>
          <p:nvPr/>
        </p:nvSpPr>
        <p:spPr>
          <a:xfrm>
            <a:off x="3049030" y="2967335"/>
            <a:ext cx="6098058" cy="923330"/>
          </a:xfrm>
          <a:prstGeom prst="rect">
            <a:avLst/>
          </a:prstGeom>
          <a:noFill/>
        </p:spPr>
        <p:txBody>
          <a:bodyPr wrap="square">
            <a:spAutoFit/>
          </a:bodyPr>
          <a:lstStyle/>
          <a:p>
            <a:r>
              <a:rPr lang="en-US"/>
              <a:t>Source: Scott Gallagher, The Battle of the Blue Laser DVDs,​</a:t>
            </a:r>
          </a:p>
          <a:p>
            <a:endParaRPr lang="en-US"/>
          </a:p>
          <a:p>
            <a:r>
              <a:rPr lang="en-US"/>
              <a:t>32 </a:t>
            </a:r>
            <a:r>
              <a:rPr lang="en-US" err="1"/>
              <a:t>Technovation</a:t>
            </a:r>
            <a:r>
              <a:rPr lang="en-US"/>
              <a:t> 90-98 (2012)</a:t>
            </a:r>
          </a:p>
        </p:txBody>
      </p:sp>
      <p:sp>
        <p:nvSpPr>
          <p:cNvPr id="9" name="TextBox 8">
            <a:extLst>
              <a:ext uri="{FF2B5EF4-FFF2-40B4-BE49-F238E27FC236}">
                <a16:creationId xmlns:a16="http://schemas.microsoft.com/office/drawing/2014/main" id="{3BA61A47-E473-79F6-CA89-DE357C2C7174}"/>
              </a:ext>
            </a:extLst>
          </p:cNvPr>
          <p:cNvSpPr txBox="1"/>
          <p:nvPr/>
        </p:nvSpPr>
        <p:spPr>
          <a:xfrm>
            <a:off x="2536927" y="5378623"/>
            <a:ext cx="6098058" cy="445443"/>
          </a:xfrm>
          <a:prstGeom prst="rect">
            <a:avLst/>
          </a:prstGeom>
          <a:noFill/>
        </p:spPr>
        <p:txBody>
          <a:bodyPr wrap="square">
            <a:spAutoFit/>
          </a:bodyPr>
          <a:lstStyle/>
          <a:p>
            <a:pPr algn="l" rtl="0" fontAlgn="base">
              <a:lnSpc>
                <a:spcPts val="1275"/>
              </a:lnSpc>
              <a:buNone/>
            </a:pPr>
            <a:r>
              <a:rPr lang="en-US" sz="1800" b="0" i="0" u="none" strike="noStrike">
                <a:solidFill>
                  <a:srgbClr val="000000"/>
                </a:solidFill>
                <a:effectLst/>
                <a:latin typeface="Aptos" panose="020B0004020202020204" pitchFamily="34" charset="0"/>
              </a:rPr>
              <a:t>Source: Scott Gallagher, </a:t>
            </a:r>
            <a:r>
              <a:rPr lang="en-US" sz="1800" b="0" i="1" u="none" strike="noStrike">
                <a:solidFill>
                  <a:srgbClr val="000000"/>
                </a:solidFill>
                <a:effectLst/>
                <a:latin typeface="Aptos" panose="020B0004020202020204" pitchFamily="34" charset="0"/>
              </a:rPr>
              <a:t>The Battle of the Blue Laser DVDs</a:t>
            </a:r>
            <a:r>
              <a:rPr lang="en-US" sz="1800" b="0" i="0" u="none" strike="noStrike">
                <a:solidFill>
                  <a:srgbClr val="000000"/>
                </a:solidFill>
                <a:effectLst/>
                <a:latin typeface="Aptos" panose="020B0004020202020204" pitchFamily="34" charset="0"/>
              </a:rPr>
              <a:t>,</a:t>
            </a:r>
            <a:r>
              <a:rPr lang="en-US" sz="1800" b="0" i="0">
                <a:solidFill>
                  <a:srgbClr val="000000"/>
                </a:solidFill>
                <a:effectLst/>
                <a:latin typeface="Aptos" panose="020B0004020202020204" pitchFamily="34" charset="0"/>
              </a:rPr>
              <a:t>​</a:t>
            </a:r>
            <a:endParaRPr lang="en-US" b="0" i="0">
              <a:solidFill>
                <a:srgbClr val="000000"/>
              </a:solidFill>
              <a:effectLst/>
              <a:latin typeface="Segoe UI" panose="020B0502040204020203" pitchFamily="34" charset="0"/>
            </a:endParaRPr>
          </a:p>
          <a:p>
            <a:pPr algn="l" rtl="0" fontAlgn="base">
              <a:lnSpc>
                <a:spcPts val="1275"/>
              </a:lnSpc>
            </a:pPr>
            <a:r>
              <a:rPr lang="en-US" sz="1800" b="0" i="0" u="none" strike="noStrike">
                <a:solidFill>
                  <a:srgbClr val="000000"/>
                </a:solidFill>
                <a:effectLst/>
                <a:latin typeface="Aptos" panose="020B0004020202020204" pitchFamily="34" charset="0"/>
              </a:rPr>
              <a:t>32 </a:t>
            </a:r>
            <a:r>
              <a:rPr lang="en-US" sz="1800" b="0" i="0" u="none" strike="noStrike" cap="small" err="1">
                <a:solidFill>
                  <a:srgbClr val="000000"/>
                </a:solidFill>
                <a:effectLst/>
                <a:latin typeface="Aptos" panose="020B0004020202020204" pitchFamily="34" charset="0"/>
              </a:rPr>
              <a:t>Technovation</a:t>
            </a:r>
            <a:r>
              <a:rPr lang="en-US" sz="1800" b="0" i="0" u="none" strike="noStrike">
                <a:solidFill>
                  <a:srgbClr val="000000"/>
                </a:solidFill>
                <a:effectLst/>
                <a:latin typeface="Aptos" panose="020B0004020202020204" pitchFamily="34" charset="0"/>
              </a:rPr>
              <a:t> 90-98 (2012)</a:t>
            </a:r>
            <a:endParaRPr lang="en-US" b="0" i="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42422114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DB923BA-55C5-6020-CAC1-C638CFE73EC8}"/>
              </a:ext>
            </a:extLst>
          </p:cNvPr>
          <p:cNvSpPr>
            <a:spLocks noGrp="1"/>
          </p:cNvSpPr>
          <p:nvPr>
            <p:ph type="sldNum" sz="quarter" idx="12"/>
          </p:nvPr>
        </p:nvSpPr>
        <p:spPr/>
        <p:txBody>
          <a:bodyPr/>
          <a:lstStyle/>
          <a:p>
            <a:fld id="{610F3DD8-A0DC-3C44-B4A1-CFDA146FA2D1}" type="slidenum">
              <a:rPr lang="en-US" smtClean="0"/>
              <a:t>32</a:t>
            </a:fld>
            <a:endParaRPr lang="en-US"/>
          </a:p>
        </p:txBody>
      </p:sp>
      <p:pic>
        <p:nvPicPr>
          <p:cNvPr id="12290" name="Picture 2">
            <a:extLst>
              <a:ext uri="{FF2B5EF4-FFF2-40B4-BE49-F238E27FC236}">
                <a16:creationId xmlns:a16="http://schemas.microsoft.com/office/drawing/2014/main" id="{46A02CEB-4CBA-4568-5D1A-1D459DEFD1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2433" y="901372"/>
            <a:ext cx="7290486" cy="5055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30370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019D8-28C9-7253-61DB-0EDCFF0F6978}"/>
              </a:ext>
            </a:extLst>
          </p:cNvPr>
          <p:cNvSpPr>
            <a:spLocks noGrp="1"/>
          </p:cNvSpPr>
          <p:nvPr>
            <p:ph type="title"/>
          </p:nvPr>
        </p:nvSpPr>
        <p:spPr/>
        <p:txBody>
          <a:bodyPr/>
          <a:lstStyle/>
          <a:p>
            <a:r>
              <a:rPr lang="en-US"/>
              <a:t>HD DVD vs. Blu-Ray:​ The Fallout​</a:t>
            </a:r>
          </a:p>
        </p:txBody>
      </p:sp>
      <p:sp>
        <p:nvSpPr>
          <p:cNvPr id="3" name="Content Placeholder 2">
            <a:extLst>
              <a:ext uri="{FF2B5EF4-FFF2-40B4-BE49-F238E27FC236}">
                <a16:creationId xmlns:a16="http://schemas.microsoft.com/office/drawing/2014/main" id="{1FFC8040-2ED1-FC0D-3B4D-51F078F7D0F2}"/>
              </a:ext>
            </a:extLst>
          </p:cNvPr>
          <p:cNvSpPr>
            <a:spLocks noGrp="1"/>
          </p:cNvSpPr>
          <p:nvPr>
            <p:ph idx="1"/>
          </p:nvPr>
        </p:nvSpPr>
        <p:spPr/>
        <p:txBody>
          <a:bodyPr>
            <a:normAutofit/>
          </a:bodyPr>
          <a:lstStyle/>
          <a:p>
            <a:r>
              <a:rPr lang="en-US"/>
              <a:t>With Time Warner’s announcement in Jan 2008, market tilted to Blu-Ray and in Feb. 2008 Toshiba threw in towel​</a:t>
            </a:r>
          </a:p>
          <a:p>
            <a:r>
              <a:rPr lang="en-US"/>
              <a:t>Retailers expressed major frustration about having to stock two competing formats​</a:t>
            </a:r>
          </a:p>
          <a:p>
            <a:r>
              <a:rPr lang="en-US"/>
              <a:t>Both Sony and Toshiba spent millions trying to induce favor from retailers, content providers, consumers​</a:t>
            </a:r>
          </a:p>
          <a:p>
            <a:r>
              <a:rPr lang="en-US"/>
              <a:t>Many consumers “orphaned” with HD DVD machines and discs​</a:t>
            </a:r>
          </a:p>
          <a:p>
            <a:r>
              <a:rPr lang="en-US"/>
              <a:t>Uncertainty reduced sales in entire high-quality DVDs, and by time standard resolved, the market was shifting to online streaming​</a:t>
            </a:r>
          </a:p>
        </p:txBody>
      </p:sp>
      <p:sp>
        <p:nvSpPr>
          <p:cNvPr id="5" name="Slide Number Placeholder 4">
            <a:extLst>
              <a:ext uri="{FF2B5EF4-FFF2-40B4-BE49-F238E27FC236}">
                <a16:creationId xmlns:a16="http://schemas.microsoft.com/office/drawing/2014/main" id="{C389C35F-60B9-4F65-E5C5-BC53E9F396F2}"/>
              </a:ext>
            </a:extLst>
          </p:cNvPr>
          <p:cNvSpPr>
            <a:spLocks noGrp="1"/>
          </p:cNvSpPr>
          <p:nvPr>
            <p:ph type="sldNum" sz="quarter" idx="12"/>
          </p:nvPr>
        </p:nvSpPr>
        <p:spPr/>
        <p:txBody>
          <a:bodyPr/>
          <a:lstStyle/>
          <a:p>
            <a:fld id="{610F3DD8-A0DC-3C44-B4A1-CFDA146FA2D1}" type="slidenum">
              <a:rPr lang="en-US" smtClean="0"/>
              <a:t>33</a:t>
            </a:fld>
            <a:endParaRPr lang="en-US"/>
          </a:p>
        </p:txBody>
      </p:sp>
    </p:spTree>
    <p:extLst>
      <p:ext uri="{BB962C8B-B14F-4D97-AF65-F5344CB8AC3E}">
        <p14:creationId xmlns:p14="http://schemas.microsoft.com/office/powerpoint/2010/main" val="1229577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1889B-827B-FB0E-5D9F-F29E160E8B8C}"/>
              </a:ext>
            </a:extLst>
          </p:cNvPr>
          <p:cNvSpPr>
            <a:spLocks noGrp="1"/>
          </p:cNvSpPr>
          <p:nvPr>
            <p:ph type="title"/>
          </p:nvPr>
        </p:nvSpPr>
        <p:spPr/>
        <p:txBody>
          <a:bodyPr/>
          <a:lstStyle/>
          <a:p>
            <a:r>
              <a:rPr lang="en-US"/>
              <a:t>Path Dependence​</a:t>
            </a:r>
          </a:p>
        </p:txBody>
      </p:sp>
      <p:sp>
        <p:nvSpPr>
          <p:cNvPr id="3" name="Content Placeholder 2">
            <a:extLst>
              <a:ext uri="{FF2B5EF4-FFF2-40B4-BE49-F238E27FC236}">
                <a16:creationId xmlns:a16="http://schemas.microsoft.com/office/drawing/2014/main" id="{3B80488B-6974-4142-9005-410B6681AB46}"/>
              </a:ext>
            </a:extLst>
          </p:cNvPr>
          <p:cNvSpPr>
            <a:spLocks noGrp="1"/>
          </p:cNvSpPr>
          <p:nvPr>
            <p:ph idx="1"/>
          </p:nvPr>
        </p:nvSpPr>
        <p:spPr/>
        <p:txBody>
          <a:bodyPr>
            <a:normAutofit/>
          </a:bodyPr>
          <a:lstStyle/>
          <a:p>
            <a:r>
              <a:rPr lang="en-US"/>
              <a:t>“History matters”​</a:t>
            </a:r>
          </a:p>
          <a:p>
            <a:r>
              <a:rPr lang="en-US"/>
              <a:t>Because of network externalities, existing standards may “lock in” of inferior products; resist replacement of superior alternatives​</a:t>
            </a:r>
          </a:p>
          <a:p>
            <a:pPr lvl="1"/>
            <a:r>
              <a:rPr lang="en-US"/>
              <a:t>e.g., QWERTY vs. Dvorak keyboards​</a:t>
            </a:r>
          </a:p>
          <a:p>
            <a:pPr lvl="1"/>
            <a:r>
              <a:rPr lang="en-US"/>
              <a:t>e.g., VHS vs. Beta video cassettes ​</a:t>
            </a:r>
          </a:p>
          <a:p>
            <a:pPr lvl="1"/>
            <a:r>
              <a:rPr lang="en-US"/>
              <a:t>e.g., Macintosh vs. Microsoft operating systems​</a:t>
            </a:r>
          </a:p>
        </p:txBody>
      </p:sp>
      <p:sp>
        <p:nvSpPr>
          <p:cNvPr id="5" name="Slide Number Placeholder 4">
            <a:extLst>
              <a:ext uri="{FF2B5EF4-FFF2-40B4-BE49-F238E27FC236}">
                <a16:creationId xmlns:a16="http://schemas.microsoft.com/office/drawing/2014/main" id="{40EC7CB5-CAE8-D5DA-4B30-2EA7F644CE28}"/>
              </a:ext>
            </a:extLst>
          </p:cNvPr>
          <p:cNvSpPr>
            <a:spLocks noGrp="1"/>
          </p:cNvSpPr>
          <p:nvPr>
            <p:ph type="sldNum" sz="quarter" idx="12"/>
          </p:nvPr>
        </p:nvSpPr>
        <p:spPr/>
        <p:txBody>
          <a:bodyPr/>
          <a:lstStyle/>
          <a:p>
            <a:fld id="{610F3DD8-A0DC-3C44-B4A1-CFDA146FA2D1}" type="slidenum">
              <a:rPr lang="en-US" smtClean="0"/>
              <a:t>34</a:t>
            </a:fld>
            <a:endParaRPr lang="en-US"/>
          </a:p>
        </p:txBody>
      </p:sp>
    </p:spTree>
    <p:extLst>
      <p:ext uri="{BB962C8B-B14F-4D97-AF65-F5344CB8AC3E}">
        <p14:creationId xmlns:p14="http://schemas.microsoft.com/office/powerpoint/2010/main" val="2478669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B688A8-CE10-8142-971E-21E694DB8DA7}"/>
              </a:ext>
            </a:extLst>
          </p:cNvPr>
          <p:cNvSpPr>
            <a:spLocks noGrp="1"/>
          </p:cNvSpPr>
          <p:nvPr>
            <p:ph type="sldNum" sz="quarter" idx="12"/>
          </p:nvPr>
        </p:nvSpPr>
        <p:spPr/>
        <p:txBody>
          <a:bodyPr/>
          <a:lstStyle/>
          <a:p>
            <a:fld id="{610F3DD8-A0DC-3C44-B4A1-CFDA146FA2D1}" type="slidenum">
              <a:rPr lang="en-US" smtClean="0"/>
              <a:t>35</a:t>
            </a:fld>
            <a:endParaRPr lang="en-US"/>
          </a:p>
        </p:txBody>
      </p:sp>
      <p:pic>
        <p:nvPicPr>
          <p:cNvPr id="13314" name="Picture 2">
            <a:extLst>
              <a:ext uri="{FF2B5EF4-FFF2-40B4-BE49-F238E27FC236}">
                <a16:creationId xmlns:a16="http://schemas.microsoft.com/office/drawing/2014/main" id="{BB1C2005-9784-240D-FFCB-F0F26EB8A1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6498" y="404169"/>
            <a:ext cx="5126725" cy="5539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81181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957CFA-8247-93A0-DE93-39F1BCFDD891}"/>
              </a:ext>
            </a:extLst>
          </p:cNvPr>
          <p:cNvSpPr>
            <a:spLocks noGrp="1"/>
          </p:cNvSpPr>
          <p:nvPr>
            <p:ph type="title"/>
          </p:nvPr>
        </p:nvSpPr>
        <p:spPr>
          <a:xfrm>
            <a:off x="838200" y="365125"/>
            <a:ext cx="10515600" cy="1325563"/>
          </a:xfrm>
        </p:spPr>
        <p:txBody>
          <a:bodyPr anchor="ctr">
            <a:normAutofit/>
          </a:bodyPr>
          <a:lstStyle/>
          <a:p>
            <a:r>
              <a:rPr lang="en-US"/>
              <a:t>Standards Conformity Assessment </a:t>
            </a:r>
          </a:p>
        </p:txBody>
      </p:sp>
      <p:sp>
        <p:nvSpPr>
          <p:cNvPr id="5" name="Slide Number Placeholder 4">
            <a:extLst>
              <a:ext uri="{FF2B5EF4-FFF2-40B4-BE49-F238E27FC236}">
                <a16:creationId xmlns:a16="http://schemas.microsoft.com/office/drawing/2014/main" id="{96186815-49E4-FDF6-0C79-4C7F90E60D89}"/>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36</a:t>
            </a:fld>
            <a:endParaRPr lang="en-US"/>
          </a:p>
        </p:txBody>
      </p:sp>
      <p:graphicFrame>
        <p:nvGraphicFramePr>
          <p:cNvPr id="7" name="Content Placeholder 2">
            <a:extLst>
              <a:ext uri="{FF2B5EF4-FFF2-40B4-BE49-F238E27FC236}">
                <a16:creationId xmlns:a16="http://schemas.microsoft.com/office/drawing/2014/main" id="{964725AD-C784-3399-79E6-0E5CA1AAE45D}"/>
              </a:ext>
            </a:extLst>
          </p:cNvPr>
          <p:cNvGraphicFramePr>
            <a:graphicFrameLocks noGrp="1"/>
          </p:cNvGraphicFramePr>
          <p:nvPr>
            <p:ph idx="1"/>
            <p:extLst>
              <p:ext uri="{D42A27DB-BD31-4B8C-83A1-F6EECF244321}">
                <p14:modId xmlns:p14="http://schemas.microsoft.com/office/powerpoint/2010/main" val="4166552604"/>
              </p:ext>
            </p:extLst>
          </p:nvPr>
        </p:nvGraphicFramePr>
        <p:xfrm>
          <a:off x="838199" y="1690688"/>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408836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FB66E9-A1A0-31F6-8C1D-3EF01CADB924}"/>
              </a:ext>
            </a:extLst>
          </p:cNvPr>
          <p:cNvSpPr>
            <a:spLocks noGrp="1"/>
          </p:cNvSpPr>
          <p:nvPr>
            <p:ph type="sldNum" sz="quarter" idx="12"/>
          </p:nvPr>
        </p:nvSpPr>
        <p:spPr/>
        <p:txBody>
          <a:bodyPr/>
          <a:lstStyle/>
          <a:p>
            <a:fld id="{610F3DD8-A0DC-3C44-B4A1-CFDA146FA2D1}" type="slidenum">
              <a:rPr lang="en-US" smtClean="0"/>
              <a:t>37</a:t>
            </a:fld>
            <a:endParaRPr lang="en-US"/>
          </a:p>
        </p:txBody>
      </p:sp>
      <p:pic>
        <p:nvPicPr>
          <p:cNvPr id="14338" name="Picture 2">
            <a:extLst>
              <a:ext uri="{FF2B5EF4-FFF2-40B4-BE49-F238E27FC236}">
                <a16:creationId xmlns:a16="http://schemas.microsoft.com/office/drawing/2014/main" id="{B9CF421E-AE23-BC2A-7210-B70AC3D4A8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5680" y="816961"/>
            <a:ext cx="8191500" cy="3343275"/>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a:extLst>
              <a:ext uri="{FF2B5EF4-FFF2-40B4-BE49-F238E27FC236}">
                <a16:creationId xmlns:a16="http://schemas.microsoft.com/office/drawing/2014/main" id="{711825EB-D0A8-C4F2-5DB7-E32880DFB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2477" y="4160236"/>
            <a:ext cx="8191500" cy="199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20947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84350-8B7D-9B5B-FDD9-ED5F5C599484}"/>
              </a:ext>
            </a:extLst>
          </p:cNvPr>
          <p:cNvSpPr>
            <a:spLocks noGrp="1"/>
          </p:cNvSpPr>
          <p:nvPr>
            <p:ph type="title"/>
          </p:nvPr>
        </p:nvSpPr>
        <p:spPr>
          <a:xfrm>
            <a:off x="838200" y="365125"/>
            <a:ext cx="10515600" cy="1325563"/>
          </a:xfrm>
        </p:spPr>
        <p:txBody>
          <a:bodyPr anchor="ctr">
            <a:normAutofit/>
          </a:bodyPr>
          <a:lstStyle/>
          <a:p>
            <a:r>
              <a:rPr lang="en-US"/>
              <a:t>Choices in Conformity Assessment</a:t>
            </a:r>
          </a:p>
        </p:txBody>
      </p:sp>
      <p:sp>
        <p:nvSpPr>
          <p:cNvPr id="5" name="Slide Number Placeholder 4">
            <a:extLst>
              <a:ext uri="{FF2B5EF4-FFF2-40B4-BE49-F238E27FC236}">
                <a16:creationId xmlns:a16="http://schemas.microsoft.com/office/drawing/2014/main" id="{25CD09DA-DFD6-65EF-AF58-EECAC6DF78B2}"/>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38</a:t>
            </a:fld>
            <a:endParaRPr lang="en-US"/>
          </a:p>
        </p:txBody>
      </p:sp>
      <p:graphicFrame>
        <p:nvGraphicFramePr>
          <p:cNvPr id="7" name="Content Placeholder 2">
            <a:extLst>
              <a:ext uri="{FF2B5EF4-FFF2-40B4-BE49-F238E27FC236}">
                <a16:creationId xmlns:a16="http://schemas.microsoft.com/office/drawing/2014/main" id="{0872CFD3-707F-B3E0-00AD-72229E47313D}"/>
              </a:ext>
            </a:extLst>
          </p:cNvPr>
          <p:cNvGraphicFramePr>
            <a:graphicFrameLocks noGrp="1"/>
          </p:cNvGraphicFramePr>
          <p:nvPr>
            <p:ph idx="1"/>
            <p:extLst>
              <p:ext uri="{D42A27DB-BD31-4B8C-83A1-F6EECF244321}">
                <p14:modId xmlns:p14="http://schemas.microsoft.com/office/powerpoint/2010/main" val="135881431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666501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C38E5-5CCA-1AD3-3752-6F2845F0057C}"/>
              </a:ext>
            </a:extLst>
          </p:cNvPr>
          <p:cNvSpPr>
            <a:spLocks noGrp="1"/>
          </p:cNvSpPr>
          <p:nvPr>
            <p:ph type="title"/>
          </p:nvPr>
        </p:nvSpPr>
        <p:spPr>
          <a:xfrm>
            <a:off x="838200" y="365125"/>
            <a:ext cx="10515600" cy="1325563"/>
          </a:xfrm>
        </p:spPr>
        <p:txBody>
          <a:bodyPr anchor="ctr">
            <a:normAutofit/>
          </a:bodyPr>
          <a:lstStyle/>
          <a:p>
            <a:r>
              <a:rPr lang="en-US"/>
              <a:t>ISO Committee on Conformity Assessment</a:t>
            </a:r>
          </a:p>
        </p:txBody>
      </p:sp>
      <p:sp>
        <p:nvSpPr>
          <p:cNvPr id="5" name="Slide Number Placeholder 4">
            <a:extLst>
              <a:ext uri="{FF2B5EF4-FFF2-40B4-BE49-F238E27FC236}">
                <a16:creationId xmlns:a16="http://schemas.microsoft.com/office/drawing/2014/main" id="{F5E0E4CF-BA86-ECD7-E912-FF7D75199FE5}"/>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39</a:t>
            </a:fld>
            <a:endParaRPr lang="en-US"/>
          </a:p>
        </p:txBody>
      </p:sp>
      <p:graphicFrame>
        <p:nvGraphicFramePr>
          <p:cNvPr id="7" name="Content Placeholder 2">
            <a:extLst>
              <a:ext uri="{FF2B5EF4-FFF2-40B4-BE49-F238E27FC236}">
                <a16:creationId xmlns:a16="http://schemas.microsoft.com/office/drawing/2014/main" id="{1772AEB8-C6C7-0241-07E3-B1136C46C4F8}"/>
              </a:ext>
            </a:extLst>
          </p:cNvPr>
          <p:cNvGraphicFramePr>
            <a:graphicFrameLocks noGrp="1"/>
          </p:cNvGraphicFramePr>
          <p:nvPr>
            <p:ph idx="1"/>
            <p:extLst>
              <p:ext uri="{D42A27DB-BD31-4B8C-83A1-F6EECF244321}">
                <p14:modId xmlns:p14="http://schemas.microsoft.com/office/powerpoint/2010/main" val="283715872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8487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CF923-A407-6F63-20D3-134A627E32B1}"/>
              </a:ext>
            </a:extLst>
          </p:cNvPr>
          <p:cNvSpPr>
            <a:spLocks noGrp="1"/>
          </p:cNvSpPr>
          <p:nvPr>
            <p:ph type="title"/>
          </p:nvPr>
        </p:nvSpPr>
        <p:spPr/>
        <p:txBody>
          <a:bodyPr/>
          <a:lstStyle/>
          <a:p>
            <a:r>
              <a:rPr lang="en-US"/>
              <a:t>Standards and Law Schools</a:t>
            </a:r>
          </a:p>
        </p:txBody>
      </p:sp>
      <p:sp>
        <p:nvSpPr>
          <p:cNvPr id="3" name="Content Placeholder 2">
            <a:extLst>
              <a:ext uri="{FF2B5EF4-FFF2-40B4-BE49-F238E27FC236}">
                <a16:creationId xmlns:a16="http://schemas.microsoft.com/office/drawing/2014/main" id="{F5DD8FE0-C038-DF47-5C76-8AD6CFC3045D}"/>
              </a:ext>
            </a:extLst>
          </p:cNvPr>
          <p:cNvSpPr>
            <a:spLocks noGrp="1"/>
          </p:cNvSpPr>
          <p:nvPr>
            <p:ph idx="1"/>
          </p:nvPr>
        </p:nvSpPr>
        <p:spPr/>
        <p:txBody>
          <a:bodyPr vert="horz" lIns="91440" tIns="45720" rIns="91440" bIns="45720" rtlCol="0" anchor="t">
            <a:normAutofit/>
          </a:bodyPr>
          <a:lstStyle/>
          <a:p>
            <a:pPr marL="0" indent="0">
              <a:buNone/>
            </a:pPr>
            <a:r>
              <a:rPr lang="en-US"/>
              <a:t>“Perhaps because they are not directly binding, voluntary codes and standards are seldom introduced to prospective lawyers during law school. But voluntary codes and standards can and do affect lawyers’ work and the work of their clients; they may sometimes matter as much as if not more than the binding laws that make up the main focus of study in law school.”​</a:t>
            </a:r>
          </a:p>
          <a:p>
            <a:pPr marL="0" indent="0">
              <a:buNone/>
            </a:pPr>
            <a:endParaRPr lang="en-US"/>
          </a:p>
          <a:p>
            <a:pPr marL="0" indent="0">
              <a:buNone/>
            </a:pPr>
            <a:r>
              <a:rPr lang="en-US"/>
              <a:t>Cary Coglianese, Director, Penn Program on Regulation​</a:t>
            </a:r>
          </a:p>
        </p:txBody>
      </p:sp>
      <p:sp>
        <p:nvSpPr>
          <p:cNvPr id="5" name="Slide Number Placeholder 4">
            <a:extLst>
              <a:ext uri="{FF2B5EF4-FFF2-40B4-BE49-F238E27FC236}">
                <a16:creationId xmlns:a16="http://schemas.microsoft.com/office/drawing/2014/main" id="{AB1FFD4B-EA97-B0F6-9BDA-41D3C77D6A41}"/>
              </a:ext>
            </a:extLst>
          </p:cNvPr>
          <p:cNvSpPr>
            <a:spLocks noGrp="1"/>
          </p:cNvSpPr>
          <p:nvPr>
            <p:ph type="sldNum" sz="quarter" idx="12"/>
          </p:nvPr>
        </p:nvSpPr>
        <p:spPr/>
        <p:txBody>
          <a:bodyPr/>
          <a:lstStyle/>
          <a:p>
            <a:fld id="{610F3DD8-A0DC-3C44-B4A1-CFDA146FA2D1}" type="slidenum">
              <a:rPr lang="en-US" smtClean="0"/>
              <a:t>4</a:t>
            </a:fld>
            <a:endParaRPr lang="en-US"/>
          </a:p>
        </p:txBody>
      </p:sp>
    </p:spTree>
    <p:extLst>
      <p:ext uri="{BB962C8B-B14F-4D97-AF65-F5344CB8AC3E}">
        <p14:creationId xmlns:p14="http://schemas.microsoft.com/office/powerpoint/2010/main" val="27422486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C7B2929-2235-9849-8AAD-345BE6D90346}"/>
              </a:ext>
            </a:extLst>
          </p:cNvPr>
          <p:cNvSpPr>
            <a:spLocks noGrp="1"/>
          </p:cNvSpPr>
          <p:nvPr>
            <p:ph type="sldNum" sz="quarter" idx="12"/>
          </p:nvPr>
        </p:nvSpPr>
        <p:spPr/>
        <p:txBody>
          <a:bodyPr/>
          <a:lstStyle/>
          <a:p>
            <a:fld id="{610F3DD8-A0DC-3C44-B4A1-CFDA146FA2D1}" type="slidenum">
              <a:rPr lang="en-US" smtClean="0"/>
              <a:t>40</a:t>
            </a:fld>
            <a:endParaRPr lang="en-US"/>
          </a:p>
        </p:txBody>
      </p:sp>
      <p:pic>
        <p:nvPicPr>
          <p:cNvPr id="15362" name="Picture 2">
            <a:extLst>
              <a:ext uri="{FF2B5EF4-FFF2-40B4-BE49-F238E27FC236}">
                <a16:creationId xmlns:a16="http://schemas.microsoft.com/office/drawing/2014/main" id="{8398C0AC-DBB1-6172-B3CF-0CAE42BBB5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124" y="812123"/>
            <a:ext cx="7398720" cy="5233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73684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03287-C58D-F352-C36A-31C804A808B3}"/>
              </a:ext>
            </a:extLst>
          </p:cNvPr>
          <p:cNvSpPr>
            <a:spLocks noGrp="1"/>
          </p:cNvSpPr>
          <p:nvPr>
            <p:ph type="title"/>
          </p:nvPr>
        </p:nvSpPr>
        <p:spPr/>
        <p:txBody>
          <a:bodyPr/>
          <a:lstStyle/>
          <a:p>
            <a:r>
              <a:rPr lang="en-US"/>
              <a:t>International Trade Issues</a:t>
            </a:r>
          </a:p>
        </p:txBody>
      </p:sp>
      <p:sp>
        <p:nvSpPr>
          <p:cNvPr id="3" name="Content Placeholder 2">
            <a:extLst>
              <a:ext uri="{FF2B5EF4-FFF2-40B4-BE49-F238E27FC236}">
                <a16:creationId xmlns:a16="http://schemas.microsoft.com/office/drawing/2014/main" id="{835962A5-4FD5-1C72-CDD7-D234A2130D57}"/>
              </a:ext>
            </a:extLst>
          </p:cNvPr>
          <p:cNvSpPr>
            <a:spLocks noGrp="1"/>
          </p:cNvSpPr>
          <p:nvPr>
            <p:ph idx="1"/>
          </p:nvPr>
        </p:nvSpPr>
        <p:spPr/>
        <p:txBody>
          <a:bodyPr>
            <a:normAutofit/>
          </a:bodyPr>
          <a:lstStyle/>
          <a:p>
            <a:r>
              <a:rPr lang="en-US"/>
              <a:t>World Trade Organization’s Agreement on Technical Barriers to Trade (TBT) directs member nations to use international voluntary standards as “a basis for their technical regulations”​</a:t>
            </a:r>
          </a:p>
          <a:p>
            <a:pPr lvl="1"/>
            <a:r>
              <a:rPr lang="en-US"/>
              <a:t>National regulations that are inconsistent with recognized international voluntary standards can be rejected as illegal trade barriers​</a:t>
            </a:r>
          </a:p>
          <a:p>
            <a:r>
              <a:rPr lang="en-US"/>
              <a:t>Setting of international technical standards has become a major flashpoint of international competition​</a:t>
            </a:r>
          </a:p>
        </p:txBody>
      </p:sp>
      <p:sp>
        <p:nvSpPr>
          <p:cNvPr id="5" name="Slide Number Placeholder 4">
            <a:extLst>
              <a:ext uri="{FF2B5EF4-FFF2-40B4-BE49-F238E27FC236}">
                <a16:creationId xmlns:a16="http://schemas.microsoft.com/office/drawing/2014/main" id="{935B0427-AE33-EA0F-043E-1CF9ADD86676}"/>
              </a:ext>
            </a:extLst>
          </p:cNvPr>
          <p:cNvSpPr>
            <a:spLocks noGrp="1"/>
          </p:cNvSpPr>
          <p:nvPr>
            <p:ph type="sldNum" sz="quarter" idx="12"/>
          </p:nvPr>
        </p:nvSpPr>
        <p:spPr/>
        <p:txBody>
          <a:bodyPr/>
          <a:lstStyle/>
          <a:p>
            <a:fld id="{610F3DD8-A0DC-3C44-B4A1-CFDA146FA2D1}" type="slidenum">
              <a:rPr lang="en-US" smtClean="0"/>
              <a:t>41</a:t>
            </a:fld>
            <a:endParaRPr lang="en-US"/>
          </a:p>
        </p:txBody>
      </p:sp>
    </p:spTree>
    <p:extLst>
      <p:ext uri="{BB962C8B-B14F-4D97-AF65-F5344CB8AC3E}">
        <p14:creationId xmlns:p14="http://schemas.microsoft.com/office/powerpoint/2010/main" val="13787240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EE7A35C-8227-E72A-FB41-768E869B5ED1}"/>
              </a:ext>
            </a:extLst>
          </p:cNvPr>
          <p:cNvSpPr>
            <a:spLocks noGrp="1"/>
          </p:cNvSpPr>
          <p:nvPr>
            <p:ph type="sldNum" sz="quarter" idx="12"/>
          </p:nvPr>
        </p:nvSpPr>
        <p:spPr/>
        <p:txBody>
          <a:bodyPr/>
          <a:lstStyle/>
          <a:p>
            <a:fld id="{610F3DD8-A0DC-3C44-B4A1-CFDA146FA2D1}" type="slidenum">
              <a:rPr lang="en-US" smtClean="0"/>
              <a:t>42</a:t>
            </a:fld>
            <a:endParaRPr lang="en-US"/>
          </a:p>
        </p:txBody>
      </p:sp>
      <p:sp>
        <p:nvSpPr>
          <p:cNvPr id="7" name="TextBox 6">
            <a:extLst>
              <a:ext uri="{FF2B5EF4-FFF2-40B4-BE49-F238E27FC236}">
                <a16:creationId xmlns:a16="http://schemas.microsoft.com/office/drawing/2014/main" id="{629E71BC-7B21-5F8F-0144-9EF4EFCFA590}"/>
              </a:ext>
            </a:extLst>
          </p:cNvPr>
          <p:cNvSpPr txBox="1"/>
          <p:nvPr/>
        </p:nvSpPr>
        <p:spPr>
          <a:xfrm>
            <a:off x="3049030" y="3244334"/>
            <a:ext cx="6098058" cy="369332"/>
          </a:xfrm>
          <a:prstGeom prst="rect">
            <a:avLst/>
          </a:prstGeom>
          <a:noFill/>
        </p:spPr>
        <p:txBody>
          <a:bodyPr wrap="square">
            <a:spAutoFit/>
          </a:bodyPr>
          <a:lstStyle/>
          <a:p>
            <a:r>
              <a:rPr lang="en-US"/>
              <a:t> </a:t>
            </a:r>
          </a:p>
        </p:txBody>
      </p:sp>
      <p:pic>
        <p:nvPicPr>
          <p:cNvPr id="16407" name="Picture 23">
            <a:extLst>
              <a:ext uri="{FF2B5EF4-FFF2-40B4-BE49-F238E27FC236}">
                <a16:creationId xmlns:a16="http://schemas.microsoft.com/office/drawing/2014/main" id="{8FBC12D9-977F-E902-C74A-DCEBF8DF36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432" y="406512"/>
            <a:ext cx="2530690" cy="1855839"/>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5427426-C66E-24A6-3B5D-AB201F94859D}"/>
              </a:ext>
            </a:extLst>
          </p:cNvPr>
          <p:cNvSpPr txBox="1"/>
          <p:nvPr/>
        </p:nvSpPr>
        <p:spPr>
          <a:xfrm>
            <a:off x="1275636" y="2281250"/>
            <a:ext cx="2802281" cy="584775"/>
          </a:xfrm>
          <a:prstGeom prst="rect">
            <a:avLst/>
          </a:prstGeom>
          <a:noFill/>
        </p:spPr>
        <p:txBody>
          <a:bodyPr wrap="square">
            <a:spAutoFit/>
          </a:bodyPr>
          <a:lstStyle/>
          <a:p>
            <a:r>
              <a:rPr lang="en-US" sz="1600" b="0" i="0" u="none" strike="noStrike">
                <a:solidFill>
                  <a:srgbClr val="000000"/>
                </a:solidFill>
                <a:effectLst/>
                <a:latin typeface="Verdana" panose="020B0604030504040204" pitchFamily="34" charset="0"/>
              </a:rPr>
              <a:t>Historic emphasis on market-driven standards</a:t>
            </a:r>
            <a:endParaRPr lang="en-US" sz="1600"/>
          </a:p>
        </p:txBody>
      </p:sp>
      <p:pic>
        <p:nvPicPr>
          <p:cNvPr id="16409" name="Picture 25">
            <a:extLst>
              <a:ext uri="{FF2B5EF4-FFF2-40B4-BE49-F238E27FC236}">
                <a16:creationId xmlns:a16="http://schemas.microsoft.com/office/drawing/2014/main" id="{3EE0E2F3-9021-0643-DE53-78A7309C1B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012" y="3142290"/>
            <a:ext cx="1193971" cy="1520892"/>
          </a:xfrm>
          <a:prstGeom prst="rect">
            <a:avLst/>
          </a:prstGeom>
          <a:noFill/>
          <a:extLst>
            <a:ext uri="{909E8E84-426E-40DD-AFC4-6F175D3DCCD1}">
              <a14:hiddenFill xmlns:a14="http://schemas.microsoft.com/office/drawing/2010/main">
                <a:solidFill>
                  <a:srgbClr val="FFFFFF"/>
                </a:solidFill>
              </a14:hiddenFill>
            </a:ext>
          </a:extLst>
        </p:spPr>
      </p:pic>
      <p:pic>
        <p:nvPicPr>
          <p:cNvPr id="16413" name="Picture 29">
            <a:extLst>
              <a:ext uri="{FF2B5EF4-FFF2-40B4-BE49-F238E27FC236}">
                <a16:creationId xmlns:a16="http://schemas.microsoft.com/office/drawing/2014/main" id="{0BD30B94-F54D-AB43-C1ED-FDE69BDEE2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2133" y="4036564"/>
            <a:ext cx="1213794" cy="1302608"/>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8ED0DC0-56A2-3EFB-4D9D-B047677D0E91}"/>
              </a:ext>
            </a:extLst>
          </p:cNvPr>
          <p:cNvSpPr txBox="1"/>
          <p:nvPr/>
        </p:nvSpPr>
        <p:spPr>
          <a:xfrm>
            <a:off x="1023230" y="5521034"/>
            <a:ext cx="4051599" cy="584775"/>
          </a:xfrm>
          <a:prstGeom prst="rect">
            <a:avLst/>
          </a:prstGeom>
          <a:noFill/>
        </p:spPr>
        <p:txBody>
          <a:bodyPr wrap="square">
            <a:spAutoFit/>
          </a:bodyPr>
          <a:lstStyle/>
          <a:p>
            <a:r>
              <a:rPr lang="en-US" sz="1600" b="0" i="0" u="none" strike="noStrike">
                <a:solidFill>
                  <a:srgbClr val="000000"/>
                </a:solidFill>
                <a:effectLst/>
                <a:latin typeface="Verdana" panose="020B0604030504040204" pitchFamily="34" charset="0"/>
              </a:rPr>
              <a:t>Increased recognition of public policy implications of ICT standards</a:t>
            </a:r>
            <a:endParaRPr lang="en-US" sz="1600"/>
          </a:p>
        </p:txBody>
      </p:sp>
      <p:pic>
        <p:nvPicPr>
          <p:cNvPr id="16415" name="Picture 31">
            <a:extLst>
              <a:ext uri="{FF2B5EF4-FFF2-40B4-BE49-F238E27FC236}">
                <a16:creationId xmlns:a16="http://schemas.microsoft.com/office/drawing/2014/main" id="{3C3CC6D7-8678-BC46-DADF-10CA0B29C1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2683" y="2387586"/>
            <a:ext cx="1407254" cy="1389880"/>
          </a:xfrm>
          <a:prstGeom prst="rect">
            <a:avLst/>
          </a:prstGeom>
          <a:noFill/>
          <a:extLst>
            <a:ext uri="{909E8E84-426E-40DD-AFC4-6F175D3DCCD1}">
              <a14:hiddenFill xmlns:a14="http://schemas.microsoft.com/office/drawing/2010/main">
                <a:solidFill>
                  <a:srgbClr val="FFFFFF"/>
                </a:solidFill>
              </a14:hiddenFill>
            </a:ext>
          </a:extLst>
        </p:spPr>
      </p:pic>
      <p:pic>
        <p:nvPicPr>
          <p:cNvPr id="16419" name="Picture 35">
            <a:extLst>
              <a:ext uri="{FF2B5EF4-FFF2-40B4-BE49-F238E27FC236}">
                <a16:creationId xmlns:a16="http://schemas.microsoft.com/office/drawing/2014/main" id="{94CC8203-EA80-E08E-5F55-ECD771BFA6C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4085" y="818383"/>
            <a:ext cx="1583112" cy="160173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43BFDFA3-55B0-2754-3FD5-9A4F29E65119}"/>
              </a:ext>
            </a:extLst>
          </p:cNvPr>
          <p:cNvSpPr txBox="1"/>
          <p:nvPr/>
        </p:nvSpPr>
        <p:spPr>
          <a:xfrm>
            <a:off x="7612951" y="2586505"/>
            <a:ext cx="4195345" cy="615553"/>
          </a:xfrm>
          <a:prstGeom prst="rect">
            <a:avLst/>
          </a:prstGeom>
          <a:noFill/>
        </p:spPr>
        <p:txBody>
          <a:bodyPr wrap="square">
            <a:spAutoFit/>
          </a:bodyPr>
          <a:lstStyle/>
          <a:p>
            <a:r>
              <a:rPr lang="en-US" sz="1800" b="0" i="0" u="none" strike="noStrike">
                <a:solidFill>
                  <a:srgbClr val="000000"/>
                </a:solidFill>
                <a:effectLst/>
                <a:latin typeface="Verdana" panose="020B0604030504040204" pitchFamily="34" charset="0"/>
              </a:rPr>
              <a:t>‘</a:t>
            </a:r>
            <a:r>
              <a:rPr lang="en-US" sz="1600" b="0" i="0" u="none" strike="noStrike">
                <a:solidFill>
                  <a:srgbClr val="000000"/>
                </a:solidFill>
                <a:effectLst/>
                <a:latin typeface="Verdana" panose="020B0604030504040204" pitchFamily="34" charset="0"/>
              </a:rPr>
              <a:t>Identity crisis’ for ETSI, CEN &amp; CENELAC… SIG model emerging</a:t>
            </a:r>
            <a:endParaRPr lang="en-US" sz="1600"/>
          </a:p>
        </p:txBody>
      </p:sp>
      <p:pic>
        <p:nvPicPr>
          <p:cNvPr id="16423" name="Picture 39">
            <a:extLst>
              <a:ext uri="{FF2B5EF4-FFF2-40B4-BE49-F238E27FC236}">
                <a16:creationId xmlns:a16="http://schemas.microsoft.com/office/drawing/2014/main" id="{F09567B7-323D-39EC-ED8B-02D83758897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81998" y="3671147"/>
            <a:ext cx="1596702" cy="1533466"/>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C12DC06-42FC-3CEE-2088-029C530688BF}"/>
              </a:ext>
            </a:extLst>
          </p:cNvPr>
          <p:cNvSpPr txBox="1"/>
          <p:nvPr/>
        </p:nvSpPr>
        <p:spPr>
          <a:xfrm>
            <a:off x="6059960" y="5471054"/>
            <a:ext cx="6098058" cy="584775"/>
          </a:xfrm>
          <a:prstGeom prst="rect">
            <a:avLst/>
          </a:prstGeom>
          <a:noFill/>
        </p:spPr>
        <p:txBody>
          <a:bodyPr wrap="square">
            <a:spAutoFit/>
          </a:bodyPr>
          <a:lstStyle/>
          <a:p>
            <a:r>
              <a:rPr lang="en-US" sz="1600" b="0" i="0" u="none" strike="noStrike">
                <a:solidFill>
                  <a:srgbClr val="000000"/>
                </a:solidFill>
                <a:effectLst/>
                <a:latin typeface="Verdana" panose="020B0604030504040204" pitchFamily="34" charset="0"/>
              </a:rPr>
              <a:t>National goal of standards leadership; standards as industrial policy tool; skepticism re SIG model</a:t>
            </a:r>
            <a:r>
              <a:rPr lang="en-US" sz="1600" b="0" i="0">
                <a:solidFill>
                  <a:srgbClr val="000000"/>
                </a:solidFill>
                <a:effectLst/>
                <a:latin typeface="Verdana" panose="020B0604030504040204" pitchFamily="34" charset="0"/>
              </a:rPr>
              <a:t>​</a:t>
            </a:r>
            <a:endParaRPr lang="en-US" sz="1600"/>
          </a:p>
        </p:txBody>
      </p:sp>
      <p:cxnSp>
        <p:nvCxnSpPr>
          <p:cNvPr id="17" name="Straight Arrow Connector 16">
            <a:extLst>
              <a:ext uri="{FF2B5EF4-FFF2-40B4-BE49-F238E27FC236}">
                <a16:creationId xmlns:a16="http://schemas.microsoft.com/office/drawing/2014/main" id="{16EFC129-A5DA-3C63-80F8-154F6F506CD8}"/>
              </a:ext>
            </a:extLst>
          </p:cNvPr>
          <p:cNvCxnSpPr/>
          <p:nvPr/>
        </p:nvCxnSpPr>
        <p:spPr>
          <a:xfrm>
            <a:off x="4095727" y="1548907"/>
            <a:ext cx="1370464" cy="90755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B623B96E-DE28-4B5A-60FA-6F551867EC9A}"/>
              </a:ext>
            </a:extLst>
          </p:cNvPr>
          <p:cNvCxnSpPr/>
          <p:nvPr/>
        </p:nvCxnSpPr>
        <p:spPr>
          <a:xfrm flipV="1">
            <a:off x="4077916" y="3613666"/>
            <a:ext cx="1264955" cy="91756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AF21C2FD-B4E3-0614-7CF8-01ED35F2DE57}"/>
              </a:ext>
            </a:extLst>
          </p:cNvPr>
          <p:cNvCxnSpPr>
            <a:cxnSpLocks/>
          </p:cNvCxnSpPr>
          <p:nvPr/>
        </p:nvCxnSpPr>
        <p:spPr>
          <a:xfrm flipH="1">
            <a:off x="6755617" y="1386946"/>
            <a:ext cx="1144227" cy="103317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3" name="Straight Arrow Connector 22">
            <a:extLst>
              <a:ext uri="{FF2B5EF4-FFF2-40B4-BE49-F238E27FC236}">
                <a16:creationId xmlns:a16="http://schemas.microsoft.com/office/drawing/2014/main" id="{3052C2DB-77B1-4084-B44B-208F01442CA2}"/>
              </a:ext>
            </a:extLst>
          </p:cNvPr>
          <p:cNvCxnSpPr/>
          <p:nvPr/>
        </p:nvCxnSpPr>
        <p:spPr>
          <a:xfrm flipH="1" flipV="1">
            <a:off x="6865317" y="3679940"/>
            <a:ext cx="1096016" cy="9052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063338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8D41F-00E9-23C2-1CB2-705A284574CE}"/>
              </a:ext>
            </a:extLst>
          </p:cNvPr>
          <p:cNvSpPr>
            <a:spLocks noGrp="1"/>
          </p:cNvSpPr>
          <p:nvPr>
            <p:ph type="title"/>
          </p:nvPr>
        </p:nvSpPr>
        <p:spPr/>
        <p:txBody>
          <a:bodyPr/>
          <a:lstStyle/>
          <a:p>
            <a:r>
              <a:rPr lang="en-US"/>
              <a:t>China’s Increasing Role in International Standards​</a:t>
            </a:r>
          </a:p>
        </p:txBody>
      </p:sp>
      <p:sp>
        <p:nvSpPr>
          <p:cNvPr id="3" name="Content Placeholder 2">
            <a:extLst>
              <a:ext uri="{FF2B5EF4-FFF2-40B4-BE49-F238E27FC236}">
                <a16:creationId xmlns:a16="http://schemas.microsoft.com/office/drawing/2014/main" id="{8A286C7E-D3D2-E8AC-FE9E-DCAC5E1C85D6}"/>
              </a:ext>
            </a:extLst>
          </p:cNvPr>
          <p:cNvSpPr>
            <a:spLocks noGrp="1"/>
          </p:cNvSpPr>
          <p:nvPr>
            <p:ph idx="1"/>
          </p:nvPr>
        </p:nvSpPr>
        <p:spPr/>
        <p:txBody>
          <a:bodyPr>
            <a:normAutofit/>
          </a:bodyPr>
          <a:lstStyle/>
          <a:p>
            <a:r>
              <a:rPr lang="en-US"/>
              <a:t>International standard setting bodies such as ISO and IEEE have traditionally been dominated by Western nation representatives​</a:t>
            </a:r>
          </a:p>
          <a:p>
            <a:r>
              <a:rPr lang="en-US"/>
              <a:t>In recent years China has become increasingly active in international standards development​</a:t>
            </a:r>
          </a:p>
          <a:p>
            <a:r>
              <a:rPr lang="en-US"/>
              <a:t>China’s standards participation is managed by the Standardization Administration of China (SAC), which is under the direct control of the Chinese national government​</a:t>
            </a:r>
          </a:p>
          <a:p>
            <a:r>
              <a:rPr lang="en-US"/>
              <a:t>China’s standards objectives is to support its stated goal of being the world’s technology leader​</a:t>
            </a:r>
          </a:p>
        </p:txBody>
      </p:sp>
      <p:sp>
        <p:nvSpPr>
          <p:cNvPr id="5" name="Slide Number Placeholder 4">
            <a:extLst>
              <a:ext uri="{FF2B5EF4-FFF2-40B4-BE49-F238E27FC236}">
                <a16:creationId xmlns:a16="http://schemas.microsoft.com/office/drawing/2014/main" id="{DB3D87E8-A66C-332B-97C5-72FDCB193A60}"/>
              </a:ext>
            </a:extLst>
          </p:cNvPr>
          <p:cNvSpPr>
            <a:spLocks noGrp="1"/>
          </p:cNvSpPr>
          <p:nvPr>
            <p:ph type="sldNum" sz="quarter" idx="12"/>
          </p:nvPr>
        </p:nvSpPr>
        <p:spPr/>
        <p:txBody>
          <a:bodyPr/>
          <a:lstStyle/>
          <a:p>
            <a:fld id="{610F3DD8-A0DC-3C44-B4A1-CFDA146FA2D1}" type="slidenum">
              <a:rPr lang="en-US" smtClean="0"/>
              <a:t>43</a:t>
            </a:fld>
            <a:endParaRPr lang="en-US"/>
          </a:p>
        </p:txBody>
      </p:sp>
    </p:spTree>
    <p:extLst>
      <p:ext uri="{BB962C8B-B14F-4D97-AF65-F5344CB8AC3E}">
        <p14:creationId xmlns:p14="http://schemas.microsoft.com/office/powerpoint/2010/main" val="29990421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Aerial view of a city skyline">
            <a:extLst>
              <a:ext uri="{FF2B5EF4-FFF2-40B4-BE49-F238E27FC236}">
                <a16:creationId xmlns:a16="http://schemas.microsoft.com/office/drawing/2014/main" id="{58CE6B91-E8ED-AAEC-789A-A147F750F2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396" r="21767"/>
          <a:stretch/>
        </p:blipFill>
        <p:spPr bwMode="auto">
          <a:xfrm>
            <a:off x="-9144" y="10"/>
            <a:ext cx="5303838" cy="6228852"/>
          </a:xfrm>
          <a:prstGeom prst="round2DiagRect">
            <a:avLst>
              <a:gd name="adj1" fmla="val 6323"/>
              <a:gd name="adj2" fmla="val 0"/>
            </a:avLst>
          </a:prstGeom>
          <a:solidFill>
            <a:srgbClr val="FFFFFF"/>
          </a:solidFill>
        </p:spPr>
      </p:pic>
      <p:sp>
        <p:nvSpPr>
          <p:cNvPr id="3" name="Slide Number Placeholder 2">
            <a:extLst>
              <a:ext uri="{FF2B5EF4-FFF2-40B4-BE49-F238E27FC236}">
                <a16:creationId xmlns:a16="http://schemas.microsoft.com/office/drawing/2014/main" id="{8E53A2EB-5F34-8573-E65A-CA6414FC484F}"/>
              </a:ext>
            </a:extLst>
          </p:cNvPr>
          <p:cNvSpPr>
            <a:spLocks noGrp="1"/>
          </p:cNvSpPr>
          <p:nvPr>
            <p:ph type="sldNum" sz="quarter" idx="12"/>
          </p:nvPr>
        </p:nvSpPr>
        <p:spPr>
          <a:xfrm>
            <a:off x="10738338" y="6356350"/>
            <a:ext cx="615461" cy="365125"/>
          </a:xfrm>
        </p:spPr>
        <p:txBody>
          <a:bodyPr vert="horz" lIns="91440" tIns="45720" rIns="91440" bIns="45720" rtlCol="0" anchor="ctr">
            <a:normAutofit/>
          </a:bodyPr>
          <a:lstStyle/>
          <a:p>
            <a:pPr>
              <a:spcAft>
                <a:spcPts val="600"/>
              </a:spcAft>
            </a:pPr>
            <a:fld id="{610F3DD8-A0DC-3C44-B4A1-CFDA146FA2D1}" type="slidenum">
              <a:rPr lang="en-US" smtClean="0"/>
              <a:pPr>
                <a:spcAft>
                  <a:spcPts val="600"/>
                </a:spcAft>
              </a:pPr>
              <a:t>44</a:t>
            </a:fld>
            <a:endParaRPr lang="en-US"/>
          </a:p>
        </p:txBody>
      </p:sp>
      <p:sp>
        <p:nvSpPr>
          <p:cNvPr id="12" name="TextBox 11">
            <a:extLst>
              <a:ext uri="{FF2B5EF4-FFF2-40B4-BE49-F238E27FC236}">
                <a16:creationId xmlns:a16="http://schemas.microsoft.com/office/drawing/2014/main" id="{19F56876-3956-A75E-21F0-EA971D3496B9}"/>
              </a:ext>
            </a:extLst>
          </p:cNvPr>
          <p:cNvSpPr txBox="1"/>
          <p:nvPr/>
        </p:nvSpPr>
        <p:spPr>
          <a:xfrm>
            <a:off x="5294694" y="1874728"/>
            <a:ext cx="6104238" cy="3046988"/>
          </a:xfrm>
          <a:prstGeom prst="rect">
            <a:avLst/>
          </a:prstGeom>
          <a:noFill/>
        </p:spPr>
        <p:txBody>
          <a:bodyPr wrap="square">
            <a:spAutoFit/>
          </a:bodyPr>
          <a:lstStyle/>
          <a:p>
            <a:r>
              <a:rPr lang="en-US" sz="2800"/>
              <a:t>“The race for standard-setting is about more than just technology – it’s about the future of global governance, national security, and economic power.” ​​</a:t>
            </a:r>
          </a:p>
          <a:p>
            <a:endParaRPr lang="en-US" sz="2800"/>
          </a:p>
          <a:p>
            <a:r>
              <a:rPr lang="en-US" sz="2800"/>
              <a:t>- </a:t>
            </a:r>
            <a:r>
              <a:rPr lang="en-US" sz="2400" err="1"/>
              <a:t>Amanmay</a:t>
            </a:r>
            <a:r>
              <a:rPr lang="en-US" sz="2400"/>
              <a:t> Agarwal, Special Competitive     Studies Project​</a:t>
            </a:r>
          </a:p>
        </p:txBody>
      </p:sp>
    </p:spTree>
    <p:extLst>
      <p:ext uri="{BB962C8B-B14F-4D97-AF65-F5344CB8AC3E}">
        <p14:creationId xmlns:p14="http://schemas.microsoft.com/office/powerpoint/2010/main" val="225256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91CD838-A2D8-A820-954C-3CC51502DC7E}"/>
              </a:ext>
            </a:extLst>
          </p:cNvPr>
          <p:cNvSpPr>
            <a:spLocks noGrp="1"/>
          </p:cNvSpPr>
          <p:nvPr>
            <p:ph type="title"/>
          </p:nvPr>
        </p:nvSpPr>
        <p:spPr>
          <a:xfrm>
            <a:off x="838200" y="365125"/>
            <a:ext cx="10515600" cy="1325563"/>
          </a:xfrm>
        </p:spPr>
        <p:txBody>
          <a:bodyPr anchor="ctr">
            <a:normAutofit/>
          </a:bodyPr>
          <a:lstStyle/>
          <a:p>
            <a:r>
              <a:rPr lang="en-US"/>
              <a:t>National Standards Policy </a:t>
            </a:r>
          </a:p>
        </p:txBody>
      </p:sp>
      <p:sp>
        <p:nvSpPr>
          <p:cNvPr id="9" name="Content Placeholder 8">
            <a:extLst>
              <a:ext uri="{FF2B5EF4-FFF2-40B4-BE49-F238E27FC236}">
                <a16:creationId xmlns:a16="http://schemas.microsoft.com/office/drawing/2014/main" id="{9DEF8CAC-848B-C820-13C5-15B24117BB02}"/>
              </a:ext>
            </a:extLst>
          </p:cNvPr>
          <p:cNvSpPr>
            <a:spLocks noGrp="1"/>
          </p:cNvSpPr>
          <p:nvPr>
            <p:ph idx="1"/>
          </p:nvPr>
        </p:nvSpPr>
        <p:spPr>
          <a:xfrm>
            <a:off x="838200" y="1825625"/>
            <a:ext cx="5162550" cy="4351338"/>
          </a:xfrm>
        </p:spPr>
        <p:txBody>
          <a:bodyPr>
            <a:normAutofit/>
          </a:bodyPr>
          <a:lstStyle/>
          <a:p>
            <a:r>
              <a:rPr lang="en-US"/>
              <a:t>U.S. announced its first national standards strategy in May 2023​</a:t>
            </a:r>
          </a:p>
          <a:p>
            <a:endParaRPr lang="en-US"/>
          </a:p>
          <a:p>
            <a:r>
              <a:rPr lang="en-US"/>
              <a:t>Recognizes critical role of private standards in advancing emerging technologies in a fair and open manner​</a:t>
            </a:r>
          </a:p>
        </p:txBody>
      </p:sp>
      <p:sp>
        <p:nvSpPr>
          <p:cNvPr id="4" name="Slide Number Placeholder 3">
            <a:extLst>
              <a:ext uri="{FF2B5EF4-FFF2-40B4-BE49-F238E27FC236}">
                <a16:creationId xmlns:a16="http://schemas.microsoft.com/office/drawing/2014/main" id="{9CC7D0F1-8E2A-B14F-9055-FAFB4A981FAD}"/>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45</a:t>
            </a:fld>
            <a:endParaRPr lang="en-US"/>
          </a:p>
        </p:txBody>
      </p:sp>
      <p:pic>
        <p:nvPicPr>
          <p:cNvPr id="18434" name="Picture 2">
            <a:extLst>
              <a:ext uri="{FF2B5EF4-FFF2-40B4-BE49-F238E27FC236}">
                <a16:creationId xmlns:a16="http://schemas.microsoft.com/office/drawing/2014/main" id="{81DD4628-0C6E-8292-70B3-4BC751EB23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2631" r="-2" b="14785"/>
          <a:stretch/>
        </p:blipFill>
        <p:spPr bwMode="auto">
          <a:xfrm>
            <a:off x="6191250" y="1825625"/>
            <a:ext cx="5162550" cy="4351338"/>
          </a:xfrm>
          <a:prstGeom prst="rect">
            <a:avLst/>
          </a:prstGeom>
          <a:solidFill>
            <a:srgbClr val="FFFFFF"/>
          </a:solidFill>
        </p:spPr>
      </p:pic>
    </p:spTree>
    <p:extLst>
      <p:ext uri="{BB962C8B-B14F-4D97-AF65-F5344CB8AC3E}">
        <p14:creationId xmlns:p14="http://schemas.microsoft.com/office/powerpoint/2010/main" val="30349299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07D958A-2297-4CEC-4B07-20F16599CE51}"/>
              </a:ext>
            </a:extLst>
          </p:cNvPr>
          <p:cNvSpPr>
            <a:spLocks noGrp="1"/>
          </p:cNvSpPr>
          <p:nvPr>
            <p:ph type="sldNum" sz="quarter" idx="12"/>
          </p:nvPr>
        </p:nvSpPr>
        <p:spPr/>
        <p:txBody>
          <a:bodyPr/>
          <a:lstStyle/>
          <a:p>
            <a:fld id="{610F3DD8-A0DC-3C44-B4A1-CFDA146FA2D1}" type="slidenum">
              <a:rPr lang="en-US" smtClean="0"/>
              <a:t>46</a:t>
            </a:fld>
            <a:endParaRPr lang="en-US"/>
          </a:p>
        </p:txBody>
      </p:sp>
      <p:pic>
        <p:nvPicPr>
          <p:cNvPr id="19458" name="Picture 2">
            <a:extLst>
              <a:ext uri="{FF2B5EF4-FFF2-40B4-BE49-F238E27FC236}">
                <a16:creationId xmlns:a16="http://schemas.microsoft.com/office/drawing/2014/main" id="{DEDCF732-3577-12EF-B01F-887402E864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50122" y="457200"/>
            <a:ext cx="5091756" cy="5442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27363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080110A-F314-C834-E59F-36BD58DDDDEE}"/>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47</a:t>
            </a:fld>
            <a:endParaRPr lang="en-US"/>
          </a:p>
        </p:txBody>
      </p:sp>
      <p:sp>
        <p:nvSpPr>
          <p:cNvPr id="2" name="Title 1">
            <a:extLst>
              <a:ext uri="{FF2B5EF4-FFF2-40B4-BE49-F238E27FC236}">
                <a16:creationId xmlns:a16="http://schemas.microsoft.com/office/drawing/2014/main" id="{4AA469BC-7E33-6D8A-413D-9E824EA727E0}"/>
              </a:ext>
            </a:extLst>
          </p:cNvPr>
          <p:cNvSpPr>
            <a:spLocks noGrp="1"/>
          </p:cNvSpPr>
          <p:nvPr>
            <p:ph type="title"/>
          </p:nvPr>
        </p:nvSpPr>
        <p:spPr>
          <a:xfrm>
            <a:off x="838200" y="365125"/>
            <a:ext cx="10515600" cy="1325563"/>
          </a:xfrm>
        </p:spPr>
        <p:txBody>
          <a:bodyPr anchor="ctr">
            <a:normAutofit/>
          </a:bodyPr>
          <a:lstStyle/>
          <a:p>
            <a:r>
              <a:rPr lang="en-US"/>
              <a:t>Example: Quantum Technology</a:t>
            </a:r>
          </a:p>
        </p:txBody>
      </p:sp>
      <p:pic>
        <p:nvPicPr>
          <p:cNvPr id="7" name="Picture 6" descr="Water droplet on a petal">
            <a:extLst>
              <a:ext uri="{FF2B5EF4-FFF2-40B4-BE49-F238E27FC236}">
                <a16:creationId xmlns:a16="http://schemas.microsoft.com/office/drawing/2014/main" id="{D0365D39-4B29-3772-815A-DED6C6364408}"/>
              </a:ext>
            </a:extLst>
          </p:cNvPr>
          <p:cNvPicPr>
            <a:picLocks noChangeAspect="1"/>
          </p:cNvPicPr>
          <p:nvPr/>
        </p:nvPicPr>
        <p:blipFill>
          <a:blip r:embed="rId2"/>
          <a:srcRect t="1022" b="25414"/>
          <a:stretch/>
        </p:blipFill>
        <p:spPr>
          <a:xfrm>
            <a:off x="838200" y="1825625"/>
            <a:ext cx="10515600" cy="4351338"/>
          </a:xfrm>
          <a:prstGeom prst="rect">
            <a:avLst/>
          </a:prstGeom>
          <a:noFill/>
        </p:spPr>
      </p:pic>
    </p:spTree>
    <p:extLst>
      <p:ext uri="{BB962C8B-B14F-4D97-AF65-F5344CB8AC3E}">
        <p14:creationId xmlns:p14="http://schemas.microsoft.com/office/powerpoint/2010/main" val="37356205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217BB-0D1C-EDEE-2CCF-1462B56C0C91}"/>
              </a:ext>
            </a:extLst>
          </p:cNvPr>
          <p:cNvSpPr>
            <a:spLocks noGrp="1"/>
          </p:cNvSpPr>
          <p:nvPr>
            <p:ph type="title"/>
          </p:nvPr>
        </p:nvSpPr>
        <p:spPr/>
        <p:txBody>
          <a:bodyPr>
            <a:normAutofit/>
          </a:bodyPr>
          <a:lstStyle/>
          <a:p>
            <a:r>
              <a:rPr lang="en-US"/>
              <a:t>Classical Computer: Bits​</a:t>
            </a:r>
            <a:br>
              <a:rPr lang="en-US"/>
            </a:br>
            <a:r>
              <a:rPr lang="en-US"/>
              <a:t>Quantum Computer: Quantum Bits (Qubit) ​</a:t>
            </a:r>
          </a:p>
        </p:txBody>
      </p:sp>
      <p:sp>
        <p:nvSpPr>
          <p:cNvPr id="4" name="Slide Number Placeholder 3">
            <a:extLst>
              <a:ext uri="{FF2B5EF4-FFF2-40B4-BE49-F238E27FC236}">
                <a16:creationId xmlns:a16="http://schemas.microsoft.com/office/drawing/2014/main" id="{FF27329F-4014-2AE3-A0C1-8FD4962ECC29}"/>
              </a:ext>
            </a:extLst>
          </p:cNvPr>
          <p:cNvSpPr>
            <a:spLocks noGrp="1"/>
          </p:cNvSpPr>
          <p:nvPr>
            <p:ph type="sldNum" sz="quarter" idx="12"/>
          </p:nvPr>
        </p:nvSpPr>
        <p:spPr/>
        <p:txBody>
          <a:bodyPr/>
          <a:lstStyle/>
          <a:p>
            <a:fld id="{610F3DD8-A0DC-3C44-B4A1-CFDA146FA2D1}" type="slidenum">
              <a:rPr lang="en-US" smtClean="0"/>
              <a:t>48</a:t>
            </a:fld>
            <a:endParaRPr lang="en-US"/>
          </a:p>
        </p:txBody>
      </p:sp>
      <p:pic>
        <p:nvPicPr>
          <p:cNvPr id="20482" name="Picture 2">
            <a:extLst>
              <a:ext uri="{FF2B5EF4-FFF2-40B4-BE49-F238E27FC236}">
                <a16:creationId xmlns:a16="http://schemas.microsoft.com/office/drawing/2014/main" id="{3676407B-0E83-A52D-4A4B-1490CB7269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4698" y="1900881"/>
            <a:ext cx="7262983" cy="41168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4833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DAEE947-E5B9-0E29-C664-0DAD3AB74C9A}"/>
              </a:ext>
            </a:extLst>
          </p:cNvPr>
          <p:cNvSpPr>
            <a:spLocks noGrp="1"/>
          </p:cNvSpPr>
          <p:nvPr>
            <p:ph type="sldNum" sz="quarter" idx="12"/>
          </p:nvPr>
        </p:nvSpPr>
        <p:spPr/>
        <p:txBody>
          <a:bodyPr/>
          <a:lstStyle/>
          <a:p>
            <a:fld id="{610F3DD8-A0DC-3C44-B4A1-CFDA146FA2D1}" type="slidenum">
              <a:rPr lang="en-US" smtClean="0"/>
              <a:t>49</a:t>
            </a:fld>
            <a:endParaRPr lang="en-US"/>
          </a:p>
        </p:txBody>
      </p:sp>
      <p:pic>
        <p:nvPicPr>
          <p:cNvPr id="21506" name="Picture 2">
            <a:extLst>
              <a:ext uri="{FF2B5EF4-FFF2-40B4-BE49-F238E27FC236}">
                <a16:creationId xmlns:a16="http://schemas.microsoft.com/office/drawing/2014/main" id="{A6F9FEB4-C52B-CBDC-12F5-A1E7F5C196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329" y="409575"/>
            <a:ext cx="6454952" cy="410064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76BD725-FF6C-3AEA-618A-2A7340A3EEC0}"/>
              </a:ext>
            </a:extLst>
          </p:cNvPr>
          <p:cNvSpPr txBox="1"/>
          <p:nvPr/>
        </p:nvSpPr>
        <p:spPr>
          <a:xfrm>
            <a:off x="867464" y="4637554"/>
            <a:ext cx="10997513" cy="1200329"/>
          </a:xfrm>
          <a:prstGeom prst="rect">
            <a:avLst/>
          </a:prstGeom>
          <a:noFill/>
        </p:spPr>
        <p:txBody>
          <a:bodyPr wrap="square">
            <a:spAutoFit/>
          </a:bodyPr>
          <a:lstStyle/>
          <a:p>
            <a:r>
              <a:rPr lang="en-US" sz="1800" b="0" i="0" u="none" strike="noStrike">
                <a:solidFill>
                  <a:srgbClr val="FF0000"/>
                </a:solidFill>
                <a:effectLst/>
                <a:latin typeface="Times New Roman" panose="02020603050405020304" pitchFamily="18" charset="0"/>
              </a:rPr>
              <a:t>“Quantum technology is still relatively new and growing fast. It’s perhaps the most complex technology in history, which prompts debate on a range of issues relating to it…. Standards are essential to creating a fair marketplace where businesses know what they are offering, and customers know exactly what they are receiving. … For the quantum industry, developing a correct set of standards is essential.”</a:t>
            </a:r>
            <a:endParaRPr lang="en-US"/>
          </a:p>
        </p:txBody>
      </p:sp>
    </p:spTree>
    <p:extLst>
      <p:ext uri="{BB962C8B-B14F-4D97-AF65-F5344CB8AC3E}">
        <p14:creationId xmlns:p14="http://schemas.microsoft.com/office/powerpoint/2010/main" val="2534956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B92CB68-6DA5-44CA-DB8F-5939E453AB79}"/>
              </a:ext>
            </a:extLst>
          </p:cNvPr>
          <p:cNvSpPr>
            <a:spLocks noGrp="1"/>
          </p:cNvSpPr>
          <p:nvPr>
            <p:ph type="sldNum" sz="quarter" idx="12"/>
          </p:nvPr>
        </p:nvSpPr>
        <p:spPr/>
        <p:txBody>
          <a:bodyPr/>
          <a:lstStyle/>
          <a:p>
            <a:fld id="{610F3DD8-A0DC-3C44-B4A1-CFDA146FA2D1}" type="slidenum">
              <a:rPr lang="en-US" smtClean="0"/>
              <a:t>5</a:t>
            </a:fld>
            <a:endParaRPr lang="en-US"/>
          </a:p>
        </p:txBody>
      </p:sp>
      <p:pic>
        <p:nvPicPr>
          <p:cNvPr id="1026" name="Picture 2">
            <a:extLst>
              <a:ext uri="{FF2B5EF4-FFF2-40B4-BE49-F238E27FC236}">
                <a16:creationId xmlns:a16="http://schemas.microsoft.com/office/drawing/2014/main" id="{3743CEFC-BB20-E3AD-6938-3362314C76E4}"/>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68444" y="249921"/>
            <a:ext cx="6466105" cy="550283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BA120E70-2143-1B78-D372-9F56DAAB8077}"/>
              </a:ext>
            </a:extLst>
          </p:cNvPr>
          <p:cNvSpPr txBox="1"/>
          <p:nvPr/>
        </p:nvSpPr>
        <p:spPr>
          <a:xfrm>
            <a:off x="4432987" y="5969168"/>
            <a:ext cx="6098058" cy="369332"/>
          </a:xfrm>
          <a:prstGeom prst="rect">
            <a:avLst/>
          </a:prstGeom>
          <a:noFill/>
        </p:spPr>
        <p:txBody>
          <a:bodyPr wrap="square">
            <a:spAutoFit/>
          </a:bodyPr>
          <a:lstStyle/>
          <a:p>
            <a:r>
              <a:rPr lang="en-US"/>
              <a:t>From: IPO Standards Primer</a:t>
            </a:r>
          </a:p>
        </p:txBody>
      </p:sp>
    </p:spTree>
    <p:extLst>
      <p:ext uri="{BB962C8B-B14F-4D97-AF65-F5344CB8AC3E}">
        <p14:creationId xmlns:p14="http://schemas.microsoft.com/office/powerpoint/2010/main" val="11677077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2C298F5-3D73-891E-C241-3ECFDBD434A8}"/>
              </a:ext>
            </a:extLst>
          </p:cNvPr>
          <p:cNvSpPr>
            <a:spLocks noGrp="1"/>
          </p:cNvSpPr>
          <p:nvPr>
            <p:ph type="sldNum" sz="quarter" idx="12"/>
          </p:nvPr>
        </p:nvSpPr>
        <p:spPr/>
        <p:txBody>
          <a:bodyPr/>
          <a:lstStyle/>
          <a:p>
            <a:fld id="{610F3DD8-A0DC-3C44-B4A1-CFDA146FA2D1}" type="slidenum">
              <a:rPr lang="en-US" smtClean="0"/>
              <a:t>50</a:t>
            </a:fld>
            <a:endParaRPr lang="en-US"/>
          </a:p>
        </p:txBody>
      </p:sp>
      <p:pic>
        <p:nvPicPr>
          <p:cNvPr id="22530" name="Picture 2">
            <a:extLst>
              <a:ext uri="{FF2B5EF4-FFF2-40B4-BE49-F238E27FC236}">
                <a16:creationId xmlns:a16="http://schemas.microsoft.com/office/drawing/2014/main" id="{26F104D5-FA05-FBDD-920B-465E252BD7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5347" y="303728"/>
            <a:ext cx="6246694" cy="6052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77124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4">
            <a:extLst>
              <a:ext uri="{FF2B5EF4-FFF2-40B4-BE49-F238E27FC236}">
                <a16:creationId xmlns:a16="http://schemas.microsoft.com/office/drawing/2014/main" id="{08322B7A-AEAA-4AAE-19F8-03669EA0A5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667" t="8749" r="20833" b="3751"/>
          <a:stretch>
            <a:fillRect/>
          </a:stretch>
        </p:blipFill>
        <p:spPr bwMode="auto">
          <a:xfrm>
            <a:off x="2421155" y="222423"/>
            <a:ext cx="5859638"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3D9A61E-B672-83A9-AE9D-6C146D0BC9E1}"/>
              </a:ext>
            </a:extLst>
          </p:cNvPr>
          <p:cNvSpPr>
            <a:spLocks noGrp="1"/>
          </p:cNvSpPr>
          <p:nvPr>
            <p:ph type="sldNum" sz="quarter" idx="12"/>
          </p:nvPr>
        </p:nvSpPr>
        <p:spPr/>
        <p:txBody>
          <a:bodyPr/>
          <a:lstStyle/>
          <a:p>
            <a:fld id="{610F3DD8-A0DC-3C44-B4A1-CFDA146FA2D1}" type="slidenum">
              <a:rPr lang="en-US" smtClean="0"/>
              <a:t>52</a:t>
            </a:fld>
            <a:endParaRPr lang="en-US"/>
          </a:p>
        </p:txBody>
      </p:sp>
      <p:pic>
        <p:nvPicPr>
          <p:cNvPr id="23554" name="Picture 2">
            <a:extLst>
              <a:ext uri="{FF2B5EF4-FFF2-40B4-BE49-F238E27FC236}">
                <a16:creationId xmlns:a16="http://schemas.microsoft.com/office/drawing/2014/main" id="{1A9A752B-0E79-FDF4-BA44-9FB57525FB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471" y="387398"/>
            <a:ext cx="8044248" cy="56480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0801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9DEE2-585E-A722-A010-14B71F93F8BA}"/>
              </a:ext>
            </a:extLst>
          </p:cNvPr>
          <p:cNvSpPr>
            <a:spLocks noGrp="1"/>
          </p:cNvSpPr>
          <p:nvPr>
            <p:ph type="title"/>
          </p:nvPr>
        </p:nvSpPr>
        <p:spPr/>
        <p:txBody>
          <a:bodyPr/>
          <a:lstStyle/>
          <a:p>
            <a:r>
              <a:rPr lang="en-US"/>
              <a:t>One Critique of Standards​</a:t>
            </a:r>
          </a:p>
        </p:txBody>
      </p:sp>
      <p:sp>
        <p:nvSpPr>
          <p:cNvPr id="4" name="Slide Number Placeholder 3">
            <a:extLst>
              <a:ext uri="{FF2B5EF4-FFF2-40B4-BE49-F238E27FC236}">
                <a16:creationId xmlns:a16="http://schemas.microsoft.com/office/drawing/2014/main" id="{7CF34A78-D3AA-DDED-2407-012E2AEB47D3}"/>
              </a:ext>
            </a:extLst>
          </p:cNvPr>
          <p:cNvSpPr>
            <a:spLocks noGrp="1"/>
          </p:cNvSpPr>
          <p:nvPr>
            <p:ph type="sldNum" sz="quarter" idx="12"/>
          </p:nvPr>
        </p:nvSpPr>
        <p:spPr/>
        <p:txBody>
          <a:bodyPr/>
          <a:lstStyle/>
          <a:p>
            <a:fld id="{610F3DD8-A0DC-3C44-B4A1-CFDA146FA2D1}" type="slidenum">
              <a:rPr lang="en-US" smtClean="0"/>
              <a:t>53</a:t>
            </a:fld>
            <a:endParaRPr lang="en-US"/>
          </a:p>
        </p:txBody>
      </p:sp>
      <p:sp>
        <p:nvSpPr>
          <p:cNvPr id="8" name="TextBox 7">
            <a:extLst>
              <a:ext uri="{FF2B5EF4-FFF2-40B4-BE49-F238E27FC236}">
                <a16:creationId xmlns:a16="http://schemas.microsoft.com/office/drawing/2014/main" id="{E53C114B-B978-1D87-FEDA-7E1C7D4ACCD1}"/>
              </a:ext>
            </a:extLst>
          </p:cNvPr>
          <p:cNvSpPr txBox="1"/>
          <p:nvPr/>
        </p:nvSpPr>
        <p:spPr>
          <a:xfrm>
            <a:off x="838199" y="1878903"/>
            <a:ext cx="10270525" cy="2308324"/>
          </a:xfrm>
          <a:prstGeom prst="rect">
            <a:avLst/>
          </a:prstGeom>
          <a:noFill/>
        </p:spPr>
        <p:txBody>
          <a:bodyPr wrap="square">
            <a:spAutoFit/>
          </a:bodyPr>
          <a:lstStyle/>
          <a:p>
            <a:r>
              <a:rPr lang="en-US"/>
              <a:t>“In a way, standardizing is the art of constructing a procrustean bed. Procrustes was a legendary bandit in Greek mythology, a bandit who placed his victims on a specially constructed bed. The bed was a sense,, and a yardstick intended to create conformity. Any captive who was not tall enough was stretched until he reached the right length, while those who were taller than the bed was long had their protruding limbs lopped off. Procrustes had a very clear idea of what other people should look like, and in that sense he was very like the ‘modern bandits’ whom we have called ‘standardizers’ in this book.”​</a:t>
            </a:r>
          </a:p>
          <a:p>
            <a:endParaRPr lang="en-US"/>
          </a:p>
          <a:p>
            <a:r>
              <a:rPr lang="en-US"/>
              <a:t>-</a:t>
            </a:r>
            <a:r>
              <a:rPr lang="en-US" err="1"/>
              <a:t>Brunsson</a:t>
            </a:r>
            <a:r>
              <a:rPr lang="en-US"/>
              <a:t> &amp; Jacobsson, The Pros and Cons of Standardization – An Epilogue, in A World of Standards (2002)</a:t>
            </a:r>
          </a:p>
        </p:txBody>
      </p:sp>
    </p:spTree>
    <p:extLst>
      <p:ext uri="{BB962C8B-B14F-4D97-AF65-F5344CB8AC3E}">
        <p14:creationId xmlns:p14="http://schemas.microsoft.com/office/powerpoint/2010/main" val="150368199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7C29AB9-2F9F-0F3B-98A8-B84F981553C6}"/>
              </a:ext>
            </a:extLst>
          </p:cNvPr>
          <p:cNvSpPr>
            <a:spLocks noGrp="1"/>
          </p:cNvSpPr>
          <p:nvPr>
            <p:ph type="sldNum" sz="quarter" idx="12"/>
          </p:nvPr>
        </p:nvSpPr>
        <p:spPr/>
        <p:txBody>
          <a:bodyPr/>
          <a:lstStyle/>
          <a:p>
            <a:fld id="{610F3DD8-A0DC-3C44-B4A1-CFDA146FA2D1}" type="slidenum">
              <a:rPr lang="en-US" smtClean="0"/>
              <a:t>54</a:t>
            </a:fld>
            <a:endParaRPr lang="en-US"/>
          </a:p>
        </p:txBody>
      </p:sp>
      <p:sp>
        <p:nvSpPr>
          <p:cNvPr id="4" name="Title 3">
            <a:extLst>
              <a:ext uri="{FF2B5EF4-FFF2-40B4-BE49-F238E27FC236}">
                <a16:creationId xmlns:a16="http://schemas.microsoft.com/office/drawing/2014/main" id="{8B7333D2-0BFD-8878-0858-971740CEF92A}"/>
              </a:ext>
            </a:extLst>
          </p:cNvPr>
          <p:cNvSpPr>
            <a:spLocks noGrp="1"/>
          </p:cNvSpPr>
          <p:nvPr>
            <p:ph type="title"/>
          </p:nvPr>
        </p:nvSpPr>
        <p:spPr/>
        <p:txBody>
          <a:bodyPr/>
          <a:lstStyle/>
          <a:p>
            <a:r>
              <a:rPr lang="en-US"/>
              <a:t>Conclusion​</a:t>
            </a:r>
          </a:p>
        </p:txBody>
      </p:sp>
      <p:sp>
        <p:nvSpPr>
          <p:cNvPr id="5" name="Content Placeholder 4">
            <a:extLst>
              <a:ext uri="{FF2B5EF4-FFF2-40B4-BE49-F238E27FC236}">
                <a16:creationId xmlns:a16="http://schemas.microsoft.com/office/drawing/2014/main" id="{225D3C3D-3CFD-824F-68E0-36DF82E6F310}"/>
              </a:ext>
            </a:extLst>
          </p:cNvPr>
          <p:cNvSpPr>
            <a:spLocks noGrp="1"/>
          </p:cNvSpPr>
          <p:nvPr>
            <p:ph idx="1"/>
          </p:nvPr>
        </p:nvSpPr>
        <p:spPr>
          <a:xfrm>
            <a:off x="838200" y="1825625"/>
            <a:ext cx="10913076" cy="2771089"/>
          </a:xfrm>
        </p:spPr>
        <p:txBody>
          <a:bodyPr>
            <a:normAutofit fontScale="85000" lnSpcReduction="20000"/>
          </a:bodyPr>
          <a:lstStyle/>
          <a:p>
            <a:r>
              <a:rPr lang="en-US"/>
              <a:t>“There is no lack of standardizers in the world, and there are plenty of people who know what is best for everyone else by invoking their expertise. Some arguments used to support standards are that they represent an effective means of information dissemination, they result in better coordination of activities, lead to simplification, and bring advantages in the form of large-scale production. Many of the objections to standards and standardization are similar to those raised against rules and regulations in general. One criticism is that standards are an unwelcome, unnecessary, and harmful intrusion into a world of free, distinct individuals and organizations who are wise enough to decide for themselves, or into the world of civil society or free markets.”</a:t>
            </a:r>
          </a:p>
        </p:txBody>
      </p:sp>
      <p:sp>
        <p:nvSpPr>
          <p:cNvPr id="7" name="TextBox 6">
            <a:extLst>
              <a:ext uri="{FF2B5EF4-FFF2-40B4-BE49-F238E27FC236}">
                <a16:creationId xmlns:a16="http://schemas.microsoft.com/office/drawing/2014/main" id="{35DFFF8F-0D33-5F43-AA45-64895EC76585}"/>
              </a:ext>
            </a:extLst>
          </p:cNvPr>
          <p:cNvSpPr txBox="1"/>
          <p:nvPr/>
        </p:nvSpPr>
        <p:spPr>
          <a:xfrm>
            <a:off x="1240826" y="4701182"/>
            <a:ext cx="7371833" cy="636585"/>
          </a:xfrm>
          <a:prstGeom prst="rect">
            <a:avLst/>
          </a:prstGeom>
          <a:noFill/>
        </p:spPr>
        <p:txBody>
          <a:bodyPr wrap="square">
            <a:spAutoFit/>
          </a:bodyPr>
          <a:lstStyle/>
          <a:p>
            <a:pPr algn="l" rtl="0" fontAlgn="base">
              <a:lnSpc>
                <a:spcPts val="1950"/>
              </a:lnSpc>
              <a:buNone/>
            </a:pPr>
            <a:r>
              <a:rPr lang="en-US" sz="2800" b="1" i="0" u="none" strike="noStrike">
                <a:solidFill>
                  <a:srgbClr val="FF0000"/>
                </a:solidFill>
                <a:effectLst/>
                <a:latin typeface="Aptos" panose="020B0004020202020204" pitchFamily="34" charset="0"/>
              </a:rPr>
              <a:t>What Do </a:t>
            </a:r>
            <a:r>
              <a:rPr lang="en-US" sz="2800" b="0" i="0">
                <a:solidFill>
                  <a:srgbClr val="000000"/>
                </a:solidFill>
                <a:effectLst/>
                <a:latin typeface="Aptos" panose="020B0004020202020204" pitchFamily="34" charset="0"/>
              </a:rPr>
              <a:t>​</a:t>
            </a:r>
            <a:endParaRPr lang="en-US" sz="2800" b="0" i="0">
              <a:solidFill>
                <a:srgbClr val="000000"/>
              </a:solidFill>
              <a:effectLst/>
              <a:latin typeface="Segoe UI" panose="020B0502040204020203" pitchFamily="34" charset="0"/>
            </a:endParaRPr>
          </a:p>
          <a:p>
            <a:pPr algn="l" rtl="0" fontAlgn="base">
              <a:lnSpc>
                <a:spcPts val="1950"/>
              </a:lnSpc>
            </a:pPr>
            <a:r>
              <a:rPr lang="en-US" sz="2800" b="1" i="0" u="none" strike="noStrike">
                <a:solidFill>
                  <a:srgbClr val="FF0000"/>
                </a:solidFill>
                <a:effectLst/>
                <a:latin typeface="Aptos" panose="020B0004020202020204" pitchFamily="34" charset="0"/>
              </a:rPr>
              <a:t>You Think?</a:t>
            </a:r>
            <a:r>
              <a:rPr lang="en-US" sz="2800" b="0" i="0">
                <a:solidFill>
                  <a:srgbClr val="000000"/>
                </a:solidFill>
                <a:effectLst/>
                <a:latin typeface="Aptos" panose="020B0004020202020204" pitchFamily="34" charset="0"/>
              </a:rPr>
              <a:t>​</a:t>
            </a:r>
            <a:endParaRPr lang="en-US" sz="2800" b="0" i="0">
              <a:solidFill>
                <a:srgbClr val="000000"/>
              </a:solidFill>
              <a:effectLst/>
              <a:latin typeface="Segoe UI" panose="020B0502040204020203" pitchFamily="34" charset="0"/>
            </a:endParaRPr>
          </a:p>
        </p:txBody>
      </p:sp>
      <p:sp>
        <p:nvSpPr>
          <p:cNvPr id="9" name="TextBox 8">
            <a:extLst>
              <a:ext uri="{FF2B5EF4-FFF2-40B4-BE49-F238E27FC236}">
                <a16:creationId xmlns:a16="http://schemas.microsoft.com/office/drawing/2014/main" id="{9CF71919-3529-2117-E27A-7FBF7D333A11}"/>
              </a:ext>
            </a:extLst>
          </p:cNvPr>
          <p:cNvSpPr txBox="1"/>
          <p:nvPr/>
        </p:nvSpPr>
        <p:spPr>
          <a:xfrm>
            <a:off x="5050824" y="4378427"/>
            <a:ext cx="6098058" cy="923330"/>
          </a:xfrm>
          <a:prstGeom prst="rect">
            <a:avLst/>
          </a:prstGeom>
          <a:noFill/>
        </p:spPr>
        <p:txBody>
          <a:bodyPr wrap="square">
            <a:spAutoFit/>
          </a:bodyPr>
          <a:lstStyle/>
          <a:p>
            <a:r>
              <a:rPr lang="en-US" sz="1800" b="0" i="0" u="none" strike="noStrike">
                <a:solidFill>
                  <a:srgbClr val="000000"/>
                </a:solidFill>
                <a:effectLst/>
                <a:latin typeface="Aptos" panose="020B0004020202020204" pitchFamily="34" charset="0"/>
              </a:rPr>
              <a:t>-</a:t>
            </a:r>
            <a:r>
              <a:rPr lang="en-US" sz="1800" b="0" i="0" u="none" strike="noStrike" err="1">
                <a:solidFill>
                  <a:srgbClr val="000000"/>
                </a:solidFill>
                <a:effectLst/>
                <a:latin typeface="Aptos" panose="020B0004020202020204" pitchFamily="34" charset="0"/>
              </a:rPr>
              <a:t>Brunsson</a:t>
            </a:r>
            <a:r>
              <a:rPr lang="en-US" sz="1800" b="0" i="0" u="none" strike="noStrike">
                <a:solidFill>
                  <a:srgbClr val="000000"/>
                </a:solidFill>
                <a:effectLst/>
                <a:latin typeface="Aptos" panose="020B0004020202020204" pitchFamily="34" charset="0"/>
              </a:rPr>
              <a:t> &amp; Jacobsson, </a:t>
            </a:r>
            <a:r>
              <a:rPr lang="en-US" sz="1800" b="0" i="1" u="none" strike="noStrike">
                <a:solidFill>
                  <a:srgbClr val="000000"/>
                </a:solidFill>
                <a:effectLst/>
                <a:latin typeface="Aptos" panose="020B0004020202020204" pitchFamily="34" charset="0"/>
              </a:rPr>
              <a:t>The Pros and Cons of Standardization – An Epilogue</a:t>
            </a:r>
            <a:r>
              <a:rPr lang="en-US" sz="1800" b="0" i="0" u="none" strike="noStrike">
                <a:solidFill>
                  <a:srgbClr val="000000"/>
                </a:solidFill>
                <a:effectLst/>
                <a:latin typeface="Aptos" panose="020B0004020202020204" pitchFamily="34" charset="0"/>
              </a:rPr>
              <a:t>, in </a:t>
            </a:r>
            <a:r>
              <a:rPr lang="en-US" sz="1800" b="0" i="0" u="none" strike="noStrike" cap="small">
                <a:solidFill>
                  <a:srgbClr val="000000"/>
                </a:solidFill>
                <a:effectLst/>
                <a:latin typeface="Aptos" panose="020B0004020202020204" pitchFamily="34" charset="0"/>
              </a:rPr>
              <a:t>A World of Standards </a:t>
            </a:r>
            <a:r>
              <a:rPr lang="en-US" sz="1800" b="0" i="0" u="none" strike="noStrike">
                <a:solidFill>
                  <a:srgbClr val="000000"/>
                </a:solidFill>
                <a:effectLst/>
                <a:latin typeface="Aptos" panose="020B0004020202020204" pitchFamily="34" charset="0"/>
              </a:rPr>
              <a:t>(2002)</a:t>
            </a:r>
            <a:endParaRPr lang="en-US"/>
          </a:p>
        </p:txBody>
      </p:sp>
    </p:spTree>
    <p:extLst>
      <p:ext uri="{BB962C8B-B14F-4D97-AF65-F5344CB8AC3E}">
        <p14:creationId xmlns:p14="http://schemas.microsoft.com/office/powerpoint/2010/main" val="4176384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2B538-6EF8-0A87-0784-B512A2D1D257}"/>
              </a:ext>
            </a:extLst>
          </p:cNvPr>
          <p:cNvSpPr>
            <a:spLocks noGrp="1"/>
          </p:cNvSpPr>
          <p:nvPr>
            <p:ph type="title"/>
          </p:nvPr>
        </p:nvSpPr>
        <p:spPr>
          <a:xfrm>
            <a:off x="838200" y="365125"/>
            <a:ext cx="10515600" cy="1325563"/>
          </a:xfrm>
        </p:spPr>
        <p:txBody>
          <a:bodyPr anchor="ctr">
            <a:normAutofit/>
          </a:bodyPr>
          <a:lstStyle/>
          <a:p>
            <a:r>
              <a:rPr lang="en-US"/>
              <a:t>Standard-Setting Organizations </a:t>
            </a:r>
          </a:p>
        </p:txBody>
      </p:sp>
      <p:sp>
        <p:nvSpPr>
          <p:cNvPr id="5" name="Slide Number Placeholder 4">
            <a:extLst>
              <a:ext uri="{FF2B5EF4-FFF2-40B4-BE49-F238E27FC236}">
                <a16:creationId xmlns:a16="http://schemas.microsoft.com/office/drawing/2014/main" id="{BBA9EC3D-75D1-14A2-CD4F-53AE06812F62}"/>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6</a:t>
            </a:fld>
            <a:endParaRPr lang="en-US"/>
          </a:p>
        </p:txBody>
      </p:sp>
      <p:graphicFrame>
        <p:nvGraphicFramePr>
          <p:cNvPr id="7" name="Content Placeholder 2">
            <a:extLst>
              <a:ext uri="{FF2B5EF4-FFF2-40B4-BE49-F238E27FC236}">
                <a16:creationId xmlns:a16="http://schemas.microsoft.com/office/drawing/2014/main" id="{CC53F466-7BB9-DC16-F5BE-26A63F32B71A}"/>
              </a:ext>
            </a:extLst>
          </p:cNvPr>
          <p:cNvGraphicFramePr>
            <a:graphicFrameLocks noGrp="1"/>
          </p:cNvGraphicFramePr>
          <p:nvPr>
            <p:ph idx="1"/>
            <p:extLst>
              <p:ext uri="{D42A27DB-BD31-4B8C-83A1-F6EECF244321}">
                <p14:modId xmlns:p14="http://schemas.microsoft.com/office/powerpoint/2010/main" val="1015237869"/>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3451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1C71625A-3468-DA44-C59D-D55AB24514CF}"/>
              </a:ext>
            </a:extLst>
          </p:cNvPr>
          <p:cNvSpPr>
            <a:spLocks noGrp="1"/>
          </p:cNvSpPr>
          <p:nvPr>
            <p:ph type="sldNum" sz="quarter" idx="12"/>
          </p:nvPr>
        </p:nvSpPr>
        <p:spPr>
          <a:xfrm>
            <a:off x="10738338" y="6356350"/>
            <a:ext cx="615461" cy="365125"/>
          </a:xfrm>
        </p:spPr>
        <p:txBody>
          <a:bodyPr anchor="ctr">
            <a:normAutofit/>
          </a:bodyPr>
          <a:lstStyle/>
          <a:p>
            <a:pPr>
              <a:spcAft>
                <a:spcPts val="600"/>
              </a:spcAft>
            </a:pPr>
            <a:fld id="{610F3DD8-A0DC-3C44-B4A1-CFDA146FA2D1}" type="slidenum">
              <a:rPr lang="en-US" smtClean="0"/>
              <a:pPr>
                <a:spcAft>
                  <a:spcPts val="600"/>
                </a:spcAft>
              </a:pPr>
              <a:t>7</a:t>
            </a:fld>
            <a:endParaRPr lang="en-US"/>
          </a:p>
        </p:txBody>
      </p:sp>
      <p:sp>
        <p:nvSpPr>
          <p:cNvPr id="2" name="Title 1">
            <a:extLst>
              <a:ext uri="{FF2B5EF4-FFF2-40B4-BE49-F238E27FC236}">
                <a16:creationId xmlns:a16="http://schemas.microsoft.com/office/drawing/2014/main" id="{A1E3EBDE-8D12-DAB5-3CA3-0445B5F7A922}"/>
              </a:ext>
            </a:extLst>
          </p:cNvPr>
          <p:cNvSpPr>
            <a:spLocks noGrp="1"/>
          </p:cNvSpPr>
          <p:nvPr>
            <p:ph type="title"/>
          </p:nvPr>
        </p:nvSpPr>
        <p:spPr>
          <a:xfrm>
            <a:off x="838200" y="365125"/>
            <a:ext cx="10515600" cy="1325563"/>
          </a:xfrm>
        </p:spPr>
        <p:txBody>
          <a:bodyPr anchor="ctr">
            <a:normAutofit/>
          </a:bodyPr>
          <a:lstStyle/>
          <a:p>
            <a:r>
              <a:rPr lang="en-US"/>
              <a:t>ANSI – US Standards Strategy:​</a:t>
            </a:r>
            <a:br>
              <a:rPr lang="en-US"/>
            </a:br>
            <a:r>
              <a:rPr lang="en-US"/>
              <a:t>Required Principles for SSO (1/2)​</a:t>
            </a:r>
          </a:p>
        </p:txBody>
      </p:sp>
      <p:pic>
        <p:nvPicPr>
          <p:cNvPr id="2050" name="Picture 2" descr="A white background with green text&#10;&#10;AI-generated content may be incorrect.">
            <a:extLst>
              <a:ext uri="{FF2B5EF4-FFF2-40B4-BE49-F238E27FC236}">
                <a16:creationId xmlns:a16="http://schemas.microsoft.com/office/drawing/2014/main" id="{8D0DCD05-9415-0F06-4996-19FEE65AC00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05031" y="1825625"/>
            <a:ext cx="4781938" cy="4351338"/>
          </a:xfrm>
          <a:prstGeom prst="rect">
            <a:avLst/>
          </a:prstGeom>
          <a:solidFill>
            <a:srgbClr val="FFFFFF"/>
          </a:solidFill>
        </p:spPr>
      </p:pic>
    </p:spTree>
    <p:extLst>
      <p:ext uri="{BB962C8B-B14F-4D97-AF65-F5344CB8AC3E}">
        <p14:creationId xmlns:p14="http://schemas.microsoft.com/office/powerpoint/2010/main" val="2363940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78DCF38-DC44-2D0F-51FA-FFAB099179BB}"/>
              </a:ext>
            </a:extLst>
          </p:cNvPr>
          <p:cNvSpPr>
            <a:spLocks noGrp="1"/>
          </p:cNvSpPr>
          <p:nvPr>
            <p:ph type="sldNum" sz="quarter" idx="12"/>
          </p:nvPr>
        </p:nvSpPr>
        <p:spPr/>
        <p:txBody>
          <a:bodyPr/>
          <a:lstStyle/>
          <a:p>
            <a:fld id="{610F3DD8-A0DC-3C44-B4A1-CFDA146FA2D1}" type="slidenum">
              <a:rPr lang="en-US" smtClean="0"/>
              <a:t>8</a:t>
            </a:fld>
            <a:endParaRPr lang="en-US"/>
          </a:p>
        </p:txBody>
      </p:sp>
      <p:sp>
        <p:nvSpPr>
          <p:cNvPr id="4" name="Title 3">
            <a:extLst>
              <a:ext uri="{FF2B5EF4-FFF2-40B4-BE49-F238E27FC236}">
                <a16:creationId xmlns:a16="http://schemas.microsoft.com/office/drawing/2014/main" id="{402BC675-43C9-6C7F-F313-7CE769CEA939}"/>
              </a:ext>
            </a:extLst>
          </p:cNvPr>
          <p:cNvSpPr>
            <a:spLocks noGrp="1"/>
          </p:cNvSpPr>
          <p:nvPr>
            <p:ph type="title"/>
          </p:nvPr>
        </p:nvSpPr>
        <p:spPr>
          <a:xfrm>
            <a:off x="838200" y="745095"/>
            <a:ext cx="10515600" cy="1325563"/>
          </a:xfrm>
        </p:spPr>
        <p:txBody>
          <a:bodyPr/>
          <a:lstStyle/>
          <a:p>
            <a:r>
              <a:rPr lang="en-US"/>
              <a:t>ANSI – US Standards Strategy:​ Required Principles for SSO (2/2)​</a:t>
            </a:r>
          </a:p>
        </p:txBody>
      </p:sp>
      <p:pic>
        <p:nvPicPr>
          <p:cNvPr id="3074" name="Picture 2">
            <a:extLst>
              <a:ext uri="{FF2B5EF4-FFF2-40B4-BE49-F238E27FC236}">
                <a16:creationId xmlns:a16="http://schemas.microsoft.com/office/drawing/2014/main" id="{2EE8510A-4A15-ADCD-EF6C-F31974E350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100949"/>
            <a:ext cx="7880299" cy="3845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491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DB66BB7-D25B-C7E8-ECF7-0CE2BD05F280}"/>
              </a:ext>
            </a:extLst>
          </p:cNvPr>
          <p:cNvSpPr>
            <a:spLocks noGrp="1"/>
          </p:cNvSpPr>
          <p:nvPr>
            <p:ph type="sldNum" sz="quarter" idx="12"/>
          </p:nvPr>
        </p:nvSpPr>
        <p:spPr/>
        <p:txBody>
          <a:bodyPr/>
          <a:lstStyle/>
          <a:p>
            <a:fld id="{610F3DD8-A0DC-3C44-B4A1-CFDA146FA2D1}" type="slidenum">
              <a:rPr lang="en-US" smtClean="0"/>
              <a:t>9</a:t>
            </a:fld>
            <a:endParaRPr lang="en-US"/>
          </a:p>
        </p:txBody>
      </p:sp>
      <p:sp>
        <p:nvSpPr>
          <p:cNvPr id="4" name="Slide Number Placeholder 3">
            <a:extLst>
              <a:ext uri="{FF2B5EF4-FFF2-40B4-BE49-F238E27FC236}">
                <a16:creationId xmlns:a16="http://schemas.microsoft.com/office/drawing/2014/main" id="{FEC9B3DF-05D1-3FD7-4BF6-9EB36064C4D0}"/>
              </a:ext>
            </a:extLst>
          </p:cNvPr>
          <p:cNvSpPr>
            <a:spLocks noGrp="1" noChangeArrowheads="1"/>
          </p:cNvSpPr>
          <p:nvPr/>
        </p:nvSpPr>
        <p:spPr bwMode="auto">
          <a:xfrm>
            <a:off x="7610475" y="5938838"/>
            <a:ext cx="20574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r" defTabSz="4572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557213" indent="-214313" algn="l" defTabSz="4572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857250" indent="-171450" algn="l" defTabSz="4572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200150" indent="-171450" algn="l" defTabSz="4572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1543050" indent="-171450" algn="l" defTabSz="4572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000250" indent="-17145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457450" indent="-17145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2914650" indent="-17145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371850" indent="-17145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fld id="{81185A87-A307-47ED-89C5-066C01FD88A2}" type="slidenum">
              <a:rPr lang="en-US" altLang="en-US" sz="1000" smtClean="0">
                <a:solidFill>
                  <a:srgbClr val="000000"/>
                </a:solidFill>
                <a:latin typeface="Arial" panose="020B0604020202020204" pitchFamily="34" charset="0"/>
                <a:cs typeface="Arial" panose="020B0604020202020204" pitchFamily="34" charset="0"/>
              </a:rPr>
              <a:pPr eaLnBrk="1" hangingPunct="1">
                <a:lnSpc>
                  <a:spcPct val="100000"/>
                </a:lnSpc>
                <a:spcBef>
                  <a:spcPct val="0"/>
                </a:spcBef>
                <a:buFontTx/>
                <a:buNone/>
              </a:pPr>
              <a:t>9</a:t>
            </a:fld>
            <a:endParaRPr lang="en-US" altLang="en-US" sz="1000">
              <a:solidFill>
                <a:srgbClr val="000000"/>
              </a:solidFill>
              <a:latin typeface="Arial" panose="020B0604020202020204" pitchFamily="34" charset="0"/>
              <a:cs typeface="Arial" panose="020B0604020202020204" pitchFamily="34" charset="0"/>
            </a:endParaRPr>
          </a:p>
        </p:txBody>
      </p:sp>
      <p:sp>
        <p:nvSpPr>
          <p:cNvPr id="5" name="Text Box 4">
            <a:extLst>
              <a:ext uri="{FF2B5EF4-FFF2-40B4-BE49-F238E27FC236}">
                <a16:creationId xmlns:a16="http://schemas.microsoft.com/office/drawing/2014/main" id="{A3A83CDD-310B-25D6-C576-7DD014675FBD}"/>
              </a:ext>
            </a:extLst>
          </p:cNvPr>
          <p:cNvSpPr txBox="1">
            <a:spLocks noChangeArrowheads="1"/>
          </p:cNvSpPr>
          <p:nvPr/>
        </p:nvSpPr>
        <p:spPr bwMode="auto">
          <a:xfrm>
            <a:off x="3667125" y="965200"/>
            <a:ext cx="4229100" cy="300037"/>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Standards Setting Organizations (SSOs)</a:t>
            </a:r>
          </a:p>
        </p:txBody>
      </p:sp>
      <p:sp>
        <p:nvSpPr>
          <p:cNvPr id="6" name="Text Box 5">
            <a:extLst>
              <a:ext uri="{FF2B5EF4-FFF2-40B4-BE49-F238E27FC236}">
                <a16:creationId xmlns:a16="http://schemas.microsoft.com/office/drawing/2014/main" id="{BA0190B2-74E0-FCEF-2FE2-88C406CF67B9}"/>
              </a:ext>
            </a:extLst>
          </p:cNvPr>
          <p:cNvSpPr txBox="1">
            <a:spLocks noChangeArrowheads="1"/>
          </p:cNvSpPr>
          <p:nvPr/>
        </p:nvSpPr>
        <p:spPr bwMode="auto">
          <a:xfrm>
            <a:off x="6010275" y="1651000"/>
            <a:ext cx="2743200" cy="300037"/>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Formal, recognized bodies</a:t>
            </a:r>
          </a:p>
        </p:txBody>
      </p:sp>
      <p:sp>
        <p:nvSpPr>
          <p:cNvPr id="7" name="Text Box 6">
            <a:extLst>
              <a:ext uri="{FF2B5EF4-FFF2-40B4-BE49-F238E27FC236}">
                <a16:creationId xmlns:a16="http://schemas.microsoft.com/office/drawing/2014/main" id="{9457EB85-BEF7-4FBD-08A7-40C79E4E1659}"/>
              </a:ext>
            </a:extLst>
          </p:cNvPr>
          <p:cNvSpPr txBox="1">
            <a:spLocks noChangeArrowheads="1"/>
          </p:cNvSpPr>
          <p:nvPr/>
        </p:nvSpPr>
        <p:spPr bwMode="auto">
          <a:xfrm>
            <a:off x="3152775" y="1651000"/>
            <a:ext cx="2343150" cy="922337"/>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Consortia</a:t>
            </a:r>
          </a:p>
          <a:p>
            <a:pPr algn="ctr" eaLnBrk="1" hangingPunct="1">
              <a:spcBef>
                <a:spcPct val="50000"/>
              </a:spcBef>
              <a:buFontTx/>
              <a:buNone/>
              <a:defRPr/>
            </a:pPr>
            <a:r>
              <a:rPr lang="en-US" altLang="en-US" sz="900" b="1">
                <a:latin typeface="Verdana" panose="020B0604030504040204" pitchFamily="34" charset="0"/>
              </a:rPr>
              <a:t>“A collaboration of stakeholders with the common goal of the standardization of a specific technology or application”</a:t>
            </a:r>
          </a:p>
        </p:txBody>
      </p:sp>
      <p:sp>
        <p:nvSpPr>
          <p:cNvPr id="8" name="Text Box 7">
            <a:extLst>
              <a:ext uri="{FF2B5EF4-FFF2-40B4-BE49-F238E27FC236}">
                <a16:creationId xmlns:a16="http://schemas.microsoft.com/office/drawing/2014/main" id="{D09CABC3-FC7B-4CFA-C46B-90EAF0C93ECB}"/>
              </a:ext>
            </a:extLst>
          </p:cNvPr>
          <p:cNvSpPr txBox="1">
            <a:spLocks noChangeArrowheads="1"/>
          </p:cNvSpPr>
          <p:nvPr/>
        </p:nvSpPr>
        <p:spPr bwMode="auto">
          <a:xfrm>
            <a:off x="6238875" y="2165350"/>
            <a:ext cx="2228850" cy="493712"/>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International</a:t>
            </a:r>
          </a:p>
          <a:p>
            <a:pPr algn="ctr" eaLnBrk="1" hangingPunct="1">
              <a:buFontTx/>
              <a:buNone/>
              <a:defRPr/>
            </a:pPr>
            <a:r>
              <a:rPr lang="en-US" altLang="en-US" sz="1050" b="1">
                <a:latin typeface="Verdana" panose="020B0604030504040204" pitchFamily="34" charset="0"/>
              </a:rPr>
              <a:t>ITU, ISO, IEC, JTC1, IEEE]</a:t>
            </a:r>
          </a:p>
        </p:txBody>
      </p:sp>
      <p:sp>
        <p:nvSpPr>
          <p:cNvPr id="9" name="Text Box 10">
            <a:extLst>
              <a:ext uri="{FF2B5EF4-FFF2-40B4-BE49-F238E27FC236}">
                <a16:creationId xmlns:a16="http://schemas.microsoft.com/office/drawing/2014/main" id="{EE9BD67E-D1DF-70E6-27C4-C14100C314C2}"/>
              </a:ext>
            </a:extLst>
          </p:cNvPr>
          <p:cNvSpPr txBox="1">
            <a:spLocks noChangeArrowheads="1"/>
          </p:cNvSpPr>
          <p:nvPr/>
        </p:nvSpPr>
        <p:spPr bwMode="auto">
          <a:xfrm>
            <a:off x="2524125" y="2965450"/>
            <a:ext cx="1714500" cy="1476375"/>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SIGs</a:t>
            </a:r>
          </a:p>
          <a:p>
            <a:pPr algn="ctr" eaLnBrk="1" hangingPunct="1">
              <a:spcBef>
                <a:spcPct val="50000"/>
              </a:spcBef>
              <a:buFontTx/>
              <a:buNone/>
              <a:defRPr/>
            </a:pPr>
            <a:r>
              <a:rPr lang="en-US" altLang="en-US" sz="900" b="1">
                <a:latin typeface="Verdana" panose="020B0604030504040204" pitchFamily="34" charset="0"/>
              </a:rPr>
              <a:t>“focus on a single standard for a specific technology or industry”</a:t>
            </a:r>
          </a:p>
          <a:p>
            <a:pPr algn="ctr" eaLnBrk="1" hangingPunct="1">
              <a:spcBef>
                <a:spcPct val="50000"/>
              </a:spcBef>
              <a:buFontTx/>
              <a:buNone/>
              <a:defRPr/>
            </a:pPr>
            <a:r>
              <a:rPr lang="en-US" altLang="en-US" sz="900" b="1">
                <a:latin typeface="Verdana" panose="020B0604030504040204" pitchFamily="34" charset="0"/>
              </a:rPr>
              <a:t>“[usually] limited to development and possibly promotion”</a:t>
            </a:r>
          </a:p>
          <a:p>
            <a:pPr algn="ctr" eaLnBrk="1" hangingPunct="1">
              <a:spcBef>
                <a:spcPct val="50000"/>
              </a:spcBef>
              <a:buFontTx/>
              <a:buNone/>
              <a:defRPr/>
            </a:pPr>
            <a:r>
              <a:rPr lang="en-US" altLang="en-US" sz="900" b="1">
                <a:latin typeface="Verdana" panose="020B0604030504040204" pitchFamily="34" charset="0"/>
              </a:rPr>
              <a:t>“generally short-lived”</a:t>
            </a:r>
          </a:p>
        </p:txBody>
      </p:sp>
      <p:sp>
        <p:nvSpPr>
          <p:cNvPr id="10" name="Text Box 11">
            <a:extLst>
              <a:ext uri="{FF2B5EF4-FFF2-40B4-BE49-F238E27FC236}">
                <a16:creationId xmlns:a16="http://schemas.microsoft.com/office/drawing/2014/main" id="{7FC604C0-B9D4-7A89-46A1-693063ADF76D}"/>
              </a:ext>
            </a:extLst>
          </p:cNvPr>
          <p:cNvSpPr txBox="1">
            <a:spLocks noChangeArrowheads="1"/>
          </p:cNvSpPr>
          <p:nvPr/>
        </p:nvSpPr>
        <p:spPr bwMode="auto">
          <a:xfrm>
            <a:off x="4352925" y="2965450"/>
            <a:ext cx="1714500" cy="1616075"/>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Alliances</a:t>
            </a:r>
          </a:p>
          <a:p>
            <a:pPr algn="ctr" eaLnBrk="1" hangingPunct="1">
              <a:spcBef>
                <a:spcPct val="50000"/>
              </a:spcBef>
              <a:buFontTx/>
              <a:buNone/>
              <a:defRPr/>
            </a:pPr>
            <a:r>
              <a:rPr lang="en-US" altLang="en-US" sz="900" b="1">
                <a:latin typeface="Verdana" panose="020B0604030504040204" pitchFamily="34" charset="0"/>
              </a:rPr>
              <a:t>“develop multiple related standards for a technology”</a:t>
            </a:r>
          </a:p>
          <a:p>
            <a:pPr algn="ctr" eaLnBrk="1" hangingPunct="1">
              <a:spcBef>
                <a:spcPct val="50000"/>
              </a:spcBef>
              <a:buFontTx/>
              <a:buNone/>
              <a:defRPr/>
            </a:pPr>
            <a:r>
              <a:rPr lang="en-US" altLang="en-US" sz="900" b="1">
                <a:latin typeface="Verdana" panose="020B0604030504040204" pitchFamily="34" charset="0"/>
              </a:rPr>
              <a:t>“may offer… logo and certification programs, marketing…”</a:t>
            </a:r>
          </a:p>
          <a:p>
            <a:pPr algn="ctr" eaLnBrk="1" hangingPunct="1">
              <a:spcBef>
                <a:spcPct val="50000"/>
              </a:spcBef>
              <a:buFontTx/>
              <a:buNone/>
              <a:defRPr/>
            </a:pPr>
            <a:r>
              <a:rPr lang="en-US" altLang="en-US" sz="900" b="1">
                <a:latin typeface="Verdana" panose="020B0604030504040204" pitchFamily="34" charset="0"/>
              </a:rPr>
              <a:t>“life cycle may be relatively long” </a:t>
            </a:r>
          </a:p>
        </p:txBody>
      </p:sp>
      <p:sp>
        <p:nvSpPr>
          <p:cNvPr id="11" name="Text Box 12">
            <a:extLst>
              <a:ext uri="{FF2B5EF4-FFF2-40B4-BE49-F238E27FC236}">
                <a16:creationId xmlns:a16="http://schemas.microsoft.com/office/drawing/2014/main" id="{C39B462D-97C1-F1C9-D3A0-C73188E2CF37}"/>
              </a:ext>
            </a:extLst>
          </p:cNvPr>
          <p:cNvSpPr txBox="1">
            <a:spLocks noChangeArrowheads="1"/>
          </p:cNvSpPr>
          <p:nvPr/>
        </p:nvSpPr>
        <p:spPr bwMode="auto">
          <a:xfrm>
            <a:off x="6267450" y="2784475"/>
            <a:ext cx="2228850" cy="495300"/>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Regional</a:t>
            </a:r>
          </a:p>
          <a:p>
            <a:pPr algn="ctr" eaLnBrk="1" hangingPunct="1">
              <a:buFontTx/>
              <a:buNone/>
              <a:defRPr/>
            </a:pPr>
            <a:r>
              <a:rPr lang="en-US" altLang="en-US" sz="1050" b="1">
                <a:latin typeface="Verdana" panose="020B0604030504040204" pitchFamily="34" charset="0"/>
              </a:rPr>
              <a:t>e.g. ETSI, COPANT</a:t>
            </a:r>
          </a:p>
        </p:txBody>
      </p:sp>
      <p:sp>
        <p:nvSpPr>
          <p:cNvPr id="12" name="Text Box 13">
            <a:extLst>
              <a:ext uri="{FF2B5EF4-FFF2-40B4-BE49-F238E27FC236}">
                <a16:creationId xmlns:a16="http://schemas.microsoft.com/office/drawing/2014/main" id="{7441C8F7-3688-9348-F8AF-20FF5BCA5311}"/>
              </a:ext>
            </a:extLst>
          </p:cNvPr>
          <p:cNvSpPr txBox="1">
            <a:spLocks noChangeArrowheads="1"/>
          </p:cNvSpPr>
          <p:nvPr/>
        </p:nvSpPr>
        <p:spPr bwMode="auto">
          <a:xfrm>
            <a:off x="6245225" y="3387725"/>
            <a:ext cx="2228850" cy="654050"/>
          </a:xfrm>
          <a:prstGeom prst="rect">
            <a:avLst/>
          </a:prstGeom>
          <a:noFill/>
          <a:ln w="15875">
            <a:solidFill>
              <a:schemeClr val="tx1"/>
            </a:solidFill>
            <a:miter lim="800000"/>
            <a:headEnd/>
            <a:tailEnd/>
          </a:ln>
          <a:effectLst/>
        </p:spPr>
        <p:txBody>
          <a:bodyPr>
            <a:spAutoFit/>
          </a:bodyPr>
          <a:lstStyle>
            <a:defPPr>
              <a:defRPr lang="en-US"/>
            </a:defPPr>
            <a:lvl1pPr marL="0" algn="l" defTabSz="457200" rtl="0" eaLnBrk="1" latinLnBrk="0" hangingPunct="1">
              <a:spcBef>
                <a:spcPct val="20000"/>
              </a:spcBef>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6pPr>
            <a:lvl7pPr marL="29718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7pPr>
            <a:lvl8pPr marL="34290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8pPr>
            <a:lvl9pPr marL="3886200" indent="-228600" algn="l" defTabSz="457200" rtl="0" eaLnBrk="0" fontAlgn="base" latinLnBrk="0" hangingPunct="0">
              <a:spcBef>
                <a:spcPct val="20000"/>
              </a:spcBef>
              <a:spcAft>
                <a:spcPct val="0"/>
              </a:spcAft>
              <a:buChar char="»"/>
              <a:defRPr sz="2000" kern="1200">
                <a:solidFill>
                  <a:schemeClr val="tx1"/>
                </a:solidFill>
                <a:latin typeface="Arial" panose="020B0604020202020204" pitchFamily="34" charset="0"/>
                <a:ea typeface="+mn-ea"/>
                <a:cs typeface="Arial" panose="020B0604020202020204" pitchFamily="34" charset="0"/>
              </a:defRPr>
            </a:lvl9pPr>
          </a:lstStyle>
          <a:p>
            <a:pPr algn="ctr" eaLnBrk="1" hangingPunct="1">
              <a:spcBef>
                <a:spcPct val="50000"/>
              </a:spcBef>
              <a:buFontTx/>
              <a:buNone/>
              <a:defRPr/>
            </a:pPr>
            <a:r>
              <a:rPr lang="en-US" altLang="en-US" sz="1350" b="1">
                <a:latin typeface="Verdana" panose="020B0604030504040204" pitchFamily="34" charset="0"/>
              </a:rPr>
              <a:t>National</a:t>
            </a:r>
          </a:p>
          <a:p>
            <a:pPr algn="ctr" eaLnBrk="1" hangingPunct="1">
              <a:buFontTx/>
              <a:buNone/>
              <a:defRPr/>
            </a:pPr>
            <a:r>
              <a:rPr lang="en-US" altLang="en-US" sz="1050" b="1">
                <a:latin typeface="Verdana" panose="020B0604030504040204" pitchFamily="34" charset="0"/>
              </a:rPr>
              <a:t>BSI, CNIS, TIA, INCITS, NEMA, SAE</a:t>
            </a:r>
          </a:p>
        </p:txBody>
      </p:sp>
      <p:cxnSp>
        <p:nvCxnSpPr>
          <p:cNvPr id="13" name="AutoShape 14">
            <a:extLst>
              <a:ext uri="{FF2B5EF4-FFF2-40B4-BE49-F238E27FC236}">
                <a16:creationId xmlns:a16="http://schemas.microsoft.com/office/drawing/2014/main" id="{E0BDE173-812F-27CC-A662-22C678127673}"/>
              </a:ext>
            </a:extLst>
          </p:cNvPr>
          <p:cNvCxnSpPr>
            <a:cxnSpLocks noChangeShapeType="1"/>
            <a:stCxn id="5" idx="2"/>
            <a:endCxn id="7" idx="0"/>
          </p:cNvCxnSpPr>
          <p:nvPr/>
        </p:nvCxnSpPr>
        <p:spPr bwMode="auto">
          <a:xfrm rot="5400000">
            <a:off x="4860131" y="729456"/>
            <a:ext cx="385763" cy="1457325"/>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AutoShape 17">
            <a:extLst>
              <a:ext uri="{FF2B5EF4-FFF2-40B4-BE49-F238E27FC236}">
                <a16:creationId xmlns:a16="http://schemas.microsoft.com/office/drawing/2014/main" id="{B5B707D1-25F6-2E2F-2FAC-89EC3E9005D4}"/>
              </a:ext>
            </a:extLst>
          </p:cNvPr>
          <p:cNvCxnSpPr>
            <a:cxnSpLocks noChangeShapeType="1"/>
            <a:stCxn id="5" idx="2"/>
            <a:endCxn id="6" idx="0"/>
          </p:cNvCxnSpPr>
          <p:nvPr/>
        </p:nvCxnSpPr>
        <p:spPr bwMode="auto">
          <a:xfrm rot="16200000" flipH="1">
            <a:off x="6388893" y="658019"/>
            <a:ext cx="385763" cy="1600200"/>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Line 19">
            <a:extLst>
              <a:ext uri="{FF2B5EF4-FFF2-40B4-BE49-F238E27FC236}">
                <a16:creationId xmlns:a16="http://schemas.microsoft.com/office/drawing/2014/main" id="{69BD9CD9-034D-41E4-E406-507FF3E30FD5}"/>
              </a:ext>
            </a:extLst>
          </p:cNvPr>
          <p:cNvSpPr>
            <a:spLocks noChangeShapeType="1"/>
          </p:cNvSpPr>
          <p:nvPr/>
        </p:nvSpPr>
        <p:spPr bwMode="auto">
          <a:xfrm>
            <a:off x="7381875" y="1936750"/>
            <a:ext cx="0" cy="228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b="1"/>
          </a:p>
        </p:txBody>
      </p:sp>
      <p:sp>
        <p:nvSpPr>
          <p:cNvPr id="16" name="Line 20">
            <a:extLst>
              <a:ext uri="{FF2B5EF4-FFF2-40B4-BE49-F238E27FC236}">
                <a16:creationId xmlns:a16="http://schemas.microsoft.com/office/drawing/2014/main" id="{5358D9F5-BBC4-6092-640C-4C8CC3C3892D}"/>
              </a:ext>
            </a:extLst>
          </p:cNvPr>
          <p:cNvSpPr>
            <a:spLocks noChangeShapeType="1"/>
          </p:cNvSpPr>
          <p:nvPr/>
        </p:nvSpPr>
        <p:spPr bwMode="auto">
          <a:xfrm>
            <a:off x="7381875" y="2851150"/>
            <a:ext cx="0" cy="571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b="1"/>
          </a:p>
        </p:txBody>
      </p:sp>
      <p:sp>
        <p:nvSpPr>
          <p:cNvPr id="17" name="Line 21">
            <a:extLst>
              <a:ext uri="{FF2B5EF4-FFF2-40B4-BE49-F238E27FC236}">
                <a16:creationId xmlns:a16="http://schemas.microsoft.com/office/drawing/2014/main" id="{1C533CBC-A955-5AEA-8DDC-3B68757A511B}"/>
              </a:ext>
            </a:extLst>
          </p:cNvPr>
          <p:cNvSpPr>
            <a:spLocks noChangeShapeType="1"/>
          </p:cNvSpPr>
          <p:nvPr/>
        </p:nvSpPr>
        <p:spPr bwMode="auto">
          <a:xfrm>
            <a:off x="7381875" y="3422650"/>
            <a:ext cx="0" cy="5715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b="1"/>
          </a:p>
        </p:txBody>
      </p:sp>
      <p:cxnSp>
        <p:nvCxnSpPr>
          <p:cNvPr id="18" name="AutoShape 22">
            <a:extLst>
              <a:ext uri="{FF2B5EF4-FFF2-40B4-BE49-F238E27FC236}">
                <a16:creationId xmlns:a16="http://schemas.microsoft.com/office/drawing/2014/main" id="{FDA3EAAB-8E14-A696-462C-8840ABB4F5AD}"/>
              </a:ext>
            </a:extLst>
          </p:cNvPr>
          <p:cNvCxnSpPr>
            <a:cxnSpLocks noChangeShapeType="1"/>
            <a:stCxn id="7" idx="2"/>
            <a:endCxn id="9" idx="0"/>
          </p:cNvCxnSpPr>
          <p:nvPr/>
        </p:nvCxnSpPr>
        <p:spPr bwMode="auto">
          <a:xfrm rot="5400000">
            <a:off x="3656806" y="2297906"/>
            <a:ext cx="392113" cy="942975"/>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AutoShape 23">
            <a:extLst>
              <a:ext uri="{FF2B5EF4-FFF2-40B4-BE49-F238E27FC236}">
                <a16:creationId xmlns:a16="http://schemas.microsoft.com/office/drawing/2014/main" id="{132366FF-9872-D1F9-AFC1-35933BB19842}"/>
              </a:ext>
            </a:extLst>
          </p:cNvPr>
          <p:cNvCxnSpPr>
            <a:cxnSpLocks noChangeShapeType="1"/>
            <a:stCxn id="7" idx="2"/>
            <a:endCxn id="10" idx="0"/>
          </p:cNvCxnSpPr>
          <p:nvPr/>
        </p:nvCxnSpPr>
        <p:spPr bwMode="auto">
          <a:xfrm rot="16200000" flipH="1">
            <a:off x="4571206" y="2326481"/>
            <a:ext cx="392113" cy="885825"/>
          </a:xfrm>
          <a:prstGeom prst="bentConnector3">
            <a:avLst>
              <a:gd name="adj1" fmla="val 50000"/>
            </a:avLst>
          </a:prstGeom>
          <a:noFill/>
          <a:ln w="9525">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Text Box 24">
            <a:extLst>
              <a:ext uri="{FF2B5EF4-FFF2-40B4-BE49-F238E27FC236}">
                <a16:creationId xmlns:a16="http://schemas.microsoft.com/office/drawing/2014/main" id="{AFC77391-8108-9FB9-369F-4CA5BD6364FB}"/>
              </a:ext>
            </a:extLst>
          </p:cNvPr>
          <p:cNvSpPr txBox="1">
            <a:spLocks noChangeArrowheads="1"/>
          </p:cNvSpPr>
          <p:nvPr/>
        </p:nvSpPr>
        <p:spPr bwMode="auto">
          <a:xfrm>
            <a:off x="2957633" y="5126037"/>
            <a:ext cx="53591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marL="0" algn="l" defTabSz="457200" rtl="0" eaLnBrk="1" latinLnBrk="0" hangingPunct="1">
              <a:lnSpc>
                <a:spcPct val="90000"/>
              </a:lnSpc>
              <a:spcBef>
                <a:spcPts val="1000"/>
              </a:spcBef>
              <a:buFont typeface="Arial" panose="020B0604020202020204" pitchFamily="34" charset="0"/>
              <a:buChar char="•"/>
              <a:defRPr sz="2800" kern="1200">
                <a:solidFill>
                  <a:schemeClr val="tx1"/>
                </a:solidFill>
                <a:latin typeface="Calibri" panose="020F0502020204030204" pitchFamily="34" charset="0"/>
                <a:ea typeface="+mn-ea"/>
                <a:cs typeface="+mn-cs"/>
              </a:defRPr>
            </a:lvl1pPr>
            <a:lvl2pPr marL="742950" indent="-285750" algn="l" defTabSz="457200" rtl="0" eaLnBrk="1" latinLnBrk="0" hangingPunct="1">
              <a:lnSpc>
                <a:spcPct val="90000"/>
              </a:lnSpc>
              <a:spcBef>
                <a:spcPts val="500"/>
              </a:spcBef>
              <a:buFont typeface="Arial" panose="020B0604020202020204" pitchFamily="34" charset="0"/>
              <a:buChar char="•"/>
              <a:defRPr sz="2400" kern="1200">
                <a:solidFill>
                  <a:schemeClr val="tx1"/>
                </a:solidFill>
                <a:latin typeface="Calibri" panose="020F0502020204030204" pitchFamily="34" charset="0"/>
                <a:ea typeface="+mn-ea"/>
                <a:cs typeface="+mn-cs"/>
              </a:defRPr>
            </a:lvl2pPr>
            <a:lvl3pPr marL="1143000" indent="-228600" algn="l" defTabSz="457200" rtl="0" eaLnBrk="1" latinLnBrk="0" hangingPunct="1">
              <a:lnSpc>
                <a:spcPct val="90000"/>
              </a:lnSpc>
              <a:spcBef>
                <a:spcPts val="500"/>
              </a:spcBef>
              <a:buFont typeface="Arial" panose="020B0604020202020204" pitchFamily="34" charset="0"/>
              <a:buChar char="•"/>
              <a:defRPr sz="2000" kern="1200">
                <a:solidFill>
                  <a:schemeClr val="tx1"/>
                </a:solidFill>
                <a:latin typeface="Calibri" panose="020F0502020204030204" pitchFamily="34" charset="0"/>
                <a:ea typeface="+mn-ea"/>
                <a:cs typeface="+mn-cs"/>
              </a:defRPr>
            </a:lvl3pPr>
            <a:lvl4pPr marL="1600200" indent="-228600" algn="l" defTabSz="4572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4pPr>
            <a:lvl5pPr marL="2057400" indent="-228600" algn="l" defTabSz="457200" rtl="0" eaLnBrk="1" latinLnBrk="0" hangingPunct="1">
              <a:lnSpc>
                <a:spcPct val="90000"/>
              </a:lnSpc>
              <a:spcBef>
                <a:spcPts val="500"/>
              </a:spcBef>
              <a:buFont typeface="Arial" panose="020B0604020202020204" pitchFamily="34" charset="0"/>
              <a:buChar char="•"/>
              <a:defRPr sz="1800" kern="1200">
                <a:solidFill>
                  <a:schemeClr val="tx1"/>
                </a:solidFill>
                <a:latin typeface="Calibri" panose="020F0502020204030204" pitchFamily="34" charset="0"/>
                <a:ea typeface="+mn-ea"/>
                <a:cs typeface="+mn-cs"/>
              </a:defRPr>
            </a:lvl5pPr>
            <a:lvl6pPr marL="25146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6pPr>
            <a:lvl7pPr marL="29718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7pPr>
            <a:lvl8pPr marL="34290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8pPr>
            <a:lvl9pPr marL="3886200" indent="-228600" algn="l" defTabSz="457200" rtl="0" eaLnBrk="0" fontAlgn="base" latinLnBrk="0" hangingPunct="0">
              <a:lnSpc>
                <a:spcPct val="90000"/>
              </a:lnSpc>
              <a:spcBef>
                <a:spcPts val="500"/>
              </a:spcBef>
              <a:spcAft>
                <a:spcPct val="0"/>
              </a:spcAft>
              <a:buFont typeface="Arial" panose="020B0604020202020204" pitchFamily="34" charset="0"/>
              <a:buChar char="•"/>
              <a:defRPr sz="1800" kern="1200">
                <a:solidFill>
                  <a:schemeClr val="tx1"/>
                </a:solidFill>
                <a:latin typeface="Calibri" panose="020F0502020204030204" pitchFamily="34" charset="0"/>
                <a:ea typeface="+mn-ea"/>
                <a:cs typeface="+mn-cs"/>
              </a:defRPr>
            </a:lvl9pPr>
          </a:lstStyle>
          <a:p>
            <a:pPr algn="ctr" eaLnBrk="1" hangingPunct="1">
              <a:lnSpc>
                <a:spcPct val="100000"/>
              </a:lnSpc>
              <a:spcBef>
                <a:spcPct val="0"/>
              </a:spcBef>
              <a:buFontTx/>
              <a:buNone/>
            </a:pPr>
            <a:r>
              <a:rPr lang="en-US" altLang="en-US" sz="1200" b="1" i="1">
                <a:latin typeface="Verdana" panose="020B0604030504040204" pitchFamily="34" charset="0"/>
                <a:cs typeface="Arial" panose="020B0604020202020204" pitchFamily="34" charset="0"/>
              </a:rPr>
              <a:t>-Taxonomy described in </a:t>
            </a:r>
            <a:r>
              <a:rPr lang="en-US" altLang="en-US" sz="1200" b="1" i="1" u="sng">
                <a:latin typeface="Verdana" panose="020B0604030504040204" pitchFamily="34" charset="0"/>
                <a:cs typeface="Arial" panose="020B0604020202020204" pitchFamily="34" charset="0"/>
              </a:rPr>
              <a:t>IPO Standards Primer</a:t>
            </a:r>
            <a:r>
              <a:rPr lang="en-US" altLang="en-US" sz="1200" b="1" i="1">
                <a:latin typeface="Verdana" panose="020B0604030504040204" pitchFamily="34" charset="0"/>
                <a:cs typeface="Arial" panose="020B0604020202020204" pitchFamily="34" charset="0"/>
              </a:rPr>
              <a:t> (Sept. 2009)</a:t>
            </a:r>
          </a:p>
        </p:txBody>
      </p:sp>
      <p:sp>
        <p:nvSpPr>
          <p:cNvPr id="22" name="TextBox 1">
            <a:extLst>
              <a:ext uri="{FF2B5EF4-FFF2-40B4-BE49-F238E27FC236}">
                <a16:creationId xmlns:a16="http://schemas.microsoft.com/office/drawing/2014/main" id="{82A65AE6-51D4-7029-4C49-273CF20538F4}"/>
              </a:ext>
            </a:extLst>
          </p:cNvPr>
          <p:cNvSpPr txBox="1"/>
          <p:nvPr/>
        </p:nvSpPr>
        <p:spPr>
          <a:xfrm>
            <a:off x="4032291" y="5876409"/>
            <a:ext cx="2899383" cy="369332"/>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t>SIG = special interest group</a:t>
            </a:r>
          </a:p>
        </p:txBody>
      </p:sp>
    </p:spTree>
    <p:extLst>
      <p:ext uri="{BB962C8B-B14F-4D97-AF65-F5344CB8AC3E}">
        <p14:creationId xmlns:p14="http://schemas.microsoft.com/office/powerpoint/2010/main" val="2925790964"/>
      </p:ext>
    </p:extLst>
  </p:cSld>
  <p:clrMapOvr>
    <a:masterClrMapping/>
  </p:clrMapOvr>
</p:sld>
</file>

<file path=ppt/theme/theme1.xml><?xml version="1.0" encoding="utf-8"?>
<a:theme xmlns:a="http://schemas.openxmlformats.org/drawingml/2006/main" name="CISR">
  <a:themeElements>
    <a:clrScheme name="IndustrySelfReg">
      <a:dk1>
        <a:srgbClr val="28283C"/>
      </a:dk1>
      <a:lt1>
        <a:srgbClr val="FFFFFF"/>
      </a:lt1>
      <a:dk2>
        <a:srgbClr val="1B5981"/>
      </a:dk2>
      <a:lt2>
        <a:srgbClr val="F2F2F2"/>
      </a:lt2>
      <a:accent1>
        <a:srgbClr val="00B2FF"/>
      </a:accent1>
      <a:accent2>
        <a:srgbClr val="06B200"/>
      </a:accent2>
      <a:accent3>
        <a:srgbClr val="FFC900"/>
      </a:accent3>
      <a:accent4>
        <a:srgbClr val="FF6100"/>
      </a:accent4>
      <a:accent5>
        <a:srgbClr val="6300EB"/>
      </a:accent5>
      <a:accent6>
        <a:srgbClr val="1B5981"/>
      </a:accent6>
      <a:hlink>
        <a:srgbClr val="00B2FF"/>
      </a:hlink>
      <a:folHlink>
        <a:srgbClr val="00B2FF"/>
      </a:folHlink>
    </a:clrScheme>
    <a:fontScheme name="Gill Sans MT">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ISR_Template_Primary" id="{3591B8CF-D282-1749-9790-6C453525CFA1}" vid="{9DB03207-0D09-6848-BA02-32B16B2659A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C8E00CD96218478A5823AF46AC0592" ma:contentTypeVersion="18" ma:contentTypeDescription="Create a new document." ma:contentTypeScope="" ma:versionID="23bb78bdd3cd3711dc52988b5edff504">
  <xsd:schema xmlns:xsd="http://www.w3.org/2001/XMLSchema" xmlns:xs="http://www.w3.org/2001/XMLSchema" xmlns:p="http://schemas.microsoft.com/office/2006/metadata/properties" xmlns:ns2="2f61d14e-61a4-4092-ae70-161da44839f4" xmlns:ns3="9fe931eb-e724-4f21-8e94-c864cc43ceef" targetNamespace="http://schemas.microsoft.com/office/2006/metadata/properties" ma:root="true" ma:fieldsID="e0408555542e24735d0a3fd34422fd25" ns2:_="" ns3:_="">
    <xsd:import namespace="2f61d14e-61a4-4092-ae70-161da44839f4"/>
    <xsd:import namespace="9fe931eb-e724-4f21-8e94-c864cc43cee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61d14e-61a4-4092-ae70-161da44839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a0cfe8c-41d3-412c-a457-4628ba16a75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e931eb-e724-4f21-8e94-c864cc43ceef"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789a094-533e-4987-a666-5fcb181ffe70}" ma:internalName="TaxCatchAll" ma:showField="CatchAllData" ma:web="9fe931eb-e724-4f21-8e94-c864cc43cee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fe931eb-e724-4f21-8e94-c864cc43ceef" xsi:nil="true"/>
    <lcf76f155ced4ddcb4097134ff3c332f xmlns="2f61d14e-61a4-4092-ae70-161da44839f4">
      <Terms xmlns="http://schemas.microsoft.com/office/infopath/2007/PartnerControls"/>
    </lcf76f155ced4ddcb4097134ff3c332f>
    <SharedWithUsers xmlns="9fe931eb-e724-4f21-8e94-c864cc43ceef">
      <UserInfo>
        <DisplayName/>
        <AccountId xsi:nil="true"/>
        <AccountType/>
      </UserInfo>
    </SharedWithUsers>
  </documentManagement>
</p:properties>
</file>

<file path=customXml/itemProps1.xml><?xml version="1.0" encoding="utf-8"?>
<ds:datastoreItem xmlns:ds="http://schemas.openxmlformats.org/officeDocument/2006/customXml" ds:itemID="{9225B81B-7EC2-4600-B07B-533AF2817128}">
  <ds:schemaRefs>
    <ds:schemaRef ds:uri="http://schemas.microsoft.com/sharepoint/v3/contenttype/forms"/>
  </ds:schemaRefs>
</ds:datastoreItem>
</file>

<file path=customXml/itemProps2.xml><?xml version="1.0" encoding="utf-8"?>
<ds:datastoreItem xmlns:ds="http://schemas.openxmlformats.org/officeDocument/2006/customXml" ds:itemID="{4B213072-0A5B-4026-A65E-767619340EF8}"/>
</file>

<file path=customXml/itemProps3.xml><?xml version="1.0" encoding="utf-8"?>
<ds:datastoreItem xmlns:ds="http://schemas.openxmlformats.org/officeDocument/2006/customXml" ds:itemID="{3B61097B-30EA-4E01-8423-D6A375507621}">
  <ds:schemaRefs>
    <ds:schemaRef ds:uri="73ad6c5d-50f9-414e-9fd5-180470a3ac3b"/>
    <ds:schemaRef ds:uri="e16e3d38-2141-4943-9897-efcbfa97c6ca"/>
    <ds:schemaRef ds:uri="http://schemas.microsoft.com/office/2006/metadata/properties"/>
    <ds:schemaRef ds:uri="http://schemas.microsoft.com/office/infopath/2007/PartnerControls"/>
    <ds:schemaRef ds:uri="2d2d2781-a7fd-4b15-afae-9e737a4bbf0d"/>
    <ds:schemaRef ds:uri="f486ff19-7ce3-4f28-807e-2f613e70d554"/>
  </ds:schemaRefs>
</ds:datastoreItem>
</file>

<file path=docProps/app.xml><?xml version="1.0" encoding="utf-8"?>
<Properties xmlns="http://schemas.openxmlformats.org/officeDocument/2006/extended-properties" xmlns:vt="http://schemas.openxmlformats.org/officeDocument/2006/docPropsVTypes">
  <Template>CISR_Template_Primary (3)</Template>
  <Application>Microsoft Office PowerPoint</Application>
  <PresentationFormat>Widescreen</PresentationFormat>
  <Slides>54</Slides>
  <Notes>4</Notes>
  <HiddenSlides>0</HiddenSlide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CISR</vt:lpstr>
      <vt:lpstr>Standards, Soft Law, and Industry Self-Regulation ​</vt:lpstr>
      <vt:lpstr>PowerPoint Presentation</vt:lpstr>
      <vt:lpstr>Overview of Private Standards </vt:lpstr>
      <vt:lpstr>Standards and Law Schools</vt:lpstr>
      <vt:lpstr>PowerPoint Presentation</vt:lpstr>
      <vt:lpstr>Standard-Setting Organizations </vt:lpstr>
      <vt:lpstr>ANSI – US Standards Strategy:​ Required Principles for SSO (1/2)​</vt:lpstr>
      <vt:lpstr>ANSI – US Standards Strategy:​ Required Principles for SSO (2/2)​</vt:lpstr>
      <vt:lpstr>PowerPoint Presentation</vt:lpstr>
      <vt:lpstr>Consortia Example: Bluetooth</vt:lpstr>
      <vt:lpstr>More on Standards Consortia</vt:lpstr>
      <vt:lpstr>U.S. Federal Law Supports Voluntary Codes and Standards​</vt:lpstr>
      <vt:lpstr>The Expanding Domains of ​ Private Standards​</vt:lpstr>
      <vt:lpstr>Examples of Private Standards​</vt:lpstr>
      <vt:lpstr>PowerPoint Presentation</vt:lpstr>
      <vt:lpstr>Standards are Everywhere!</vt:lpstr>
      <vt:lpstr>PowerPoint Presentation</vt:lpstr>
      <vt:lpstr>Laptop Standards</vt:lpstr>
      <vt:lpstr>Standards​ Development ​Process​</vt:lpstr>
      <vt:lpstr>Initiating an IEEE Standard Project: Project Approval Request (PAR)</vt:lpstr>
      <vt:lpstr>Who Participates in Standard-Setting​?</vt:lpstr>
      <vt:lpstr>Some (IEEE) Statistics </vt:lpstr>
      <vt:lpstr>Issues/Challenges in Standards Adoption?</vt:lpstr>
      <vt:lpstr>Ethical Issues in Standard-Setting</vt:lpstr>
      <vt:lpstr>How To Get Standards Adopted By Users​</vt:lpstr>
      <vt:lpstr>Benefits of Technology Standards?​</vt:lpstr>
      <vt:lpstr>Cellular Standards (2000): ​  Europe vs. United States​</vt:lpstr>
      <vt:lpstr>Standards Wars?</vt:lpstr>
      <vt:lpstr>Blu-Ray vs. HD DVD​</vt:lpstr>
      <vt:lpstr>PowerPoint Presentation</vt:lpstr>
      <vt:lpstr>PowerPoint Presentation</vt:lpstr>
      <vt:lpstr>PowerPoint Presentation</vt:lpstr>
      <vt:lpstr>HD DVD vs. Blu-Ray:​ The Fallout​</vt:lpstr>
      <vt:lpstr>Path Dependence​</vt:lpstr>
      <vt:lpstr>PowerPoint Presentation</vt:lpstr>
      <vt:lpstr>Standards Conformity Assessment </vt:lpstr>
      <vt:lpstr>PowerPoint Presentation</vt:lpstr>
      <vt:lpstr>Choices in Conformity Assessment</vt:lpstr>
      <vt:lpstr>ISO Committee on Conformity Assessment</vt:lpstr>
      <vt:lpstr>PowerPoint Presentation</vt:lpstr>
      <vt:lpstr>International Trade Issues</vt:lpstr>
      <vt:lpstr>PowerPoint Presentation</vt:lpstr>
      <vt:lpstr>China’s Increasing Role in International Standards​</vt:lpstr>
      <vt:lpstr>PowerPoint Presentation</vt:lpstr>
      <vt:lpstr>National Standards Policy </vt:lpstr>
      <vt:lpstr>PowerPoint Presentation</vt:lpstr>
      <vt:lpstr>Example: Quantum Technology</vt:lpstr>
      <vt:lpstr>Classical Computer: Bits​ Quantum Computer: Quantum Bits (Qubit) ​</vt:lpstr>
      <vt:lpstr>PowerPoint Presentation</vt:lpstr>
      <vt:lpstr>PowerPoint Presentation</vt:lpstr>
      <vt:lpstr>PowerPoint Presentation</vt:lpstr>
      <vt:lpstr>PowerPoint Presentation</vt:lpstr>
      <vt:lpstr>One Critique of Standards​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Lucille M. Tournas</dc:creator>
  <cp:revision>6</cp:revision>
  <dcterms:created xsi:type="dcterms:W3CDTF">2025-03-25T18:56:59Z</dcterms:created>
  <dcterms:modified xsi:type="dcterms:W3CDTF">2025-04-17T01:15:32Z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0x010100B9C8E00CD96218478A5823AF46AC0592</vt:lpwstr>
  </property>
  <property fmtid="{D5CDD505-2E9C-101B-9397-08002B2CF9AE}" pid="3" name="MediaServiceImageTags">
    <vt:lpwstr/>
  </property>
  <property fmtid="{D5CDD505-2E9C-101B-9397-08002B2CF9AE}" pid="4" name="Order">
    <vt:r8>18800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