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6"/>
  </p:notesMasterIdLst>
  <p:sldIdLst>
    <p:sldId id="256" r:id="rId5"/>
    <p:sldId id="257" r:id="rId6"/>
    <p:sldId id="264" r:id="rId7"/>
    <p:sldId id="265" r:id="rId8"/>
    <p:sldId id="268" r:id="rId9"/>
    <p:sldId id="269" r:id="rId10"/>
    <p:sldId id="270" r:id="rId11"/>
    <p:sldId id="271" r:id="rId12"/>
    <p:sldId id="267"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AC06C4-A69E-7588-6472-58806006F4D4}" v="2" dt="2025-04-17T00:49:09.754"/>
    <p1510:client id="{3940E834-909C-D9C9-847A-914B62AD76F5}" v="181" dt="2025-04-16T18:53:05.4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ille M. Tournas" userId="S::ltournas@bbbnp.org::4bfddf01-ce90-42f5-9a65-e074e49f644d" providerId="AD" clId="Web-{3D9092E6-E994-9FBD-9C54-727A82B88FC4}"/>
    <pc:docChg chg="modSld">
      <pc:chgData name="Lucille M. Tournas" userId="S::ltournas@bbbnp.org::4bfddf01-ce90-42f5-9a65-e074e49f644d" providerId="AD" clId="Web-{3D9092E6-E994-9FBD-9C54-727A82B88FC4}" dt="2025-04-09T19:00:18.215" v="0"/>
      <pc:docMkLst>
        <pc:docMk/>
      </pc:docMkLst>
      <pc:sldChg chg="delSp">
        <pc:chgData name="Lucille M. Tournas" userId="S::ltournas@bbbnp.org::4bfddf01-ce90-42f5-9a65-e074e49f644d" providerId="AD" clId="Web-{3D9092E6-E994-9FBD-9C54-727A82B88FC4}" dt="2025-04-09T19:00:18.215" v="0"/>
        <pc:sldMkLst>
          <pc:docMk/>
          <pc:sldMk cId="2470476798" sldId="293"/>
        </pc:sldMkLst>
        <pc:spChg chg="del">
          <ac:chgData name="Lucille M. Tournas" userId="S::ltournas@bbbnp.org::4bfddf01-ce90-42f5-9a65-e074e49f644d" providerId="AD" clId="Web-{3D9092E6-E994-9FBD-9C54-727A82B88FC4}" dt="2025-04-09T19:00:18.215" v="0"/>
          <ac:spMkLst>
            <pc:docMk/>
            <pc:sldMk cId="2470476798" sldId="293"/>
            <ac:spMk id="4" creationId="{81073588-0D9D-A07D-7BE8-877D927B0657}"/>
          </ac:spMkLst>
        </pc:spChg>
      </pc:sldChg>
    </pc:docChg>
  </pc:docChgLst>
  <pc:docChgLst>
    <pc:chgData name="Lucille M. Tournas" userId="S::ltournas@bbbnp.org::4bfddf01-ce90-42f5-9a65-e074e49f644d" providerId="AD" clId="Web-{0DAC06C4-A69E-7588-6472-58806006F4D4}"/>
    <pc:docChg chg="modSld">
      <pc:chgData name="Lucille M. Tournas" userId="S::ltournas@bbbnp.org::4bfddf01-ce90-42f5-9a65-e074e49f644d" providerId="AD" clId="Web-{0DAC06C4-A69E-7588-6472-58806006F4D4}" dt="2025-04-17T00:50:59.696" v="6"/>
      <pc:docMkLst>
        <pc:docMk/>
      </pc:docMkLst>
      <pc:sldChg chg="modSp modNotes">
        <pc:chgData name="Lucille M. Tournas" userId="S::ltournas@bbbnp.org::4bfddf01-ce90-42f5-9a65-e074e49f644d" providerId="AD" clId="Web-{0DAC06C4-A69E-7588-6472-58806006F4D4}" dt="2025-04-17T00:50:59.696" v="6"/>
        <pc:sldMkLst>
          <pc:docMk/>
          <pc:sldMk cId="1606765611" sldId="276"/>
        </pc:sldMkLst>
        <pc:spChg chg="mod">
          <ac:chgData name="Lucille M. Tournas" userId="S::ltournas@bbbnp.org::4bfddf01-ce90-42f5-9a65-e074e49f644d" providerId="AD" clId="Web-{0DAC06C4-A69E-7588-6472-58806006F4D4}" dt="2025-04-17T00:49:09.754" v="1" actId="20577"/>
          <ac:spMkLst>
            <pc:docMk/>
            <pc:sldMk cId="1606765611" sldId="276"/>
            <ac:spMk id="3" creationId="{8575C8B5-1833-252C-87C0-530B3E899A90}"/>
          </ac:spMkLst>
        </pc:spChg>
      </pc:sldChg>
    </pc:docChg>
  </pc:docChgLst>
  <pc:docChgLst>
    <pc:chgData name="Lucille M. Tournas" userId="S::ltournas@bbbnp.org::4bfddf01-ce90-42f5-9a65-e074e49f644d" providerId="AD" clId="Web-{3940E834-909C-D9C9-847A-914B62AD76F5}"/>
    <pc:docChg chg="modSld">
      <pc:chgData name="Lucille M. Tournas" userId="S::ltournas@bbbnp.org::4bfddf01-ce90-42f5-9a65-e074e49f644d" providerId="AD" clId="Web-{3940E834-909C-D9C9-847A-914B62AD76F5}" dt="2025-04-16T18:53:05.194" v="180" actId="20577"/>
      <pc:docMkLst>
        <pc:docMk/>
      </pc:docMkLst>
      <pc:sldChg chg="modSp">
        <pc:chgData name="Lucille M. Tournas" userId="S::ltournas@bbbnp.org::4bfddf01-ce90-42f5-9a65-e074e49f644d" providerId="AD" clId="Web-{3940E834-909C-D9C9-847A-914B62AD76F5}" dt="2025-04-16T18:43:50.237" v="11" actId="20577"/>
        <pc:sldMkLst>
          <pc:docMk/>
          <pc:sldMk cId="2856085543" sldId="275"/>
        </pc:sldMkLst>
        <pc:spChg chg="mod">
          <ac:chgData name="Lucille M. Tournas" userId="S::ltournas@bbbnp.org::4bfddf01-ce90-42f5-9a65-e074e49f644d" providerId="AD" clId="Web-{3940E834-909C-D9C9-847A-914B62AD76F5}" dt="2025-04-16T18:43:50.237" v="11" actId="20577"/>
          <ac:spMkLst>
            <pc:docMk/>
            <pc:sldMk cId="2856085543" sldId="275"/>
            <ac:spMk id="3" creationId="{CA01BA7D-0022-CA8F-B2EE-E305E197059E}"/>
          </ac:spMkLst>
        </pc:spChg>
      </pc:sldChg>
      <pc:sldChg chg="modSp">
        <pc:chgData name="Lucille M. Tournas" userId="S::ltournas@bbbnp.org::4bfddf01-ce90-42f5-9a65-e074e49f644d" providerId="AD" clId="Web-{3940E834-909C-D9C9-847A-914B62AD76F5}" dt="2025-04-16T18:46:15.321" v="77" actId="20577"/>
        <pc:sldMkLst>
          <pc:docMk/>
          <pc:sldMk cId="1606765611" sldId="276"/>
        </pc:sldMkLst>
        <pc:spChg chg="mod">
          <ac:chgData name="Lucille M. Tournas" userId="S::ltournas@bbbnp.org::4bfddf01-ce90-42f5-9a65-e074e49f644d" providerId="AD" clId="Web-{3940E834-909C-D9C9-847A-914B62AD76F5}" dt="2025-04-16T18:46:15.321" v="77" actId="20577"/>
          <ac:spMkLst>
            <pc:docMk/>
            <pc:sldMk cId="1606765611" sldId="276"/>
            <ac:spMk id="3" creationId="{8575C8B5-1833-252C-87C0-530B3E899A90}"/>
          </ac:spMkLst>
        </pc:spChg>
      </pc:sldChg>
      <pc:sldChg chg="modSp">
        <pc:chgData name="Lucille M. Tournas" userId="S::ltournas@bbbnp.org::4bfddf01-ce90-42f5-9a65-e074e49f644d" providerId="AD" clId="Web-{3940E834-909C-D9C9-847A-914B62AD76F5}" dt="2025-04-16T18:48:11.075" v="88" actId="20577"/>
        <pc:sldMkLst>
          <pc:docMk/>
          <pc:sldMk cId="1960247607" sldId="280"/>
        </pc:sldMkLst>
        <pc:spChg chg="mod">
          <ac:chgData name="Lucille M. Tournas" userId="S::ltournas@bbbnp.org::4bfddf01-ce90-42f5-9a65-e074e49f644d" providerId="AD" clId="Web-{3940E834-909C-D9C9-847A-914B62AD76F5}" dt="2025-04-16T18:48:11.075" v="88" actId="20577"/>
          <ac:spMkLst>
            <pc:docMk/>
            <pc:sldMk cId="1960247607" sldId="280"/>
            <ac:spMk id="3" creationId="{050FD151-C3AE-577E-D919-1D495928FBCD}"/>
          </ac:spMkLst>
        </pc:spChg>
      </pc:sldChg>
      <pc:sldChg chg="modSp">
        <pc:chgData name="Lucille M. Tournas" userId="S::ltournas@bbbnp.org::4bfddf01-ce90-42f5-9a65-e074e49f644d" providerId="AD" clId="Web-{3940E834-909C-D9C9-847A-914B62AD76F5}" dt="2025-04-16T18:49:50.516" v="90" actId="20577"/>
        <pc:sldMkLst>
          <pc:docMk/>
          <pc:sldMk cId="2635959713" sldId="282"/>
        </pc:sldMkLst>
        <pc:spChg chg="mod">
          <ac:chgData name="Lucille M. Tournas" userId="S::ltournas@bbbnp.org::4bfddf01-ce90-42f5-9a65-e074e49f644d" providerId="AD" clId="Web-{3940E834-909C-D9C9-847A-914B62AD76F5}" dt="2025-04-16T18:49:50.516" v="90" actId="20577"/>
          <ac:spMkLst>
            <pc:docMk/>
            <pc:sldMk cId="2635959713" sldId="282"/>
            <ac:spMk id="3" creationId="{4D194253-C140-C1A1-3EB2-A76F2E6160C2}"/>
          </ac:spMkLst>
        </pc:spChg>
      </pc:sldChg>
      <pc:sldChg chg="modSp">
        <pc:chgData name="Lucille M. Tournas" userId="S::ltournas@bbbnp.org::4bfddf01-ce90-42f5-9a65-e074e49f644d" providerId="AD" clId="Web-{3940E834-909C-D9C9-847A-914B62AD76F5}" dt="2025-04-16T18:53:05.194" v="180" actId="20577"/>
        <pc:sldMkLst>
          <pc:docMk/>
          <pc:sldMk cId="2301742962" sldId="284"/>
        </pc:sldMkLst>
        <pc:spChg chg="mod">
          <ac:chgData name="Lucille M. Tournas" userId="S::ltournas@bbbnp.org::4bfddf01-ce90-42f5-9a65-e074e49f644d" providerId="AD" clId="Web-{3940E834-909C-D9C9-847A-914B62AD76F5}" dt="2025-04-16T18:53:05.194" v="180" actId="20577"/>
          <ac:spMkLst>
            <pc:docMk/>
            <pc:sldMk cId="2301742962" sldId="284"/>
            <ac:spMk id="3" creationId="{01CC0185-8C60-96EB-FB82-E8EE4B40E8D7}"/>
          </ac:spMkLst>
        </pc:spChg>
      </pc:sldChg>
    </pc:docChg>
  </pc:docChgLst>
  <pc:docChgLst>
    <pc:chgData name="Lucille M. Tournas" userId="S::ltournas@bbbnp.org::4bfddf01-ce90-42f5-9a65-e074e49f644d" providerId="AD" clId="Web-{ACEA8598-431E-9AFC-3CCA-509BA8205EE4}"/>
    <pc:docChg chg="modSld">
      <pc:chgData name="Lucille M. Tournas" userId="S::ltournas@bbbnp.org::4bfddf01-ce90-42f5-9a65-e074e49f644d" providerId="AD" clId="Web-{ACEA8598-431E-9AFC-3CCA-509BA8205EE4}" dt="2025-04-07T20:35:24.312" v="0"/>
      <pc:docMkLst>
        <pc:docMk/>
      </pc:docMkLst>
      <pc:sldChg chg="delSp">
        <pc:chgData name="Lucille M. Tournas" userId="S::ltournas@bbbnp.org::4bfddf01-ce90-42f5-9a65-e074e49f644d" providerId="AD" clId="Web-{ACEA8598-431E-9AFC-3CCA-509BA8205EE4}" dt="2025-04-07T20:35:24.312" v="0"/>
        <pc:sldMkLst>
          <pc:docMk/>
          <pc:sldMk cId="2748731017" sldId="256"/>
        </pc:sldMkLst>
        <pc:spChg chg="del">
          <ac:chgData name="Lucille M. Tournas" userId="S::ltournas@bbbnp.org::4bfddf01-ce90-42f5-9a65-e074e49f644d" providerId="AD" clId="Web-{ACEA8598-431E-9AFC-3CCA-509BA8205EE4}" dt="2025-04-07T20:35:24.312" v="0"/>
          <ac:spMkLst>
            <pc:docMk/>
            <pc:sldMk cId="2748731017" sldId="256"/>
            <ac:spMk id="11" creationId="{A16B6865-E3CE-D92A-11EA-F979D804CB7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2249A1-300A-7545-8101-2C0011B1357F}" type="datetimeFigureOut">
              <a:rPr lang="en-US" smtClean="0"/>
              <a:t>4/16/2025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CE2D3E-1EC1-394E-830D-7744329FCC16}" type="slidenum">
              <a:rPr lang="en-US" smtClean="0"/>
              <a:t>‹#›</a:t>
            </a:fld>
            <a:endParaRPr lang="en-US"/>
          </a:p>
        </p:txBody>
      </p:sp>
    </p:spTree>
    <p:extLst>
      <p:ext uri="{BB962C8B-B14F-4D97-AF65-F5344CB8AC3E}">
        <p14:creationId xmlns:p14="http://schemas.microsoft.com/office/powerpoint/2010/main" val="3817993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3CE2D3E-1EC1-394E-830D-7744329FCC16}" type="slidenum">
              <a:rPr lang="en-US" smtClean="0"/>
              <a:t>2</a:t>
            </a:fld>
            <a:endParaRPr lang="en-US"/>
          </a:p>
        </p:txBody>
      </p:sp>
    </p:spTree>
    <p:extLst>
      <p:ext uri="{BB962C8B-B14F-4D97-AF65-F5344CB8AC3E}">
        <p14:creationId xmlns:p14="http://schemas.microsoft.com/office/powerpoint/2010/main" val="1576232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3CE2D3E-1EC1-394E-830D-7744329FCC16}" type="slidenum">
              <a:rPr lang="en-US" smtClean="0"/>
              <a:t>8</a:t>
            </a:fld>
            <a:endParaRPr lang="en-US"/>
          </a:p>
        </p:txBody>
      </p:sp>
    </p:spTree>
    <p:extLst>
      <p:ext uri="{BB962C8B-B14F-4D97-AF65-F5344CB8AC3E}">
        <p14:creationId xmlns:p14="http://schemas.microsoft.com/office/powerpoint/2010/main" val="3363265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3CE2D3E-1EC1-394E-830D-7744329FCC16}" type="slidenum">
              <a:rPr lang="en-US" smtClean="0"/>
              <a:t>12</a:t>
            </a:fld>
            <a:endParaRPr lang="en-US"/>
          </a:p>
        </p:txBody>
      </p:sp>
    </p:spTree>
    <p:extLst>
      <p:ext uri="{BB962C8B-B14F-4D97-AF65-F5344CB8AC3E}">
        <p14:creationId xmlns:p14="http://schemas.microsoft.com/office/powerpoint/2010/main" val="1758149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BST (</a:t>
            </a:r>
            <a:r>
              <a:rPr lang="en-US"/>
              <a:t>Bovine Somatropin)</a:t>
            </a:r>
            <a:endParaRPr lang="en-US">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63CE2D3E-1EC1-394E-830D-7744329FCC16}" type="slidenum">
              <a:rPr lang="en-US" smtClean="0"/>
              <a:t>14</a:t>
            </a:fld>
            <a:endParaRPr lang="en-US"/>
          </a:p>
        </p:txBody>
      </p:sp>
    </p:spTree>
    <p:extLst>
      <p:ext uri="{BB962C8B-B14F-4D97-AF65-F5344CB8AC3E}">
        <p14:creationId xmlns:p14="http://schemas.microsoft.com/office/powerpoint/2010/main" val="38975106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76EE5C1-0F21-13F9-E549-295445DB68FB}"/>
              </a:ext>
            </a:extLst>
          </p:cNvPr>
          <p:cNvSpPr/>
          <p:nvPr userDrawn="1"/>
        </p:nvSpPr>
        <p:spPr>
          <a:xfrm>
            <a:off x="0" y="0"/>
            <a:ext cx="12192000" cy="32333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 Single Corner Rectangle 11">
            <a:extLst>
              <a:ext uri="{FF2B5EF4-FFF2-40B4-BE49-F238E27FC236}">
                <a16:creationId xmlns:a16="http://schemas.microsoft.com/office/drawing/2014/main" id="{F9ABF127-E921-C366-33A8-64B65FDDEBBE}"/>
              </a:ext>
            </a:extLst>
          </p:cNvPr>
          <p:cNvSpPr/>
          <p:nvPr userDrawn="1"/>
        </p:nvSpPr>
        <p:spPr>
          <a:xfrm rot="16200000">
            <a:off x="4635040" y="-2862607"/>
            <a:ext cx="2921919" cy="12192001"/>
          </a:xfrm>
          <a:prstGeom prst="round1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076E35-1FCB-B06D-9716-5FE78CA16BA0}"/>
              </a:ext>
            </a:extLst>
          </p:cNvPr>
          <p:cNvSpPr>
            <a:spLocks noGrp="1"/>
          </p:cNvSpPr>
          <p:nvPr>
            <p:ph type="ctrTitle"/>
          </p:nvPr>
        </p:nvSpPr>
        <p:spPr>
          <a:xfrm>
            <a:off x="1524000" y="1814986"/>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FE2D543-6EE9-DA97-B148-F593BDA1FD4F}"/>
              </a:ext>
            </a:extLst>
          </p:cNvPr>
          <p:cNvSpPr>
            <a:spLocks noGrp="1"/>
          </p:cNvSpPr>
          <p:nvPr>
            <p:ph type="subTitle" idx="1"/>
          </p:nvPr>
        </p:nvSpPr>
        <p:spPr>
          <a:xfrm>
            <a:off x="1524000" y="4647023"/>
            <a:ext cx="9144000" cy="75895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C86B71E2-8E9E-54C1-3CE2-E379B99978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099282-547D-9660-86BD-581854AAB7BD}"/>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cxnSp>
        <p:nvCxnSpPr>
          <p:cNvPr id="8" name="Straight Connector 7">
            <a:extLst>
              <a:ext uri="{FF2B5EF4-FFF2-40B4-BE49-F238E27FC236}">
                <a16:creationId xmlns:a16="http://schemas.microsoft.com/office/drawing/2014/main" id="{7CF6C28C-C3A4-92E5-83B9-C4A2447FD0F5}"/>
              </a:ext>
            </a:extLst>
          </p:cNvPr>
          <p:cNvCxnSpPr/>
          <p:nvPr userDrawn="1"/>
        </p:nvCxnSpPr>
        <p:spPr>
          <a:xfrm>
            <a:off x="3708400" y="4408453"/>
            <a:ext cx="4704080" cy="0"/>
          </a:xfrm>
          <a:prstGeom prst="line">
            <a:avLst/>
          </a:prstGeom>
          <a:ln w="28575">
            <a:solidFill>
              <a:schemeClr val="bg1">
                <a:lumMod val="90000"/>
                <a:lumOff val="10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F4D794F-2E73-16A0-B006-9C0E614EAF44}"/>
              </a:ext>
            </a:extLst>
          </p:cNvPr>
          <p:cNvPicPr>
            <a:picLocks noChangeAspect="1"/>
          </p:cNvPicPr>
          <p:nvPr userDrawn="1"/>
        </p:nvPicPr>
        <p:blipFill>
          <a:blip r:embed="rId2"/>
          <a:srcRect/>
          <a:stretch/>
        </p:blipFill>
        <p:spPr>
          <a:xfrm>
            <a:off x="3572068" y="455118"/>
            <a:ext cx="4840412" cy="904750"/>
          </a:xfrm>
          <a:prstGeom prst="rect">
            <a:avLst/>
          </a:prstGeom>
        </p:spPr>
      </p:pic>
    </p:spTree>
    <p:extLst>
      <p:ext uri="{BB962C8B-B14F-4D97-AF65-F5344CB8AC3E}">
        <p14:creationId xmlns:p14="http://schemas.microsoft.com/office/powerpoint/2010/main" val="1189421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peaker-Thre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3690438-2482-7363-8FEE-69AA2487F1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1621A5-6A4C-C354-01B3-79946845586C}"/>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10" name="Text Placeholder 13">
            <a:extLst>
              <a:ext uri="{FF2B5EF4-FFF2-40B4-BE49-F238E27FC236}">
                <a16:creationId xmlns:a16="http://schemas.microsoft.com/office/drawing/2014/main" id="{80D7A0FC-29E0-143D-2C11-EBB5579468A7}"/>
              </a:ext>
            </a:extLst>
          </p:cNvPr>
          <p:cNvSpPr>
            <a:spLocks noGrp="1"/>
          </p:cNvSpPr>
          <p:nvPr>
            <p:ph type="body" sz="quarter" idx="14" hasCustomPrompt="1"/>
          </p:nvPr>
        </p:nvSpPr>
        <p:spPr>
          <a:xfrm>
            <a:off x="838200"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1" name="Text Placeholder 13">
            <a:extLst>
              <a:ext uri="{FF2B5EF4-FFF2-40B4-BE49-F238E27FC236}">
                <a16:creationId xmlns:a16="http://schemas.microsoft.com/office/drawing/2014/main" id="{5E0C577B-DE54-13D5-87D5-A4602FF71A29}"/>
              </a:ext>
            </a:extLst>
          </p:cNvPr>
          <p:cNvSpPr>
            <a:spLocks noGrp="1"/>
          </p:cNvSpPr>
          <p:nvPr>
            <p:ph type="body" sz="quarter" idx="15" hasCustomPrompt="1"/>
          </p:nvPr>
        </p:nvSpPr>
        <p:spPr>
          <a:xfrm>
            <a:off x="838200"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16" name="Text Placeholder 13">
            <a:extLst>
              <a:ext uri="{FF2B5EF4-FFF2-40B4-BE49-F238E27FC236}">
                <a16:creationId xmlns:a16="http://schemas.microsoft.com/office/drawing/2014/main" id="{1C60A05F-9EC2-1F35-F1D2-99532FCAECD9}"/>
              </a:ext>
            </a:extLst>
          </p:cNvPr>
          <p:cNvSpPr>
            <a:spLocks noGrp="1"/>
          </p:cNvSpPr>
          <p:nvPr>
            <p:ph type="body" sz="quarter" idx="16" hasCustomPrompt="1"/>
          </p:nvPr>
        </p:nvSpPr>
        <p:spPr>
          <a:xfrm>
            <a:off x="4669536"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7" name="Text Placeholder 13">
            <a:extLst>
              <a:ext uri="{FF2B5EF4-FFF2-40B4-BE49-F238E27FC236}">
                <a16:creationId xmlns:a16="http://schemas.microsoft.com/office/drawing/2014/main" id="{27830668-0AFE-1651-F8E9-A0DB6884D298}"/>
              </a:ext>
            </a:extLst>
          </p:cNvPr>
          <p:cNvSpPr>
            <a:spLocks noGrp="1"/>
          </p:cNvSpPr>
          <p:nvPr>
            <p:ph type="body" sz="quarter" idx="17" hasCustomPrompt="1"/>
          </p:nvPr>
        </p:nvSpPr>
        <p:spPr>
          <a:xfrm>
            <a:off x="4669536"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18" name="Text Placeholder 13">
            <a:extLst>
              <a:ext uri="{FF2B5EF4-FFF2-40B4-BE49-F238E27FC236}">
                <a16:creationId xmlns:a16="http://schemas.microsoft.com/office/drawing/2014/main" id="{FE3E33A4-1C6D-70F6-1D48-629279216A3E}"/>
              </a:ext>
            </a:extLst>
          </p:cNvPr>
          <p:cNvSpPr>
            <a:spLocks noGrp="1"/>
          </p:cNvSpPr>
          <p:nvPr>
            <p:ph type="body" sz="quarter" idx="18" hasCustomPrompt="1"/>
          </p:nvPr>
        </p:nvSpPr>
        <p:spPr>
          <a:xfrm>
            <a:off x="8500872"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9" name="Text Placeholder 13">
            <a:extLst>
              <a:ext uri="{FF2B5EF4-FFF2-40B4-BE49-F238E27FC236}">
                <a16:creationId xmlns:a16="http://schemas.microsoft.com/office/drawing/2014/main" id="{BC7B8E6B-A06C-C6A6-C605-15B1FFFBD862}"/>
              </a:ext>
            </a:extLst>
          </p:cNvPr>
          <p:cNvSpPr>
            <a:spLocks noGrp="1"/>
          </p:cNvSpPr>
          <p:nvPr>
            <p:ph type="body" sz="quarter" idx="19" hasCustomPrompt="1"/>
          </p:nvPr>
        </p:nvSpPr>
        <p:spPr>
          <a:xfrm>
            <a:off x="8500872"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21" name="Picture Placeholder 20">
            <a:extLst>
              <a:ext uri="{FF2B5EF4-FFF2-40B4-BE49-F238E27FC236}">
                <a16:creationId xmlns:a16="http://schemas.microsoft.com/office/drawing/2014/main" id="{EF915489-0CA3-27AE-8AA1-92F5F9C3A32B}"/>
              </a:ext>
            </a:extLst>
          </p:cNvPr>
          <p:cNvSpPr>
            <a:spLocks noGrp="1"/>
          </p:cNvSpPr>
          <p:nvPr>
            <p:ph type="pic" sz="quarter" idx="20" hasCustomPrompt="1"/>
          </p:nvPr>
        </p:nvSpPr>
        <p:spPr>
          <a:xfrm>
            <a:off x="838200" y="1225296"/>
            <a:ext cx="2855913" cy="3446716"/>
          </a:xfrm>
          <a:prstGeom prst="round2DiagRect">
            <a:avLst>
              <a:gd name="adj1" fmla="val 5461"/>
              <a:gd name="adj2" fmla="val 0"/>
            </a:avLst>
          </a:prstGeom>
        </p:spPr>
        <p:txBody>
          <a:bodyPr anchor="ctr"/>
          <a:lstStyle>
            <a:lvl1pPr marL="0" indent="0" algn="ctr">
              <a:buNone/>
              <a:defRPr/>
            </a:lvl1pPr>
          </a:lstStyle>
          <a:p>
            <a:r>
              <a:rPr lang="en-US"/>
              <a:t>Speaker Headshot</a:t>
            </a:r>
          </a:p>
        </p:txBody>
      </p:sp>
      <p:sp>
        <p:nvSpPr>
          <p:cNvPr id="22" name="Picture Placeholder 20">
            <a:extLst>
              <a:ext uri="{FF2B5EF4-FFF2-40B4-BE49-F238E27FC236}">
                <a16:creationId xmlns:a16="http://schemas.microsoft.com/office/drawing/2014/main" id="{2D8F1C88-4E90-1D2C-450E-28A3B3F38D70}"/>
              </a:ext>
            </a:extLst>
          </p:cNvPr>
          <p:cNvSpPr>
            <a:spLocks noGrp="1"/>
          </p:cNvSpPr>
          <p:nvPr>
            <p:ph type="pic" sz="quarter" idx="21" hasCustomPrompt="1"/>
          </p:nvPr>
        </p:nvSpPr>
        <p:spPr>
          <a:xfrm>
            <a:off x="8491728" y="1225296"/>
            <a:ext cx="2855913" cy="3446716"/>
          </a:xfrm>
          <a:prstGeom prst="round2DiagRect">
            <a:avLst>
              <a:gd name="adj1" fmla="val 5461"/>
              <a:gd name="adj2" fmla="val 0"/>
            </a:avLst>
          </a:prstGeom>
        </p:spPr>
        <p:txBody>
          <a:bodyPr anchor="ctr"/>
          <a:lstStyle>
            <a:lvl1pPr marL="0" indent="0" algn="ctr">
              <a:buNone/>
              <a:defRPr/>
            </a:lvl1pPr>
          </a:lstStyle>
          <a:p>
            <a:r>
              <a:rPr lang="en-US"/>
              <a:t>Speaker Headshot</a:t>
            </a:r>
          </a:p>
        </p:txBody>
      </p:sp>
      <p:sp>
        <p:nvSpPr>
          <p:cNvPr id="23" name="Picture Placeholder 20">
            <a:extLst>
              <a:ext uri="{FF2B5EF4-FFF2-40B4-BE49-F238E27FC236}">
                <a16:creationId xmlns:a16="http://schemas.microsoft.com/office/drawing/2014/main" id="{AAB6A62A-1032-995C-5629-323B24B1E07E}"/>
              </a:ext>
            </a:extLst>
          </p:cNvPr>
          <p:cNvSpPr>
            <a:spLocks noGrp="1"/>
          </p:cNvSpPr>
          <p:nvPr>
            <p:ph type="pic" sz="quarter" idx="22" hasCustomPrompt="1"/>
          </p:nvPr>
        </p:nvSpPr>
        <p:spPr>
          <a:xfrm>
            <a:off x="4660392" y="1225296"/>
            <a:ext cx="2855913" cy="3446716"/>
          </a:xfrm>
          <a:prstGeom prst="round2DiagRect">
            <a:avLst>
              <a:gd name="adj1" fmla="val 5461"/>
              <a:gd name="adj2" fmla="val 0"/>
            </a:avLst>
          </a:prstGeom>
        </p:spPr>
        <p:txBody>
          <a:bodyPr anchor="ctr"/>
          <a:lstStyle>
            <a:lvl1pPr marL="0" indent="0" algn="ctr">
              <a:buNone/>
              <a:defRPr/>
            </a:lvl1pPr>
          </a:lstStyle>
          <a:p>
            <a:r>
              <a:rPr lang="en-US"/>
              <a:t>Speaker Headshot</a:t>
            </a:r>
          </a:p>
        </p:txBody>
      </p:sp>
      <p:sp>
        <p:nvSpPr>
          <p:cNvPr id="14" name="Rounded Rectangle 13">
            <a:extLst>
              <a:ext uri="{FF2B5EF4-FFF2-40B4-BE49-F238E27FC236}">
                <a16:creationId xmlns:a16="http://schemas.microsoft.com/office/drawing/2014/main" id="{9855191C-2524-7D15-F915-42D6EFC7DD89}"/>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4196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481017B-14FF-1982-2C35-540EC900FB72}"/>
              </a:ext>
            </a:extLst>
          </p:cNvPr>
          <p:cNvSpPr/>
          <p:nvPr userDrawn="1"/>
        </p:nvSpPr>
        <p:spPr>
          <a:xfrm>
            <a:off x="0" y="1"/>
            <a:ext cx="12192000" cy="416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98B0ACBB-4213-BAE2-5322-3DAC30746C9E}"/>
              </a:ext>
            </a:extLst>
          </p:cNvPr>
          <p:cNvSpPr/>
          <p:nvPr userDrawn="1"/>
        </p:nvSpPr>
        <p:spPr>
          <a:xfrm>
            <a:off x="11713464" y="3905084"/>
            <a:ext cx="478536" cy="6777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7DE6A8D9-5CD5-18B0-7FC3-0BA4A1C04B64}"/>
              </a:ext>
            </a:extLst>
          </p:cNvPr>
          <p:cNvSpPr/>
          <p:nvPr userDrawn="1"/>
        </p:nvSpPr>
        <p:spPr>
          <a:xfrm>
            <a:off x="-1798" y="3905084"/>
            <a:ext cx="478536" cy="6777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4F1EEF28-F425-C369-D168-C7DF76FCE877}"/>
              </a:ext>
            </a:extLst>
          </p:cNvPr>
          <p:cNvSpPr/>
          <p:nvPr userDrawn="1"/>
        </p:nvSpPr>
        <p:spPr>
          <a:xfrm>
            <a:off x="243840" y="750570"/>
            <a:ext cx="11704320" cy="5430774"/>
          </a:xfrm>
          <a:prstGeom prst="roundRect">
            <a:avLst>
              <a:gd name="adj" fmla="val 2733"/>
            </a:avLst>
          </a:prstGeom>
          <a:solidFill>
            <a:schemeClr val="bg2"/>
          </a:solidFill>
          <a:ln w="2317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50BF66-A4D6-5728-9168-5BA2D2AABD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5234ED6-1B2A-E942-BF37-09309C1D75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0F82FE7B-2D40-FB83-31E1-2304B028EF66}"/>
              </a:ext>
            </a:extLst>
          </p:cNvPr>
          <p:cNvSpPr>
            <a:spLocks noGrp="1"/>
          </p:cNvSpPr>
          <p:nvPr>
            <p:ph type="ftr" sz="quarter" idx="11"/>
          </p:nvPr>
        </p:nvSpPr>
        <p:spPr/>
        <p:txBody>
          <a:bodyPr/>
          <a:lstStyle>
            <a:lvl1pPr>
              <a:defRPr>
                <a:solidFill>
                  <a:schemeClr val="tx2">
                    <a:lumMod val="50000"/>
                  </a:schemeClr>
                </a:solidFill>
              </a:defRPr>
            </a:lvl1pPr>
          </a:lstStyle>
          <a:p>
            <a:endParaRPr lang="en-US"/>
          </a:p>
        </p:txBody>
      </p:sp>
      <p:sp>
        <p:nvSpPr>
          <p:cNvPr id="6" name="Slide Number Placeholder 5">
            <a:extLst>
              <a:ext uri="{FF2B5EF4-FFF2-40B4-BE49-F238E27FC236}">
                <a16:creationId xmlns:a16="http://schemas.microsoft.com/office/drawing/2014/main" id="{F9C054FE-7DB0-3CAA-60F3-B4D5BC5C2192}"/>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pic>
        <p:nvPicPr>
          <p:cNvPr id="10" name="Picture 9">
            <a:extLst>
              <a:ext uri="{FF2B5EF4-FFF2-40B4-BE49-F238E27FC236}">
                <a16:creationId xmlns:a16="http://schemas.microsoft.com/office/drawing/2014/main" id="{17B3B880-7A61-60DE-876F-61DD2DA4A8FB}"/>
              </a:ext>
            </a:extLst>
          </p:cNvPr>
          <p:cNvPicPr>
            <a:picLocks noChangeAspect="1"/>
          </p:cNvPicPr>
          <p:nvPr userDrawn="1"/>
        </p:nvPicPr>
        <p:blipFill>
          <a:blip r:embed="rId2"/>
          <a:srcRect/>
          <a:stretch/>
        </p:blipFill>
        <p:spPr>
          <a:xfrm>
            <a:off x="9541421" y="178689"/>
            <a:ext cx="2103577" cy="393192"/>
          </a:xfrm>
          <a:prstGeom prst="rect">
            <a:avLst/>
          </a:prstGeom>
        </p:spPr>
      </p:pic>
    </p:spTree>
    <p:extLst>
      <p:ext uri="{BB962C8B-B14F-4D97-AF65-F5344CB8AC3E}">
        <p14:creationId xmlns:p14="http://schemas.microsoft.com/office/powerpoint/2010/main" val="1543808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5C230-0F8A-EB02-CF88-C58015553C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5A148E-D88F-E7A2-34B0-1C5BBA85F8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A9F85C56-FEDA-3CE2-27B5-680E478282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B75B9B-AA38-7C6B-5365-BC772BC56AC0}"/>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Tree>
    <p:extLst>
      <p:ext uri="{BB962C8B-B14F-4D97-AF65-F5344CB8AC3E}">
        <p14:creationId xmlns:p14="http://schemas.microsoft.com/office/powerpoint/2010/main" val="3135184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5BD84-6E20-10CA-4789-2461065AC880}"/>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BF9F0346-BC93-7382-540A-BC7A916D51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8CAF494-6ABD-8559-B825-F5151D55F943}"/>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Tree>
    <p:extLst>
      <p:ext uri="{BB962C8B-B14F-4D97-AF65-F5344CB8AC3E}">
        <p14:creationId xmlns:p14="http://schemas.microsoft.com/office/powerpoint/2010/main" val="2033582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C611848-F307-159D-C50C-063BEB4F08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A31915-3E62-5F14-E4D9-8BE525C0985D}"/>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Tree>
    <p:extLst>
      <p:ext uri="{BB962C8B-B14F-4D97-AF65-F5344CB8AC3E}">
        <p14:creationId xmlns:p14="http://schemas.microsoft.com/office/powerpoint/2010/main" val="2271598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Headsho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37DA0D1-3555-B181-D63C-2AC96A42B364}"/>
              </a:ext>
            </a:extLst>
          </p:cNvPr>
          <p:cNvSpPr>
            <a:spLocks noGrp="1"/>
          </p:cNvSpPr>
          <p:nvPr>
            <p:ph type="pic" sz="quarter" idx="13" hasCustomPrompt="1"/>
          </p:nvPr>
        </p:nvSpPr>
        <p:spPr>
          <a:xfrm>
            <a:off x="-9144" y="0"/>
            <a:ext cx="5303838" cy="6228862"/>
          </a:xfrm>
          <a:prstGeom prst="round2DiagRect">
            <a:avLst>
              <a:gd name="adj1" fmla="val 6323"/>
              <a:gd name="adj2" fmla="val 0"/>
            </a:avLst>
          </a:prstGeom>
        </p:spPr>
        <p:txBody>
          <a:bodyPr anchor="ctr"/>
          <a:lstStyle>
            <a:lvl1pPr marL="0" indent="0" algn="ctr">
              <a:buNone/>
              <a:defRPr/>
            </a:lvl1pPr>
          </a:lstStyle>
          <a:p>
            <a:r>
              <a:rPr lang="en-US"/>
              <a:t>Quote Headshot</a:t>
            </a:r>
          </a:p>
        </p:txBody>
      </p:sp>
      <p:sp>
        <p:nvSpPr>
          <p:cNvPr id="4" name="Content Placeholder 3">
            <a:extLst>
              <a:ext uri="{FF2B5EF4-FFF2-40B4-BE49-F238E27FC236}">
                <a16:creationId xmlns:a16="http://schemas.microsoft.com/office/drawing/2014/main" id="{FA4F315E-4CB3-2850-D282-594A1A39564C}"/>
              </a:ext>
            </a:extLst>
          </p:cNvPr>
          <p:cNvSpPr>
            <a:spLocks noGrp="1"/>
          </p:cNvSpPr>
          <p:nvPr>
            <p:ph sz="half" idx="2" hasCustomPrompt="1"/>
          </p:nvPr>
        </p:nvSpPr>
        <p:spPr>
          <a:xfrm>
            <a:off x="5687568" y="1280161"/>
            <a:ext cx="5961888" cy="3319271"/>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Quote Text</a:t>
            </a:r>
          </a:p>
        </p:txBody>
      </p:sp>
      <p:sp>
        <p:nvSpPr>
          <p:cNvPr id="7" name="Slide Number Placeholder 6">
            <a:extLst>
              <a:ext uri="{FF2B5EF4-FFF2-40B4-BE49-F238E27FC236}">
                <a16:creationId xmlns:a16="http://schemas.microsoft.com/office/drawing/2014/main" id="{F6DE8F98-ECA5-9DB8-F934-28B0F8E54E0A}"/>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15" name="Text Placeholder 13">
            <a:extLst>
              <a:ext uri="{FF2B5EF4-FFF2-40B4-BE49-F238E27FC236}">
                <a16:creationId xmlns:a16="http://schemas.microsoft.com/office/drawing/2014/main" id="{89FA33C1-E94D-153D-7B12-DBE032CFD050}"/>
              </a:ext>
            </a:extLst>
          </p:cNvPr>
          <p:cNvSpPr>
            <a:spLocks noGrp="1"/>
          </p:cNvSpPr>
          <p:nvPr>
            <p:ph type="body" sz="quarter" idx="14" hasCustomPrompt="1"/>
          </p:nvPr>
        </p:nvSpPr>
        <p:spPr>
          <a:xfrm>
            <a:off x="5693918" y="5230404"/>
            <a:ext cx="5961888"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6" name="Text Placeholder 13">
            <a:extLst>
              <a:ext uri="{FF2B5EF4-FFF2-40B4-BE49-F238E27FC236}">
                <a16:creationId xmlns:a16="http://schemas.microsoft.com/office/drawing/2014/main" id="{D4468B74-7269-9199-12A0-0F3162ADF835}"/>
              </a:ext>
            </a:extLst>
          </p:cNvPr>
          <p:cNvSpPr>
            <a:spLocks noGrp="1"/>
          </p:cNvSpPr>
          <p:nvPr>
            <p:ph type="body" sz="quarter" idx="15" hasCustomPrompt="1"/>
          </p:nvPr>
        </p:nvSpPr>
        <p:spPr>
          <a:xfrm>
            <a:off x="5693918" y="4844893"/>
            <a:ext cx="5961888"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6" name="Footer Placeholder 5">
            <a:extLst>
              <a:ext uri="{FF2B5EF4-FFF2-40B4-BE49-F238E27FC236}">
                <a16:creationId xmlns:a16="http://schemas.microsoft.com/office/drawing/2014/main" id="{91B145BF-BD11-C780-2C04-036D9F244C43}"/>
              </a:ext>
            </a:extLst>
          </p:cNvPr>
          <p:cNvSpPr>
            <a:spLocks noGrp="1"/>
          </p:cNvSpPr>
          <p:nvPr>
            <p:ph type="ftr" sz="quarter" idx="11"/>
          </p:nvPr>
        </p:nvSpPr>
        <p:spPr/>
        <p:txBody>
          <a:bodyPr/>
          <a:lstStyle/>
          <a:p>
            <a:endParaRPr lang="en-US"/>
          </a:p>
        </p:txBody>
      </p:sp>
      <p:sp>
        <p:nvSpPr>
          <p:cNvPr id="9" name="Rounded Rectangle 8">
            <a:extLst>
              <a:ext uri="{FF2B5EF4-FFF2-40B4-BE49-F238E27FC236}">
                <a16:creationId xmlns:a16="http://schemas.microsoft.com/office/drawing/2014/main" id="{0B675884-0318-BFE9-287B-98ABF08E9549}"/>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8366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NoHeadshot">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0E4CE758-802D-7796-14E7-3A18A4393C46}"/>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FA4F315E-4CB3-2850-D282-594A1A39564C}"/>
              </a:ext>
            </a:extLst>
          </p:cNvPr>
          <p:cNvSpPr>
            <a:spLocks noGrp="1"/>
          </p:cNvSpPr>
          <p:nvPr>
            <p:ph sz="half" idx="2" hasCustomPrompt="1"/>
          </p:nvPr>
        </p:nvSpPr>
        <p:spPr>
          <a:xfrm>
            <a:off x="475488" y="1280161"/>
            <a:ext cx="11173968" cy="3319271"/>
          </a:xfrm>
        </p:spPr>
        <p:txBody>
          <a:bodyPr anchor="ctr"/>
          <a:lstStyle>
            <a:lvl1pPr marL="0" indent="0" algn="ctr">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Quote Text</a:t>
            </a:r>
          </a:p>
        </p:txBody>
      </p:sp>
      <p:sp>
        <p:nvSpPr>
          <p:cNvPr id="6" name="Footer Placeholder 5">
            <a:extLst>
              <a:ext uri="{FF2B5EF4-FFF2-40B4-BE49-F238E27FC236}">
                <a16:creationId xmlns:a16="http://schemas.microsoft.com/office/drawing/2014/main" id="{91B145BF-BD11-C780-2C04-036D9F244C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DE8F98-ECA5-9DB8-F934-28B0F8E54E0A}"/>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15" name="Text Placeholder 13">
            <a:extLst>
              <a:ext uri="{FF2B5EF4-FFF2-40B4-BE49-F238E27FC236}">
                <a16:creationId xmlns:a16="http://schemas.microsoft.com/office/drawing/2014/main" id="{89FA33C1-E94D-153D-7B12-DBE032CFD050}"/>
              </a:ext>
            </a:extLst>
          </p:cNvPr>
          <p:cNvSpPr>
            <a:spLocks noGrp="1"/>
          </p:cNvSpPr>
          <p:nvPr>
            <p:ph type="body" sz="quarter" idx="14" hasCustomPrompt="1"/>
          </p:nvPr>
        </p:nvSpPr>
        <p:spPr>
          <a:xfrm>
            <a:off x="475488" y="5230404"/>
            <a:ext cx="11180318" cy="621756"/>
          </a:xfrm>
        </p:spPr>
        <p:txBody>
          <a:bodyPr/>
          <a:lstStyle>
            <a:lvl1pPr marL="0" indent="0" algn="ctr">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6" name="Text Placeholder 13">
            <a:extLst>
              <a:ext uri="{FF2B5EF4-FFF2-40B4-BE49-F238E27FC236}">
                <a16:creationId xmlns:a16="http://schemas.microsoft.com/office/drawing/2014/main" id="{D4468B74-7269-9199-12A0-0F3162ADF835}"/>
              </a:ext>
            </a:extLst>
          </p:cNvPr>
          <p:cNvSpPr>
            <a:spLocks noGrp="1"/>
          </p:cNvSpPr>
          <p:nvPr>
            <p:ph type="body" sz="quarter" idx="15" hasCustomPrompt="1"/>
          </p:nvPr>
        </p:nvSpPr>
        <p:spPr>
          <a:xfrm>
            <a:off x="475488" y="4844893"/>
            <a:ext cx="11180318" cy="436912"/>
          </a:xfrm>
        </p:spPr>
        <p:txBody>
          <a:bodyPr>
            <a:normAutofit/>
          </a:bodyPr>
          <a:lstStyle>
            <a:lvl1pPr marL="0" indent="0" algn="ctr">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Tree>
    <p:extLst>
      <p:ext uri="{BB962C8B-B14F-4D97-AF65-F5344CB8AC3E}">
        <p14:creationId xmlns:p14="http://schemas.microsoft.com/office/powerpoint/2010/main" val="9098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Slide">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9CA5D1D7-8720-15D9-9474-429AE9DD345D}"/>
              </a:ext>
            </a:extLst>
          </p:cNvPr>
          <p:cNvSpPr/>
          <p:nvPr userDrawn="1"/>
        </p:nvSpPr>
        <p:spPr>
          <a:xfrm>
            <a:off x="243840" y="231648"/>
            <a:ext cx="11704320" cy="5949696"/>
          </a:xfrm>
          <a:prstGeom prst="roundRect">
            <a:avLst>
              <a:gd name="adj" fmla="val 273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0F083EB2-1857-1CDE-B5FB-848A466D72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D77706-642F-077E-C1F7-63E8B6D36C22}"/>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pic>
        <p:nvPicPr>
          <p:cNvPr id="9" name="Picture 8">
            <a:extLst>
              <a:ext uri="{FF2B5EF4-FFF2-40B4-BE49-F238E27FC236}">
                <a16:creationId xmlns:a16="http://schemas.microsoft.com/office/drawing/2014/main" id="{EAA9A442-704D-5E26-9FD3-4218A47B36BF}"/>
              </a:ext>
            </a:extLst>
          </p:cNvPr>
          <p:cNvPicPr>
            <a:picLocks noChangeAspect="1"/>
          </p:cNvPicPr>
          <p:nvPr userDrawn="1"/>
        </p:nvPicPr>
        <p:blipFill>
          <a:blip r:embed="rId2"/>
          <a:srcRect/>
          <a:stretch/>
        </p:blipFill>
        <p:spPr>
          <a:xfrm>
            <a:off x="9297493" y="0"/>
            <a:ext cx="2894508" cy="1229358"/>
          </a:xfrm>
          <a:prstGeom prst="rect">
            <a:avLst/>
          </a:prstGeom>
        </p:spPr>
      </p:pic>
      <p:pic>
        <p:nvPicPr>
          <p:cNvPr id="10" name="Picture 9">
            <a:extLst>
              <a:ext uri="{FF2B5EF4-FFF2-40B4-BE49-F238E27FC236}">
                <a16:creationId xmlns:a16="http://schemas.microsoft.com/office/drawing/2014/main" id="{DD254C2F-C966-FB4F-659D-EBA1191D49A8}"/>
              </a:ext>
            </a:extLst>
          </p:cNvPr>
          <p:cNvPicPr>
            <a:picLocks noChangeAspect="1"/>
          </p:cNvPicPr>
          <p:nvPr userDrawn="1"/>
        </p:nvPicPr>
        <p:blipFill>
          <a:blip r:embed="rId3"/>
          <a:srcRect/>
          <a:stretch/>
        </p:blipFill>
        <p:spPr>
          <a:xfrm>
            <a:off x="9541421" y="178689"/>
            <a:ext cx="2103577" cy="393192"/>
          </a:xfrm>
          <a:prstGeom prst="rect">
            <a:avLst/>
          </a:prstGeom>
        </p:spPr>
      </p:pic>
      <p:sp>
        <p:nvSpPr>
          <p:cNvPr id="11" name="Title 1">
            <a:extLst>
              <a:ext uri="{FF2B5EF4-FFF2-40B4-BE49-F238E27FC236}">
                <a16:creationId xmlns:a16="http://schemas.microsoft.com/office/drawing/2014/main" id="{1C496837-7F7B-35A3-F5EB-D45D8841441F}"/>
              </a:ext>
            </a:extLst>
          </p:cNvPr>
          <p:cNvSpPr>
            <a:spLocks noGrp="1"/>
          </p:cNvSpPr>
          <p:nvPr>
            <p:ph type="title"/>
          </p:nvPr>
        </p:nvSpPr>
        <p:spPr>
          <a:xfrm>
            <a:off x="838200" y="365125"/>
            <a:ext cx="10515600" cy="1325563"/>
          </a:xfrm>
        </p:spPr>
        <p:txBody>
          <a:bodyPr/>
          <a:lstStyle>
            <a:lvl1pPr>
              <a:defRPr>
                <a:solidFill>
                  <a:schemeClr val="bg1"/>
                </a:solidFill>
              </a:defRPr>
            </a:lvl1pPr>
          </a:lstStyle>
          <a:p>
            <a:r>
              <a:rPr lang="en-US"/>
              <a:t>Click to edit Master title style</a:t>
            </a:r>
          </a:p>
        </p:txBody>
      </p:sp>
      <p:sp>
        <p:nvSpPr>
          <p:cNvPr id="12" name="Content Placeholder 2">
            <a:extLst>
              <a:ext uri="{FF2B5EF4-FFF2-40B4-BE49-F238E27FC236}">
                <a16:creationId xmlns:a16="http://schemas.microsoft.com/office/drawing/2014/main" id="{D012B95F-FC56-86AD-8AAB-FFD34998DAAB}"/>
              </a:ext>
            </a:extLst>
          </p:cNvPr>
          <p:cNvSpPr>
            <a:spLocks noGrp="1"/>
          </p:cNvSpPr>
          <p:nvPr>
            <p:ph idx="1"/>
          </p:nvPr>
        </p:nvSpPr>
        <p:spPr>
          <a:xfrm>
            <a:off x="838200" y="1825625"/>
            <a:ext cx="10515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0984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Slide-BusinessCar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1FB39CB-AE3D-F59E-F54D-9310DC1ED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E2081A-0E82-2FE1-CBFD-40EDDCBA20F0}"/>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7" name="Title 1">
            <a:extLst>
              <a:ext uri="{FF2B5EF4-FFF2-40B4-BE49-F238E27FC236}">
                <a16:creationId xmlns:a16="http://schemas.microsoft.com/office/drawing/2014/main" id="{019A997F-F531-33AD-AE2F-D64D2C1F6C59}"/>
              </a:ext>
            </a:extLst>
          </p:cNvPr>
          <p:cNvSpPr>
            <a:spLocks noGrp="1"/>
          </p:cNvSpPr>
          <p:nvPr>
            <p:ph type="title" hasCustomPrompt="1"/>
          </p:nvPr>
        </p:nvSpPr>
        <p:spPr>
          <a:xfrm>
            <a:off x="838200" y="561895"/>
            <a:ext cx="10515600" cy="1325563"/>
          </a:xfrm>
        </p:spPr>
        <p:txBody>
          <a:bodyPr/>
          <a:lstStyle/>
          <a:p>
            <a:r>
              <a:rPr lang="en-US"/>
              <a:t>Join us in creating a more </a:t>
            </a:r>
            <a:br>
              <a:rPr lang="en-US"/>
            </a:br>
            <a:r>
              <a:rPr lang="en-US"/>
              <a:t>trustworthy marketplace.</a:t>
            </a:r>
          </a:p>
        </p:txBody>
      </p:sp>
      <p:sp>
        <p:nvSpPr>
          <p:cNvPr id="8" name="TextBox 7">
            <a:extLst>
              <a:ext uri="{FF2B5EF4-FFF2-40B4-BE49-F238E27FC236}">
                <a16:creationId xmlns:a16="http://schemas.microsoft.com/office/drawing/2014/main" id="{9EAAB379-C00E-B0D2-47E5-4AA0C21EDF28}"/>
              </a:ext>
            </a:extLst>
          </p:cNvPr>
          <p:cNvSpPr txBox="1"/>
          <p:nvPr userDrawn="1"/>
        </p:nvSpPr>
        <p:spPr>
          <a:xfrm>
            <a:off x="838200" y="1887458"/>
            <a:ext cx="4630980" cy="1477328"/>
          </a:xfrm>
          <a:prstGeom prst="rect">
            <a:avLst/>
          </a:prstGeom>
          <a:noFill/>
        </p:spPr>
        <p:txBody>
          <a:bodyPr wrap="square" rtlCol="0">
            <a:spAutoFit/>
          </a:bodyPr>
          <a:lstStyle/>
          <a:p>
            <a:r>
              <a:rPr lang="en-US">
                <a:latin typeface="Futura PT Book" panose="020B0502020204020303" pitchFamily="34" charset="77"/>
              </a:rPr>
              <a:t>The Center for Industry Self-Regulation</a:t>
            </a:r>
          </a:p>
          <a:p>
            <a:r>
              <a:rPr lang="en-US">
                <a:latin typeface="Futura PT Book" panose="020B0502020204020303" pitchFamily="34" charset="77"/>
              </a:rPr>
              <a:t>1676 International Drive, Suite 550</a:t>
            </a:r>
          </a:p>
          <a:p>
            <a:r>
              <a:rPr lang="en-US">
                <a:latin typeface="Futura PT Book" panose="020B0502020204020303" pitchFamily="34" charset="77"/>
              </a:rPr>
              <a:t>McLean, VA 22102</a:t>
            </a:r>
          </a:p>
          <a:p>
            <a:endParaRPr lang="en-US">
              <a:latin typeface="Futura PT Book" panose="020B0502020204020303" pitchFamily="34" charset="77"/>
            </a:endParaRPr>
          </a:p>
          <a:p>
            <a:r>
              <a:rPr lang="en-US" err="1">
                <a:solidFill>
                  <a:schemeClr val="accent2"/>
                </a:solidFill>
                <a:latin typeface="Futura PT Book" panose="020B0502020204020303" pitchFamily="34" charset="77"/>
              </a:rPr>
              <a:t>industryselfregulation.org</a:t>
            </a:r>
            <a:endParaRPr lang="en-US">
              <a:solidFill>
                <a:schemeClr val="accent2"/>
              </a:solidFill>
              <a:latin typeface="Futura PT Book" panose="020B0502020204020303" pitchFamily="34" charset="77"/>
            </a:endParaRPr>
          </a:p>
        </p:txBody>
      </p:sp>
      <p:sp>
        <p:nvSpPr>
          <p:cNvPr id="12" name="Picture Placeholder 11">
            <a:extLst>
              <a:ext uri="{FF2B5EF4-FFF2-40B4-BE49-F238E27FC236}">
                <a16:creationId xmlns:a16="http://schemas.microsoft.com/office/drawing/2014/main" id="{9808671B-686F-A49A-3E82-3090414F317A}"/>
              </a:ext>
            </a:extLst>
          </p:cNvPr>
          <p:cNvSpPr>
            <a:spLocks noGrp="1"/>
          </p:cNvSpPr>
          <p:nvPr>
            <p:ph type="pic" sz="quarter" idx="13" hasCustomPrompt="1"/>
          </p:nvPr>
        </p:nvSpPr>
        <p:spPr>
          <a:xfrm>
            <a:off x="9351963" y="3855324"/>
            <a:ext cx="2230437" cy="2230438"/>
          </a:xfrm>
          <a:prstGeom prst="ellipse">
            <a:avLst/>
          </a:prstGeom>
          <a:ln w="38100"/>
        </p:spPr>
        <p:style>
          <a:lnRef idx="2">
            <a:schemeClr val="accent1"/>
          </a:lnRef>
          <a:fillRef idx="1">
            <a:schemeClr val="lt1"/>
          </a:fillRef>
          <a:effectRef idx="0">
            <a:schemeClr val="accent1"/>
          </a:effectRef>
          <a:fontRef idx="minor">
            <a:schemeClr val="dk1"/>
          </a:fontRef>
        </p:style>
        <p:txBody>
          <a:bodyPr anchor="ctr"/>
          <a:lstStyle>
            <a:lvl1pPr marL="0" indent="0" algn="ctr">
              <a:buNone/>
              <a:defRPr/>
            </a:lvl1pPr>
          </a:lstStyle>
          <a:p>
            <a:r>
              <a:rPr lang="en-US"/>
              <a:t>Headshot</a:t>
            </a:r>
          </a:p>
        </p:txBody>
      </p:sp>
      <p:sp>
        <p:nvSpPr>
          <p:cNvPr id="14" name="Text Placeholder 13">
            <a:extLst>
              <a:ext uri="{FF2B5EF4-FFF2-40B4-BE49-F238E27FC236}">
                <a16:creationId xmlns:a16="http://schemas.microsoft.com/office/drawing/2014/main" id="{41A0D5A5-4F43-0013-83CC-3C763BBC4F8D}"/>
              </a:ext>
            </a:extLst>
          </p:cNvPr>
          <p:cNvSpPr>
            <a:spLocks noGrp="1"/>
          </p:cNvSpPr>
          <p:nvPr>
            <p:ph type="body" sz="quarter" idx="14" hasCustomPrompt="1"/>
          </p:nvPr>
        </p:nvSpPr>
        <p:spPr>
          <a:xfrm>
            <a:off x="5121275" y="4997149"/>
            <a:ext cx="3949700" cy="982662"/>
          </a:xfrm>
        </p:spPr>
        <p:txBody>
          <a:bodyPr/>
          <a:lstStyle>
            <a:lvl1pPr marL="0" indent="0" algn="r">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a:p>
            <a:pPr lvl="0"/>
            <a:r>
              <a:rPr lang="en-US"/>
              <a:t>Email</a:t>
            </a:r>
          </a:p>
        </p:txBody>
      </p:sp>
      <p:sp>
        <p:nvSpPr>
          <p:cNvPr id="15" name="Text Placeholder 13">
            <a:extLst>
              <a:ext uri="{FF2B5EF4-FFF2-40B4-BE49-F238E27FC236}">
                <a16:creationId xmlns:a16="http://schemas.microsoft.com/office/drawing/2014/main" id="{D092F43E-FF9F-981F-C7F9-39BA6F9CF9EE}"/>
              </a:ext>
            </a:extLst>
          </p:cNvPr>
          <p:cNvSpPr>
            <a:spLocks noGrp="1"/>
          </p:cNvSpPr>
          <p:nvPr>
            <p:ph type="body" sz="quarter" idx="15" hasCustomPrompt="1"/>
          </p:nvPr>
        </p:nvSpPr>
        <p:spPr>
          <a:xfrm>
            <a:off x="5121275" y="4533631"/>
            <a:ext cx="3949700" cy="436912"/>
          </a:xfrm>
        </p:spPr>
        <p:txBody>
          <a:bodyPr>
            <a:normAutofit/>
          </a:bodyPr>
          <a:lstStyle>
            <a:lvl1pPr marL="0" indent="0" algn="r">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Tree>
    <p:extLst>
      <p:ext uri="{BB962C8B-B14F-4D97-AF65-F5344CB8AC3E}">
        <p14:creationId xmlns:p14="http://schemas.microsoft.com/office/powerpoint/2010/main" val="1356123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9E6E72-6EC1-7A6F-8C73-BC5446774E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D618DE-7D00-25B1-6344-C216F3A266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8CCE1210-8F19-45E3-08EC-3DF229DFE5C1}"/>
              </a:ext>
            </a:extLst>
          </p:cNvPr>
          <p:cNvSpPr>
            <a:spLocks noGrp="1"/>
          </p:cNvSpPr>
          <p:nvPr>
            <p:ph type="ftr" sz="quarter" idx="3"/>
          </p:nvPr>
        </p:nvSpPr>
        <p:spPr>
          <a:xfrm>
            <a:off x="4337538" y="6356350"/>
            <a:ext cx="6400801" cy="365125"/>
          </a:xfrm>
          <a:prstGeom prst="rect">
            <a:avLst/>
          </a:prstGeom>
        </p:spPr>
        <p:txBody>
          <a:bodyPr vert="horz" lIns="91440" tIns="45720" rIns="91440" bIns="45720" rtlCol="0" anchor="ctr"/>
          <a:lstStyle>
            <a:lvl1pPr algn="l">
              <a:defRPr sz="1200">
                <a:solidFill>
                  <a:schemeClr val="tx2">
                    <a:lumMod val="50000"/>
                  </a:schemeClr>
                </a:solidFill>
              </a:defRPr>
            </a:lvl1pPr>
          </a:lstStyle>
          <a:p>
            <a:endParaRPr lang="en-US"/>
          </a:p>
        </p:txBody>
      </p:sp>
      <p:pic>
        <p:nvPicPr>
          <p:cNvPr id="7" name="Picture 6">
            <a:extLst>
              <a:ext uri="{FF2B5EF4-FFF2-40B4-BE49-F238E27FC236}">
                <a16:creationId xmlns:a16="http://schemas.microsoft.com/office/drawing/2014/main" id="{F90DFB40-3EA7-AEFA-9270-21B62BBE38BA}"/>
              </a:ext>
            </a:extLst>
          </p:cNvPr>
          <p:cNvPicPr>
            <a:picLocks noChangeAspect="1"/>
          </p:cNvPicPr>
          <p:nvPr userDrawn="1"/>
        </p:nvPicPr>
        <p:blipFill>
          <a:blip r:embed="rId12"/>
          <a:stretch>
            <a:fillRect/>
          </a:stretch>
        </p:blipFill>
        <p:spPr>
          <a:xfrm>
            <a:off x="0" y="0"/>
            <a:ext cx="339968" cy="339968"/>
          </a:xfrm>
          <a:prstGeom prst="rect">
            <a:avLst/>
          </a:prstGeom>
        </p:spPr>
      </p:pic>
      <p:pic>
        <p:nvPicPr>
          <p:cNvPr id="8" name="Picture 7">
            <a:extLst>
              <a:ext uri="{FF2B5EF4-FFF2-40B4-BE49-F238E27FC236}">
                <a16:creationId xmlns:a16="http://schemas.microsoft.com/office/drawing/2014/main" id="{2C2472ED-D290-C75B-5A31-0A14C2E082BA}"/>
              </a:ext>
            </a:extLst>
          </p:cNvPr>
          <p:cNvPicPr>
            <a:picLocks noChangeAspect="1"/>
          </p:cNvPicPr>
          <p:nvPr userDrawn="1"/>
        </p:nvPicPr>
        <p:blipFill>
          <a:blip r:embed="rId13"/>
          <a:srcRect/>
          <a:stretch/>
        </p:blipFill>
        <p:spPr>
          <a:xfrm>
            <a:off x="9297493" y="0"/>
            <a:ext cx="2894508" cy="1229358"/>
          </a:xfrm>
          <a:prstGeom prst="rect">
            <a:avLst/>
          </a:prstGeom>
        </p:spPr>
      </p:pic>
      <p:pic>
        <p:nvPicPr>
          <p:cNvPr id="9" name="Picture 8">
            <a:extLst>
              <a:ext uri="{FF2B5EF4-FFF2-40B4-BE49-F238E27FC236}">
                <a16:creationId xmlns:a16="http://schemas.microsoft.com/office/drawing/2014/main" id="{7D45D69A-D894-1F81-DA79-7CE74BF53139}"/>
              </a:ext>
            </a:extLst>
          </p:cNvPr>
          <p:cNvPicPr>
            <a:picLocks noChangeAspect="1"/>
          </p:cNvPicPr>
          <p:nvPr userDrawn="1"/>
        </p:nvPicPr>
        <p:blipFill>
          <a:blip r:embed="rId14"/>
          <a:srcRect/>
          <a:stretch/>
        </p:blipFill>
        <p:spPr>
          <a:xfrm>
            <a:off x="9541421" y="178689"/>
            <a:ext cx="2103577" cy="393192"/>
          </a:xfrm>
          <a:prstGeom prst="rect">
            <a:avLst/>
          </a:prstGeom>
        </p:spPr>
      </p:pic>
      <p:pic>
        <p:nvPicPr>
          <p:cNvPr id="10" name="Picture 9">
            <a:extLst>
              <a:ext uri="{FF2B5EF4-FFF2-40B4-BE49-F238E27FC236}">
                <a16:creationId xmlns:a16="http://schemas.microsoft.com/office/drawing/2014/main" id="{01EBC270-980C-60DA-171E-33E3C5691461}"/>
              </a:ext>
            </a:extLst>
          </p:cNvPr>
          <p:cNvPicPr>
            <a:picLocks noChangeAspect="1"/>
          </p:cNvPicPr>
          <p:nvPr userDrawn="1"/>
        </p:nvPicPr>
        <p:blipFill>
          <a:blip r:embed="rId12"/>
          <a:stretch>
            <a:fillRect/>
          </a:stretch>
        </p:blipFill>
        <p:spPr>
          <a:xfrm rot="10800000">
            <a:off x="11852032" y="6518032"/>
            <a:ext cx="339968" cy="339968"/>
          </a:xfrm>
          <a:prstGeom prst="rect">
            <a:avLst/>
          </a:prstGeom>
        </p:spPr>
      </p:pic>
      <p:sp>
        <p:nvSpPr>
          <p:cNvPr id="12" name="Slide Number Placeholder 11">
            <a:extLst>
              <a:ext uri="{FF2B5EF4-FFF2-40B4-BE49-F238E27FC236}">
                <a16:creationId xmlns:a16="http://schemas.microsoft.com/office/drawing/2014/main" id="{9434215B-E1CA-5150-6C96-258A791E6EA8}"/>
              </a:ext>
            </a:extLst>
          </p:cNvPr>
          <p:cNvSpPr>
            <a:spLocks noGrp="1"/>
          </p:cNvSpPr>
          <p:nvPr>
            <p:ph type="sldNum" sz="quarter" idx="4"/>
          </p:nvPr>
        </p:nvSpPr>
        <p:spPr>
          <a:xfrm>
            <a:off x="10738338" y="6356350"/>
            <a:ext cx="61546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FA960E-64F2-CF43-BA3C-F85F684796B7}" type="slidenum">
              <a:rPr lang="en-US" smtClean="0"/>
              <a:t>‹#›</a:t>
            </a:fld>
            <a:endParaRPr lang="en-US"/>
          </a:p>
        </p:txBody>
      </p:sp>
      <p:sp>
        <p:nvSpPr>
          <p:cNvPr id="4" name="TextBox 3">
            <a:extLst>
              <a:ext uri="{FF2B5EF4-FFF2-40B4-BE49-F238E27FC236}">
                <a16:creationId xmlns:a16="http://schemas.microsoft.com/office/drawing/2014/main" id="{A3C2BC6F-0B8F-91FD-5945-8E8ECEDFBB88}"/>
              </a:ext>
            </a:extLst>
          </p:cNvPr>
          <p:cNvSpPr txBox="1"/>
          <p:nvPr userDrawn="1"/>
        </p:nvSpPr>
        <p:spPr>
          <a:xfrm>
            <a:off x="252047" y="6369635"/>
            <a:ext cx="506437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a:solidFill>
                  <a:schemeClr val="tx2">
                    <a:lumMod val="50000"/>
                  </a:schemeClr>
                </a:solidFill>
                <a:effectLst/>
                <a:latin typeface="+mn-lt"/>
                <a:ea typeface="+mn-ea"/>
                <a:cs typeface="+mn-cs"/>
              </a:rPr>
              <a:t>© The Center for Industry Self-Regulation, 2022.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a:solidFill>
                  <a:schemeClr val="tx2">
                    <a:lumMod val="50000"/>
                  </a:schemeClr>
                </a:solidFill>
                <a:effectLst/>
                <a:latin typeface="+mn-lt"/>
                <a:ea typeface="+mn-ea"/>
                <a:cs typeface="+mn-cs"/>
              </a:rPr>
              <a:t>BBB National Programs Charitable Foundation d/b/a Center for Industry Self-Regulation</a:t>
            </a:r>
            <a:endParaRPr lang="en-US" sz="800" kern="1200">
              <a:solidFill>
                <a:schemeClr val="tx2">
                  <a:lumMod val="50000"/>
                </a:schemeClr>
              </a:solidFill>
              <a:effectLst/>
              <a:latin typeface="+mn-lt"/>
              <a:ea typeface="+mn-ea"/>
              <a:cs typeface="+mn-cs"/>
            </a:endParaRPr>
          </a:p>
        </p:txBody>
      </p:sp>
    </p:spTree>
    <p:extLst>
      <p:ext uri="{BB962C8B-B14F-4D97-AF65-F5344CB8AC3E}">
        <p14:creationId xmlns:p14="http://schemas.microsoft.com/office/powerpoint/2010/main" val="2710137718"/>
      </p:ext>
    </p:extLst>
  </p:cSld>
  <p:clrMap bg1="dk1" tx1="lt1" bg2="dk2" tx2="lt2" accent1="accent1" accent2="accent2" accent3="accent3" accent4="accent4" accent5="accent5" accent6="accent6" hlink="hlink" folHlink="folHlink"/>
  <p:sldLayoutIdLst>
    <p:sldLayoutId id="2147483661" r:id="rId1"/>
    <p:sldLayoutId id="2147483663" r:id="rId2"/>
    <p:sldLayoutId id="2147483662" r:id="rId3"/>
    <p:sldLayoutId id="2147483666" r:id="rId4"/>
    <p:sldLayoutId id="2147483667" r:id="rId5"/>
    <p:sldLayoutId id="2147483664" r:id="rId6"/>
    <p:sldLayoutId id="2147483672" r:id="rId7"/>
    <p:sldLayoutId id="2147483669" r:id="rId8"/>
    <p:sldLayoutId id="2147483671" r:id="rId9"/>
    <p:sldLayoutId id="2147483665" r:id="rId10"/>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D1597B28-2247-6621-17DC-2224021E5D38}"/>
              </a:ext>
            </a:extLst>
          </p:cNvPr>
          <p:cNvSpPr>
            <a:spLocks noGrp="1"/>
          </p:cNvSpPr>
          <p:nvPr>
            <p:ph type="ctrTitle"/>
          </p:nvPr>
        </p:nvSpPr>
        <p:spPr/>
        <p:txBody>
          <a:bodyPr/>
          <a:lstStyle/>
          <a:p>
            <a:r>
              <a:rPr lang="en-US"/>
              <a:t>Standard, Soft Law, and Industry Self-Regulation</a:t>
            </a:r>
          </a:p>
        </p:txBody>
      </p:sp>
      <p:sp>
        <p:nvSpPr>
          <p:cNvPr id="16" name="Subtitle 15">
            <a:extLst>
              <a:ext uri="{FF2B5EF4-FFF2-40B4-BE49-F238E27FC236}">
                <a16:creationId xmlns:a16="http://schemas.microsoft.com/office/drawing/2014/main" id="{035C4C9B-99BD-2631-6376-B5E00CE523F0}"/>
              </a:ext>
            </a:extLst>
          </p:cNvPr>
          <p:cNvSpPr>
            <a:spLocks noGrp="1"/>
          </p:cNvSpPr>
          <p:nvPr>
            <p:ph type="subTitle" idx="1"/>
          </p:nvPr>
        </p:nvSpPr>
        <p:spPr/>
        <p:txBody>
          <a:bodyPr/>
          <a:lstStyle/>
          <a:p>
            <a:r>
              <a:rPr lang="en-US"/>
              <a:t>Module 2: When to Adopt Soft Law</a:t>
            </a:r>
          </a:p>
        </p:txBody>
      </p:sp>
      <p:sp>
        <p:nvSpPr>
          <p:cNvPr id="12" name="Slide Number Placeholder 11">
            <a:extLst>
              <a:ext uri="{FF2B5EF4-FFF2-40B4-BE49-F238E27FC236}">
                <a16:creationId xmlns:a16="http://schemas.microsoft.com/office/drawing/2014/main" id="{2A52DAF5-37A4-799A-7022-3F70F5B57A0D}"/>
              </a:ext>
            </a:extLst>
          </p:cNvPr>
          <p:cNvSpPr>
            <a:spLocks noGrp="1"/>
          </p:cNvSpPr>
          <p:nvPr>
            <p:ph type="sldNum" sz="quarter" idx="12"/>
          </p:nvPr>
        </p:nvSpPr>
        <p:spPr/>
        <p:txBody>
          <a:bodyPr/>
          <a:lstStyle/>
          <a:p>
            <a:fld id="{610F3DD8-A0DC-3C44-B4A1-CFDA146FA2D1}" type="slidenum">
              <a:rPr lang="en-US" smtClean="0"/>
              <a:pPr/>
              <a:t>1</a:t>
            </a:fld>
            <a:endParaRPr lang="en-US"/>
          </a:p>
        </p:txBody>
      </p:sp>
    </p:spTree>
    <p:extLst>
      <p:ext uri="{BB962C8B-B14F-4D97-AF65-F5344CB8AC3E}">
        <p14:creationId xmlns:p14="http://schemas.microsoft.com/office/powerpoint/2010/main" val="2748731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423BD-4047-7716-F848-CEE706679572}"/>
              </a:ext>
            </a:extLst>
          </p:cNvPr>
          <p:cNvSpPr>
            <a:spLocks noGrp="1"/>
          </p:cNvSpPr>
          <p:nvPr>
            <p:ph type="title"/>
          </p:nvPr>
        </p:nvSpPr>
        <p:spPr/>
        <p:txBody>
          <a:bodyPr/>
          <a:lstStyle/>
          <a:p>
            <a:r>
              <a:rPr lang="en-US"/>
              <a:t>History of U.S. Technology Governance​</a:t>
            </a:r>
          </a:p>
        </p:txBody>
      </p:sp>
      <p:sp>
        <p:nvSpPr>
          <p:cNvPr id="3" name="Content Placeholder 2">
            <a:extLst>
              <a:ext uri="{FF2B5EF4-FFF2-40B4-BE49-F238E27FC236}">
                <a16:creationId xmlns:a16="http://schemas.microsoft.com/office/drawing/2014/main" id="{171C032D-D056-8FD6-F0FB-36E9DF2C3633}"/>
              </a:ext>
            </a:extLst>
          </p:cNvPr>
          <p:cNvSpPr>
            <a:spLocks noGrp="1"/>
          </p:cNvSpPr>
          <p:nvPr>
            <p:ph idx="1"/>
          </p:nvPr>
        </p:nvSpPr>
        <p:spPr/>
        <p:txBody>
          <a:bodyPr>
            <a:normAutofit/>
          </a:bodyPr>
          <a:lstStyle/>
          <a:p>
            <a:r>
              <a:rPr lang="en-US"/>
              <a:t>Congress very slow to legislate on new technologies​</a:t>
            </a:r>
          </a:p>
          <a:p>
            <a:r>
              <a:rPr lang="en-US"/>
              <a:t>U.S. agencies have resorted to using existing statutes/programs  to regulate new emerging technologies​- “inherited regulations”</a:t>
            </a:r>
          </a:p>
          <a:p>
            <a:pPr lvl="1"/>
            <a:r>
              <a:rPr lang="en-US"/>
              <a:t>Biotechnology​</a:t>
            </a:r>
          </a:p>
          <a:p>
            <a:pPr lvl="1"/>
            <a:r>
              <a:rPr lang="en-US"/>
              <a:t>Nanotechnology​</a:t>
            </a:r>
          </a:p>
          <a:p>
            <a:pPr lvl="1"/>
            <a:r>
              <a:rPr lang="en-US"/>
              <a:t>Data Privacy  ​</a:t>
            </a:r>
          </a:p>
          <a:p>
            <a:pPr lvl="1"/>
            <a:r>
              <a:rPr lang="en-US"/>
              <a:t>Artificial Intelligence​</a:t>
            </a:r>
          </a:p>
        </p:txBody>
      </p:sp>
      <p:sp>
        <p:nvSpPr>
          <p:cNvPr id="5" name="Slide Number Placeholder 4">
            <a:extLst>
              <a:ext uri="{FF2B5EF4-FFF2-40B4-BE49-F238E27FC236}">
                <a16:creationId xmlns:a16="http://schemas.microsoft.com/office/drawing/2014/main" id="{56B158D5-F78B-2FAD-A1F8-92AD02B640DA}"/>
              </a:ext>
            </a:extLst>
          </p:cNvPr>
          <p:cNvSpPr>
            <a:spLocks noGrp="1"/>
          </p:cNvSpPr>
          <p:nvPr>
            <p:ph type="sldNum" sz="quarter" idx="12"/>
          </p:nvPr>
        </p:nvSpPr>
        <p:spPr/>
        <p:txBody>
          <a:bodyPr/>
          <a:lstStyle/>
          <a:p>
            <a:fld id="{610F3DD8-A0DC-3C44-B4A1-CFDA146FA2D1}" type="slidenum">
              <a:rPr lang="en-US" smtClean="0"/>
              <a:t>10</a:t>
            </a:fld>
            <a:endParaRPr lang="en-US"/>
          </a:p>
        </p:txBody>
      </p:sp>
    </p:spTree>
    <p:extLst>
      <p:ext uri="{BB962C8B-B14F-4D97-AF65-F5344CB8AC3E}">
        <p14:creationId xmlns:p14="http://schemas.microsoft.com/office/powerpoint/2010/main" val="4211455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BBE95-B812-4B2E-7949-46C31579853B}"/>
              </a:ext>
            </a:extLst>
          </p:cNvPr>
          <p:cNvSpPr>
            <a:spLocks noGrp="1"/>
          </p:cNvSpPr>
          <p:nvPr>
            <p:ph type="title"/>
          </p:nvPr>
        </p:nvSpPr>
        <p:spPr/>
        <p:txBody>
          <a:bodyPr/>
          <a:lstStyle/>
          <a:p>
            <a:r>
              <a:rPr lang="en-US"/>
              <a:t>When Congress Is Silent on Agency Regulation</a:t>
            </a:r>
          </a:p>
        </p:txBody>
      </p:sp>
      <p:sp>
        <p:nvSpPr>
          <p:cNvPr id="3" name="Content Placeholder 2">
            <a:extLst>
              <a:ext uri="{FF2B5EF4-FFF2-40B4-BE49-F238E27FC236}">
                <a16:creationId xmlns:a16="http://schemas.microsoft.com/office/drawing/2014/main" id="{05083DD7-1652-E170-8BF7-DC3738A2A052}"/>
              </a:ext>
            </a:extLst>
          </p:cNvPr>
          <p:cNvSpPr>
            <a:spLocks noGrp="1"/>
          </p:cNvSpPr>
          <p:nvPr>
            <p:ph idx="1"/>
          </p:nvPr>
        </p:nvSpPr>
        <p:spPr/>
        <p:txBody>
          <a:bodyPr>
            <a:normAutofit/>
          </a:bodyPr>
          <a:lstStyle/>
          <a:p>
            <a:r>
              <a:rPr lang="en-US"/>
              <a:t>U.S. regulatory agencies have long  filled statutory gaps with their own rules​, especially on emerging technologies*</a:t>
            </a:r>
          </a:p>
          <a:p>
            <a:r>
              <a:rPr lang="en-US"/>
              <a:t>But recent Supreme Court decisions may put an end to this pattern:​</a:t>
            </a:r>
          </a:p>
          <a:p>
            <a:pPr lvl="1"/>
            <a:r>
              <a:rPr lang="en-US"/>
              <a:t>West Virginia v. EPA, 597 U.S. 697 (2022)​</a:t>
            </a:r>
          </a:p>
          <a:p>
            <a:pPr lvl="2"/>
            <a:r>
              <a:rPr lang="en-US"/>
              <a:t>Courts will not presume that Congress implicitly delegated to agencies the power to act on “major questions” with major economic or political importance​</a:t>
            </a:r>
          </a:p>
          <a:p>
            <a:pPr lvl="1"/>
            <a:r>
              <a:rPr lang="en-US"/>
              <a:t>Loper Bright Enterprises v. Raimondo, 603 U.S. 369 (2024)​</a:t>
            </a:r>
          </a:p>
          <a:p>
            <a:pPr lvl="2"/>
            <a:r>
              <a:rPr lang="en-US"/>
              <a:t>Courts will no longer defer to agency interpretations of ambiguous statutory provisions (overturning Chevron)​</a:t>
            </a:r>
          </a:p>
          <a:p>
            <a:pPr marL="457200" lvl="1" indent="0">
              <a:buNone/>
            </a:pPr>
            <a:r>
              <a:rPr lang="en-US" sz="1400" b="0" i="0">
                <a:effectLst/>
                <a:latin typeface="Arial" panose="020B0604020202020204" pitchFamily="34" charset="0"/>
              </a:rPr>
              <a:t>*Johnson, Walter G. and Tournas, Lucille M., </a:t>
            </a:r>
            <a:r>
              <a:rPr lang="en-US" sz="1400" b="0" i="1">
                <a:effectLst/>
                <a:latin typeface="Arial" panose="020B0604020202020204" pitchFamily="34" charset="0"/>
              </a:rPr>
              <a:t>THE MAJOR QUESTIONS DOCTRINE AND THE THREAT TO REGULATING EMERGING TECHNOLOGIES</a:t>
            </a:r>
            <a:r>
              <a:rPr lang="en-US" sz="1400" b="0" i="0">
                <a:effectLst/>
                <a:latin typeface="Arial" panose="020B0604020202020204" pitchFamily="34" charset="0"/>
              </a:rPr>
              <a:t>, 39 </a:t>
            </a:r>
            <a:r>
              <a:rPr lang="en-US" sz="1400" b="0" i="0" cap="small">
                <a:effectLst/>
                <a:latin typeface="Arial" panose="020B0604020202020204" pitchFamily="34" charset="0"/>
              </a:rPr>
              <a:t>Santa Clara High Tech. L.J.</a:t>
            </a:r>
            <a:r>
              <a:rPr lang="en-US" sz="1400" b="0" i="0">
                <a:effectLst/>
                <a:latin typeface="Arial" panose="020B0604020202020204" pitchFamily="34" charset="0"/>
              </a:rPr>
              <a:t> 137 (2023).</a:t>
            </a:r>
            <a:br>
              <a:rPr lang="en-US" sz="1400"/>
            </a:br>
            <a:r>
              <a:rPr lang="en-US" sz="1400" b="0" i="0">
                <a:effectLst/>
                <a:latin typeface="Arial" panose="020B0604020202020204" pitchFamily="34" charset="0"/>
              </a:rPr>
              <a:t>Available at: https://digitalcommons.law.scu.edu/chtlj/vol39/iss2/1</a:t>
            </a:r>
            <a:endParaRPr lang="en-US" sz="1400"/>
          </a:p>
          <a:p>
            <a:pPr marL="914400" lvl="2" indent="0">
              <a:buNone/>
            </a:pPr>
            <a:endParaRPr lang="en-US"/>
          </a:p>
        </p:txBody>
      </p:sp>
      <p:sp>
        <p:nvSpPr>
          <p:cNvPr id="5" name="Slide Number Placeholder 4">
            <a:extLst>
              <a:ext uri="{FF2B5EF4-FFF2-40B4-BE49-F238E27FC236}">
                <a16:creationId xmlns:a16="http://schemas.microsoft.com/office/drawing/2014/main" id="{447E7C83-AD8D-58D9-686A-5F08E994D292}"/>
              </a:ext>
            </a:extLst>
          </p:cNvPr>
          <p:cNvSpPr>
            <a:spLocks noGrp="1"/>
          </p:cNvSpPr>
          <p:nvPr>
            <p:ph type="sldNum" sz="quarter" idx="12"/>
          </p:nvPr>
        </p:nvSpPr>
        <p:spPr/>
        <p:txBody>
          <a:bodyPr/>
          <a:lstStyle/>
          <a:p>
            <a:fld id="{610F3DD8-A0DC-3C44-B4A1-CFDA146FA2D1}" type="slidenum">
              <a:rPr lang="en-US" smtClean="0"/>
              <a:t>11</a:t>
            </a:fld>
            <a:endParaRPr lang="en-US"/>
          </a:p>
        </p:txBody>
      </p:sp>
    </p:spTree>
    <p:extLst>
      <p:ext uri="{BB962C8B-B14F-4D97-AF65-F5344CB8AC3E}">
        <p14:creationId xmlns:p14="http://schemas.microsoft.com/office/powerpoint/2010/main" val="16336583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EABB782-457B-6819-BC2B-26E5CC5CF88B}"/>
              </a:ext>
            </a:extLst>
          </p:cNvPr>
          <p:cNvSpPr>
            <a:spLocks noGrp="1"/>
          </p:cNvSpPr>
          <p:nvPr>
            <p:ph type="sldNum" sz="quarter" idx="12"/>
          </p:nvPr>
        </p:nvSpPr>
        <p:spPr/>
        <p:txBody>
          <a:bodyPr/>
          <a:lstStyle/>
          <a:p>
            <a:fld id="{610F3DD8-A0DC-3C44-B4A1-CFDA146FA2D1}" type="slidenum">
              <a:rPr lang="en-US" smtClean="0"/>
              <a:t>12</a:t>
            </a:fld>
            <a:endParaRPr lang="en-US"/>
          </a:p>
        </p:txBody>
      </p:sp>
      <p:pic>
        <p:nvPicPr>
          <p:cNvPr id="3076" name="Picture 4">
            <a:extLst>
              <a:ext uri="{FF2B5EF4-FFF2-40B4-BE49-F238E27FC236}">
                <a16:creationId xmlns:a16="http://schemas.microsoft.com/office/drawing/2014/main" id="{C26CBCB1-738A-3A5F-792E-38463A704DE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099" t="11653" r="21520" b="8348"/>
          <a:stretch/>
        </p:blipFill>
        <p:spPr bwMode="auto">
          <a:xfrm>
            <a:off x="1618938" y="574133"/>
            <a:ext cx="7159302" cy="5478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691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91CC3-0FA9-F0B3-61A7-7D2C6409BD06}"/>
              </a:ext>
            </a:extLst>
          </p:cNvPr>
          <p:cNvSpPr>
            <a:spLocks noGrp="1"/>
          </p:cNvSpPr>
          <p:nvPr>
            <p:ph type="title"/>
          </p:nvPr>
        </p:nvSpPr>
        <p:spPr/>
        <p:txBody>
          <a:bodyPr/>
          <a:lstStyle/>
          <a:p>
            <a:r>
              <a:rPr lang="en-US"/>
              <a:t>Reicin: A Third Way​</a:t>
            </a:r>
          </a:p>
        </p:txBody>
      </p:sp>
      <p:sp>
        <p:nvSpPr>
          <p:cNvPr id="3" name="Content Placeholder 2">
            <a:extLst>
              <a:ext uri="{FF2B5EF4-FFF2-40B4-BE49-F238E27FC236}">
                <a16:creationId xmlns:a16="http://schemas.microsoft.com/office/drawing/2014/main" id="{CA01BA7D-0022-CA8F-B2EE-E305E197059E}"/>
              </a:ext>
            </a:extLst>
          </p:cNvPr>
          <p:cNvSpPr>
            <a:spLocks noGrp="1"/>
          </p:cNvSpPr>
          <p:nvPr>
            <p:ph idx="1"/>
          </p:nvPr>
        </p:nvSpPr>
        <p:spPr/>
        <p:txBody>
          <a:bodyPr vert="horz" lIns="91440" tIns="45720" rIns="91440" bIns="45720" rtlCol="0" anchor="t">
            <a:normAutofit lnSpcReduction="10000"/>
          </a:bodyPr>
          <a:lstStyle/>
          <a:p>
            <a:r>
              <a:rPr lang="en-US"/>
              <a:t>“Our view is that independent industry self-regulation when done correctly is a win-win, for businesses and consumers. This one-two combination of Loper and Trump might spur industries to develop and implement their own standards and practices, guided by market forces and internal governance structures.”​</a:t>
            </a:r>
          </a:p>
          <a:p>
            <a:pPr marL="0" indent="0">
              <a:buNone/>
            </a:pPr>
            <a:endParaRPr lang="en-US"/>
          </a:p>
          <a:p>
            <a:r>
              <a:rPr lang="en-US"/>
              <a:t>“Self-regulation is not a replacement for government oversight, but rather a complement to it. Government agencies should retain the ability to step in when needed, but where industries are able to regulate themselves effectively, they should be given the flexibility to do so.”</a:t>
            </a:r>
          </a:p>
        </p:txBody>
      </p:sp>
      <p:sp>
        <p:nvSpPr>
          <p:cNvPr id="5" name="Slide Number Placeholder 4">
            <a:extLst>
              <a:ext uri="{FF2B5EF4-FFF2-40B4-BE49-F238E27FC236}">
                <a16:creationId xmlns:a16="http://schemas.microsoft.com/office/drawing/2014/main" id="{559B5BED-467D-6533-F005-AF7683859040}"/>
              </a:ext>
            </a:extLst>
          </p:cNvPr>
          <p:cNvSpPr>
            <a:spLocks noGrp="1"/>
          </p:cNvSpPr>
          <p:nvPr>
            <p:ph type="sldNum" sz="quarter" idx="12"/>
          </p:nvPr>
        </p:nvSpPr>
        <p:spPr/>
        <p:txBody>
          <a:bodyPr/>
          <a:lstStyle/>
          <a:p>
            <a:fld id="{610F3DD8-A0DC-3C44-B4A1-CFDA146FA2D1}" type="slidenum">
              <a:rPr lang="en-US" smtClean="0"/>
              <a:t>13</a:t>
            </a:fld>
            <a:endParaRPr lang="en-US"/>
          </a:p>
        </p:txBody>
      </p:sp>
    </p:spTree>
    <p:extLst>
      <p:ext uri="{BB962C8B-B14F-4D97-AF65-F5344CB8AC3E}">
        <p14:creationId xmlns:p14="http://schemas.microsoft.com/office/powerpoint/2010/main" val="2856085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D464C-C485-182E-5935-2C00A42FD432}"/>
              </a:ext>
            </a:extLst>
          </p:cNvPr>
          <p:cNvSpPr>
            <a:spLocks noGrp="1"/>
          </p:cNvSpPr>
          <p:nvPr>
            <p:ph type="title"/>
          </p:nvPr>
        </p:nvSpPr>
        <p:spPr/>
        <p:txBody>
          <a:bodyPr/>
          <a:lstStyle/>
          <a:p>
            <a:r>
              <a:rPr lang="en-US"/>
              <a:t>Other Examples With No Hard Law :​</a:t>
            </a:r>
            <a:br>
              <a:rPr lang="en-US"/>
            </a:br>
            <a:r>
              <a:rPr lang="en-US"/>
              <a:t>Constitutionally Protected Speech​</a:t>
            </a:r>
          </a:p>
        </p:txBody>
      </p:sp>
      <p:sp>
        <p:nvSpPr>
          <p:cNvPr id="3" name="Content Placeholder 2">
            <a:extLst>
              <a:ext uri="{FF2B5EF4-FFF2-40B4-BE49-F238E27FC236}">
                <a16:creationId xmlns:a16="http://schemas.microsoft.com/office/drawing/2014/main" id="{8575C8B5-1833-252C-87C0-530B3E899A90}"/>
              </a:ext>
            </a:extLst>
          </p:cNvPr>
          <p:cNvSpPr>
            <a:spLocks noGrp="1"/>
          </p:cNvSpPr>
          <p:nvPr>
            <p:ph idx="1"/>
          </p:nvPr>
        </p:nvSpPr>
        <p:spPr/>
        <p:txBody>
          <a:bodyPr vert="horz" lIns="91440" tIns="45720" rIns="91440" bIns="45720" rtlCol="0" anchor="t">
            <a:normAutofit/>
          </a:bodyPr>
          <a:lstStyle/>
          <a:p>
            <a:r>
              <a:rPr lang="en-US" dirty="0"/>
              <a:t>Regulatory agencies cannot regulate speech protected by 1st Amendment:​</a:t>
            </a:r>
          </a:p>
          <a:p>
            <a:pPr lvl="1"/>
            <a:r>
              <a:rPr lang="en-US" dirty="0"/>
              <a:t>Violent video games​</a:t>
            </a:r>
          </a:p>
          <a:p>
            <a:pPr lvl="1"/>
            <a:r>
              <a:rPr lang="en-US" dirty="0"/>
              <a:t>Social media content​</a:t>
            </a:r>
          </a:p>
          <a:p>
            <a:pPr lvl="1"/>
            <a:r>
              <a:rPr lang="en-US" dirty="0"/>
              <a:t>Mandatory labeling of BST​</a:t>
            </a:r>
          </a:p>
          <a:p>
            <a:pPr lvl="1"/>
            <a:r>
              <a:rPr lang="en-US" dirty="0"/>
              <a:t>Off-label uses of drugs​</a:t>
            </a:r>
          </a:p>
          <a:p>
            <a:pPr lvl="1"/>
            <a:r>
              <a:rPr lang="en-US" dirty="0"/>
              <a:t>Advertising of food and beverage to children </a:t>
            </a:r>
          </a:p>
          <a:p>
            <a:r>
              <a:rPr lang="en-US" dirty="0"/>
              <a:t>Creates openings for soft law?​</a:t>
            </a:r>
          </a:p>
        </p:txBody>
      </p:sp>
      <p:sp>
        <p:nvSpPr>
          <p:cNvPr id="5" name="Slide Number Placeholder 4">
            <a:extLst>
              <a:ext uri="{FF2B5EF4-FFF2-40B4-BE49-F238E27FC236}">
                <a16:creationId xmlns:a16="http://schemas.microsoft.com/office/drawing/2014/main" id="{3C12F2B4-8BCF-CA8C-1A43-2072DEF0DEFB}"/>
              </a:ext>
            </a:extLst>
          </p:cNvPr>
          <p:cNvSpPr>
            <a:spLocks noGrp="1"/>
          </p:cNvSpPr>
          <p:nvPr>
            <p:ph type="sldNum" sz="quarter" idx="12"/>
          </p:nvPr>
        </p:nvSpPr>
        <p:spPr/>
        <p:txBody>
          <a:bodyPr/>
          <a:lstStyle/>
          <a:p>
            <a:fld id="{610F3DD8-A0DC-3C44-B4A1-CFDA146FA2D1}" type="slidenum">
              <a:rPr lang="en-US" smtClean="0"/>
              <a:t>14</a:t>
            </a:fld>
            <a:endParaRPr lang="en-US"/>
          </a:p>
        </p:txBody>
      </p:sp>
    </p:spTree>
    <p:extLst>
      <p:ext uri="{BB962C8B-B14F-4D97-AF65-F5344CB8AC3E}">
        <p14:creationId xmlns:p14="http://schemas.microsoft.com/office/powerpoint/2010/main" val="16067656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A46A9-FCEF-3577-0523-74DFD1BBED7C}"/>
              </a:ext>
            </a:extLst>
          </p:cNvPr>
          <p:cNvSpPr>
            <a:spLocks noGrp="1"/>
          </p:cNvSpPr>
          <p:nvPr>
            <p:ph type="title"/>
          </p:nvPr>
        </p:nvSpPr>
        <p:spPr/>
        <p:txBody>
          <a:bodyPr/>
          <a:lstStyle/>
          <a:p>
            <a:r>
              <a:rPr lang="en-US"/>
              <a:t>Other Examples With No Hard Law :​</a:t>
            </a:r>
            <a:br>
              <a:rPr lang="en-US"/>
            </a:br>
            <a:r>
              <a:rPr lang="en-US"/>
              <a:t>International Governance</a:t>
            </a:r>
          </a:p>
        </p:txBody>
      </p:sp>
      <p:sp>
        <p:nvSpPr>
          <p:cNvPr id="5" name="Slide Number Placeholder 4">
            <a:extLst>
              <a:ext uri="{FF2B5EF4-FFF2-40B4-BE49-F238E27FC236}">
                <a16:creationId xmlns:a16="http://schemas.microsoft.com/office/drawing/2014/main" id="{4E111900-3462-518F-121A-ED8DBB4F69A9}"/>
              </a:ext>
            </a:extLst>
          </p:cNvPr>
          <p:cNvSpPr>
            <a:spLocks noGrp="1"/>
          </p:cNvSpPr>
          <p:nvPr>
            <p:ph type="sldNum" sz="quarter" idx="12"/>
          </p:nvPr>
        </p:nvSpPr>
        <p:spPr/>
        <p:txBody>
          <a:bodyPr/>
          <a:lstStyle/>
          <a:p>
            <a:fld id="{610F3DD8-A0DC-3C44-B4A1-CFDA146FA2D1}" type="slidenum">
              <a:rPr lang="en-US" smtClean="0"/>
              <a:t>15</a:t>
            </a:fld>
            <a:endParaRPr lang="en-US"/>
          </a:p>
        </p:txBody>
      </p:sp>
      <p:pic>
        <p:nvPicPr>
          <p:cNvPr id="4100" name="Picture 4">
            <a:extLst>
              <a:ext uri="{FF2B5EF4-FFF2-40B4-BE49-F238E27FC236}">
                <a16:creationId xmlns:a16="http://schemas.microsoft.com/office/drawing/2014/main" id="{A9E0332E-D233-69DF-7395-AAA355BCA21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2440" t="24996" r="26894" b="37003"/>
          <a:stretch/>
        </p:blipFill>
        <p:spPr bwMode="auto">
          <a:xfrm>
            <a:off x="838200" y="1690688"/>
            <a:ext cx="4686925" cy="387180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0542654-0E19-E838-B00C-EC09F18853FF}"/>
              </a:ext>
            </a:extLst>
          </p:cNvPr>
          <p:cNvSpPr txBox="1"/>
          <p:nvPr/>
        </p:nvSpPr>
        <p:spPr>
          <a:xfrm>
            <a:off x="838200" y="5787017"/>
            <a:ext cx="6093500" cy="369332"/>
          </a:xfrm>
          <a:prstGeom prst="rect">
            <a:avLst/>
          </a:prstGeom>
          <a:noFill/>
        </p:spPr>
        <p:txBody>
          <a:bodyPr wrap="square">
            <a:spAutoFit/>
          </a:bodyPr>
          <a:lstStyle/>
          <a:p>
            <a:r>
              <a:rPr lang="en-US" sz="1800" b="0" i="0" u="none" strike="noStrike">
                <a:effectLst/>
                <a:latin typeface="Aptos" panose="020B0004020202020204" pitchFamily="34" charset="0"/>
              </a:rPr>
              <a:t>N. B. </a:t>
            </a:r>
            <a:r>
              <a:rPr lang="en-US">
                <a:latin typeface="Aptos" panose="020B0004020202020204" pitchFamily="34" charset="0"/>
              </a:rPr>
              <a:t>Module</a:t>
            </a:r>
            <a:r>
              <a:rPr lang="en-US" sz="1800" b="0" i="0" u="none" strike="noStrike">
                <a:effectLst/>
                <a:latin typeface="Aptos" panose="020B0004020202020204" pitchFamily="34" charset="0"/>
              </a:rPr>
              <a:t> 8 will focus on International Soft Law</a:t>
            </a:r>
            <a:endParaRPr lang="en-US"/>
          </a:p>
        </p:txBody>
      </p:sp>
    </p:spTree>
    <p:extLst>
      <p:ext uri="{BB962C8B-B14F-4D97-AF65-F5344CB8AC3E}">
        <p14:creationId xmlns:p14="http://schemas.microsoft.com/office/powerpoint/2010/main" val="2667084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2121E-593B-CBEE-FF68-973396B5FAB3}"/>
              </a:ext>
            </a:extLst>
          </p:cNvPr>
          <p:cNvSpPr>
            <a:spLocks noGrp="1"/>
          </p:cNvSpPr>
          <p:nvPr>
            <p:ph type="title"/>
          </p:nvPr>
        </p:nvSpPr>
        <p:spPr/>
        <p:txBody>
          <a:bodyPr/>
          <a:lstStyle/>
          <a:p>
            <a:r>
              <a:rPr lang="en-US"/>
              <a:t>Other Examples With No Hard Law:​</a:t>
            </a:r>
            <a:br>
              <a:rPr lang="en-US"/>
            </a:br>
            <a:r>
              <a:rPr lang="en-US"/>
              <a:t>Outer Space</a:t>
            </a:r>
          </a:p>
        </p:txBody>
      </p:sp>
      <p:sp>
        <p:nvSpPr>
          <p:cNvPr id="4" name="Footer Placeholder 3">
            <a:extLst>
              <a:ext uri="{FF2B5EF4-FFF2-40B4-BE49-F238E27FC236}">
                <a16:creationId xmlns:a16="http://schemas.microsoft.com/office/drawing/2014/main" id="{FAA47509-48C1-7646-45FF-48D7FFE3CD6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375B28-E628-EC29-B1B5-37F8BD653B26}"/>
              </a:ext>
            </a:extLst>
          </p:cNvPr>
          <p:cNvSpPr>
            <a:spLocks noGrp="1"/>
          </p:cNvSpPr>
          <p:nvPr>
            <p:ph type="sldNum" sz="quarter" idx="12"/>
          </p:nvPr>
        </p:nvSpPr>
        <p:spPr/>
        <p:txBody>
          <a:bodyPr/>
          <a:lstStyle/>
          <a:p>
            <a:fld id="{610F3DD8-A0DC-3C44-B4A1-CFDA146FA2D1}" type="slidenum">
              <a:rPr lang="en-US" smtClean="0"/>
              <a:t>16</a:t>
            </a:fld>
            <a:endParaRPr lang="en-US"/>
          </a:p>
        </p:txBody>
      </p:sp>
      <p:pic>
        <p:nvPicPr>
          <p:cNvPr id="5124" name="Picture 4">
            <a:extLst>
              <a:ext uri="{FF2B5EF4-FFF2-40B4-BE49-F238E27FC236}">
                <a16:creationId xmlns:a16="http://schemas.microsoft.com/office/drawing/2014/main" id="{ACE0D23D-057E-E9AE-D712-D9DCC82946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199" y="1668892"/>
            <a:ext cx="4979987" cy="3557134"/>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5645A1B1-72C3-D729-CC70-274B25BEB6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98" y="3592772"/>
            <a:ext cx="4979988" cy="220011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87A5D59B-1F5B-A3F4-6013-3BDF2BFFAB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8743" y="1659195"/>
            <a:ext cx="3418390" cy="41319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747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18DA0-4291-E197-DBD0-A4CEC42E51A7}"/>
              </a:ext>
            </a:extLst>
          </p:cNvPr>
          <p:cNvSpPr>
            <a:spLocks noGrp="1"/>
          </p:cNvSpPr>
          <p:nvPr>
            <p:ph type="title"/>
          </p:nvPr>
        </p:nvSpPr>
        <p:spPr/>
        <p:txBody>
          <a:bodyPr/>
          <a:lstStyle/>
          <a:p>
            <a:r>
              <a:rPr lang="en-US"/>
              <a:t>The more complicated cases:​</a:t>
            </a:r>
          </a:p>
        </p:txBody>
      </p:sp>
      <p:sp>
        <p:nvSpPr>
          <p:cNvPr id="3" name="Text Placeholder 2">
            <a:extLst>
              <a:ext uri="{FF2B5EF4-FFF2-40B4-BE49-F238E27FC236}">
                <a16:creationId xmlns:a16="http://schemas.microsoft.com/office/drawing/2014/main" id="{1EF7F129-B737-06BA-D4C6-2B41B3A3A59C}"/>
              </a:ext>
            </a:extLst>
          </p:cNvPr>
          <p:cNvSpPr>
            <a:spLocks noGrp="1"/>
          </p:cNvSpPr>
          <p:nvPr>
            <p:ph type="body" idx="1"/>
          </p:nvPr>
        </p:nvSpPr>
        <p:spPr/>
        <p:txBody>
          <a:bodyPr/>
          <a:lstStyle/>
          <a:p>
            <a:r>
              <a:rPr lang="en-US"/>
              <a:t>When both hard law and soft law are available​</a:t>
            </a:r>
          </a:p>
        </p:txBody>
      </p:sp>
      <p:sp>
        <p:nvSpPr>
          <p:cNvPr id="4" name="Footer Placeholder 3">
            <a:extLst>
              <a:ext uri="{FF2B5EF4-FFF2-40B4-BE49-F238E27FC236}">
                <a16:creationId xmlns:a16="http://schemas.microsoft.com/office/drawing/2014/main" id="{6C70510B-474C-6D75-BCC4-A987A60F0C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54EDC19-F8DD-BB0D-639E-37E8C304D64F}"/>
              </a:ext>
            </a:extLst>
          </p:cNvPr>
          <p:cNvSpPr>
            <a:spLocks noGrp="1"/>
          </p:cNvSpPr>
          <p:nvPr>
            <p:ph type="sldNum" sz="quarter" idx="12"/>
          </p:nvPr>
        </p:nvSpPr>
        <p:spPr/>
        <p:txBody>
          <a:bodyPr/>
          <a:lstStyle/>
          <a:p>
            <a:fld id="{610F3DD8-A0DC-3C44-B4A1-CFDA146FA2D1}" type="slidenum">
              <a:rPr lang="en-US" smtClean="0"/>
              <a:t>17</a:t>
            </a:fld>
            <a:endParaRPr lang="en-US"/>
          </a:p>
        </p:txBody>
      </p:sp>
    </p:spTree>
    <p:extLst>
      <p:ext uri="{BB962C8B-B14F-4D97-AF65-F5344CB8AC3E}">
        <p14:creationId xmlns:p14="http://schemas.microsoft.com/office/powerpoint/2010/main" val="29025941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F036C-1EDF-2AD9-69F1-B4E47AD3C351}"/>
              </a:ext>
            </a:extLst>
          </p:cNvPr>
          <p:cNvSpPr>
            <a:spLocks noGrp="1"/>
          </p:cNvSpPr>
          <p:nvPr>
            <p:ph type="title"/>
          </p:nvPr>
        </p:nvSpPr>
        <p:spPr/>
        <p:txBody>
          <a:bodyPr/>
          <a:lstStyle/>
          <a:p>
            <a:r>
              <a:rPr lang="en-US"/>
              <a:t>Hard Law vs Soft Law:​</a:t>
            </a:r>
            <a:br>
              <a:rPr lang="en-US"/>
            </a:br>
            <a:r>
              <a:rPr lang="en-US"/>
              <a:t>General Observations​</a:t>
            </a:r>
          </a:p>
        </p:txBody>
      </p:sp>
      <p:sp>
        <p:nvSpPr>
          <p:cNvPr id="3" name="Content Placeholder 2">
            <a:extLst>
              <a:ext uri="{FF2B5EF4-FFF2-40B4-BE49-F238E27FC236}">
                <a16:creationId xmlns:a16="http://schemas.microsoft.com/office/drawing/2014/main" id="{050FD151-C3AE-577E-D919-1D495928FBCD}"/>
              </a:ext>
            </a:extLst>
          </p:cNvPr>
          <p:cNvSpPr>
            <a:spLocks noGrp="1"/>
          </p:cNvSpPr>
          <p:nvPr>
            <p:ph idx="1"/>
          </p:nvPr>
        </p:nvSpPr>
        <p:spPr/>
        <p:txBody>
          <a:bodyPr vert="horz" lIns="91440" tIns="45720" rIns="91440" bIns="45720" rtlCol="0" anchor="t">
            <a:normAutofit/>
          </a:bodyPr>
          <a:lstStyle/>
          <a:p>
            <a:r>
              <a:rPr lang="en-US"/>
              <a:t>When comprehensive hard law regulation is in effect, less role or room for soft law​</a:t>
            </a:r>
          </a:p>
          <a:p>
            <a:pPr lvl="1"/>
            <a:r>
              <a:rPr lang="en-US"/>
              <a:t>Hard law can over-ride soft law, but soft law cannot over-ride hard law​</a:t>
            </a:r>
          </a:p>
          <a:p>
            <a:endParaRPr lang="en-US"/>
          </a:p>
          <a:p>
            <a:r>
              <a:rPr lang="en-US"/>
              <a:t>Soft law cannot be imposed on a company without its consent​</a:t>
            </a:r>
          </a:p>
          <a:p>
            <a:pPr lvl="1"/>
            <a:r>
              <a:rPr lang="en-US"/>
              <a:t>Therefore, companies must choose to commit and conform to soft law  ​</a:t>
            </a:r>
          </a:p>
          <a:p>
            <a:pPr lvl="1"/>
            <a:r>
              <a:rPr lang="en-US"/>
              <a:t>Why would they?​</a:t>
            </a:r>
          </a:p>
        </p:txBody>
      </p:sp>
      <p:sp>
        <p:nvSpPr>
          <p:cNvPr id="5" name="Slide Number Placeholder 4">
            <a:extLst>
              <a:ext uri="{FF2B5EF4-FFF2-40B4-BE49-F238E27FC236}">
                <a16:creationId xmlns:a16="http://schemas.microsoft.com/office/drawing/2014/main" id="{955EBFC3-7D2F-0430-7277-0C3BB93CDD67}"/>
              </a:ext>
            </a:extLst>
          </p:cNvPr>
          <p:cNvSpPr>
            <a:spLocks noGrp="1"/>
          </p:cNvSpPr>
          <p:nvPr>
            <p:ph type="sldNum" sz="quarter" idx="12"/>
          </p:nvPr>
        </p:nvSpPr>
        <p:spPr/>
        <p:txBody>
          <a:bodyPr/>
          <a:lstStyle/>
          <a:p>
            <a:fld id="{610F3DD8-A0DC-3C44-B4A1-CFDA146FA2D1}" type="slidenum">
              <a:rPr lang="en-US" smtClean="0"/>
              <a:t>18</a:t>
            </a:fld>
            <a:endParaRPr lang="en-US"/>
          </a:p>
        </p:txBody>
      </p:sp>
    </p:spTree>
    <p:extLst>
      <p:ext uri="{BB962C8B-B14F-4D97-AF65-F5344CB8AC3E}">
        <p14:creationId xmlns:p14="http://schemas.microsoft.com/office/powerpoint/2010/main" val="19602476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BEB1C18-B2B3-F7EB-81D0-399251219DAD}"/>
              </a:ext>
            </a:extLst>
          </p:cNvPr>
          <p:cNvSpPr>
            <a:spLocks noGrp="1"/>
          </p:cNvSpPr>
          <p:nvPr>
            <p:ph type="sldNum" sz="quarter" idx="12"/>
          </p:nvPr>
        </p:nvSpPr>
        <p:spPr/>
        <p:txBody>
          <a:bodyPr/>
          <a:lstStyle/>
          <a:p>
            <a:fld id="{610F3DD8-A0DC-3C44-B4A1-CFDA146FA2D1}" type="slidenum">
              <a:rPr lang="en-US" smtClean="0"/>
              <a:t>19</a:t>
            </a:fld>
            <a:endParaRPr lang="en-US"/>
          </a:p>
        </p:txBody>
      </p:sp>
      <p:pic>
        <p:nvPicPr>
          <p:cNvPr id="6146" name="Picture 2">
            <a:extLst>
              <a:ext uri="{FF2B5EF4-FFF2-40B4-BE49-F238E27FC236}">
                <a16:creationId xmlns:a16="http://schemas.microsoft.com/office/drawing/2014/main" id="{931AC587-E9A1-F50F-F773-C372536454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0402" y="426939"/>
            <a:ext cx="6135968" cy="5929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968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072F843-5472-EEB7-3518-94DC549125A8}"/>
              </a:ext>
            </a:extLst>
          </p:cNvPr>
          <p:cNvSpPr>
            <a:spLocks noGrp="1"/>
          </p:cNvSpPr>
          <p:nvPr>
            <p:ph type="title"/>
          </p:nvPr>
        </p:nvSpPr>
        <p:spPr/>
        <p:txBody>
          <a:bodyPr/>
          <a:lstStyle/>
          <a:p>
            <a:r>
              <a:rPr lang="en-US"/>
              <a:t>Government Options</a:t>
            </a:r>
          </a:p>
        </p:txBody>
      </p:sp>
      <p:graphicFrame>
        <p:nvGraphicFramePr>
          <p:cNvPr id="3" name="Content Placeholder 2">
            <a:extLst>
              <a:ext uri="{FF2B5EF4-FFF2-40B4-BE49-F238E27FC236}">
                <a16:creationId xmlns:a16="http://schemas.microsoft.com/office/drawing/2014/main" id="{9FEF7B2E-03DF-B5EF-443F-E83F48B2822F}"/>
              </a:ext>
            </a:extLst>
          </p:cNvPr>
          <p:cNvGraphicFramePr>
            <a:graphicFrameLocks noGrp="1"/>
          </p:cNvGraphicFramePr>
          <p:nvPr>
            <p:ph idx="1"/>
            <p:extLst>
              <p:ext uri="{D42A27DB-BD31-4B8C-83A1-F6EECF244321}">
                <p14:modId xmlns:p14="http://schemas.microsoft.com/office/powerpoint/2010/main" val="2088808544"/>
              </p:ext>
            </p:extLst>
          </p:nvPr>
        </p:nvGraphicFramePr>
        <p:xfrm>
          <a:off x="838200" y="1825625"/>
          <a:ext cx="10515597" cy="1112520"/>
        </p:xfrm>
        <a:graphic>
          <a:graphicData uri="http://schemas.openxmlformats.org/drawingml/2006/table">
            <a:tbl>
              <a:tblPr firstRow="1" bandRow="1">
                <a:tableStyleId>{10A1B5D5-9B99-4C35-A422-299274C87663}</a:tableStyleId>
              </a:tblPr>
              <a:tblGrid>
                <a:gridCol w="3505199">
                  <a:extLst>
                    <a:ext uri="{9D8B030D-6E8A-4147-A177-3AD203B41FA5}">
                      <a16:colId xmlns:a16="http://schemas.microsoft.com/office/drawing/2014/main" val="2383948665"/>
                    </a:ext>
                  </a:extLst>
                </a:gridCol>
                <a:gridCol w="3505199">
                  <a:extLst>
                    <a:ext uri="{9D8B030D-6E8A-4147-A177-3AD203B41FA5}">
                      <a16:colId xmlns:a16="http://schemas.microsoft.com/office/drawing/2014/main" val="3532968009"/>
                    </a:ext>
                  </a:extLst>
                </a:gridCol>
                <a:gridCol w="3505199">
                  <a:extLst>
                    <a:ext uri="{9D8B030D-6E8A-4147-A177-3AD203B41FA5}">
                      <a16:colId xmlns:a16="http://schemas.microsoft.com/office/drawing/2014/main" val="850270629"/>
                    </a:ext>
                  </a:extLst>
                </a:gridCol>
              </a:tblGrid>
              <a:tr h="370840">
                <a:tc>
                  <a:txBody>
                    <a:bodyPr/>
                    <a:lstStyle/>
                    <a:p>
                      <a:endParaRPr lang="en-US"/>
                    </a:p>
                  </a:txBody>
                  <a:tcPr/>
                </a:tc>
                <a:tc>
                  <a:txBody>
                    <a:bodyPr/>
                    <a:lstStyle/>
                    <a:p>
                      <a:r>
                        <a:rPr lang="en-US" b="1"/>
                        <a:t>Permissive</a:t>
                      </a:r>
                    </a:p>
                  </a:txBody>
                  <a:tcPr/>
                </a:tc>
                <a:tc>
                  <a:txBody>
                    <a:bodyPr/>
                    <a:lstStyle/>
                    <a:p>
                      <a:r>
                        <a:rPr lang="en-US"/>
                        <a:t>Prohibitive</a:t>
                      </a:r>
                    </a:p>
                  </a:txBody>
                  <a:tcPr/>
                </a:tc>
                <a:extLst>
                  <a:ext uri="{0D108BD9-81ED-4DB2-BD59-A6C34878D82A}">
                    <a16:rowId xmlns:a16="http://schemas.microsoft.com/office/drawing/2014/main" val="3411279276"/>
                  </a:ext>
                </a:extLst>
              </a:tr>
              <a:tr h="370840">
                <a:tc>
                  <a:txBody>
                    <a:bodyPr/>
                    <a:lstStyle/>
                    <a:p>
                      <a:r>
                        <a:rPr lang="en-US" b="1"/>
                        <a:t>Ex ante</a:t>
                      </a:r>
                    </a:p>
                  </a:txBody>
                  <a:tcPr/>
                </a:tc>
                <a:tc>
                  <a:txBody>
                    <a:bodyPr/>
                    <a:lstStyle/>
                    <a:p>
                      <a:r>
                        <a:rPr lang="en-US"/>
                        <a:t>Soft Law </a:t>
                      </a:r>
                    </a:p>
                  </a:txBody>
                  <a:tcPr/>
                </a:tc>
                <a:tc>
                  <a:txBody>
                    <a:bodyPr/>
                    <a:lstStyle/>
                    <a:p>
                      <a:r>
                        <a:rPr lang="en-US"/>
                        <a:t>Hard Law Regulation </a:t>
                      </a:r>
                    </a:p>
                  </a:txBody>
                  <a:tcPr/>
                </a:tc>
                <a:extLst>
                  <a:ext uri="{0D108BD9-81ED-4DB2-BD59-A6C34878D82A}">
                    <a16:rowId xmlns:a16="http://schemas.microsoft.com/office/drawing/2014/main" val="3216466192"/>
                  </a:ext>
                </a:extLst>
              </a:tr>
              <a:tr h="370840">
                <a:tc>
                  <a:txBody>
                    <a:bodyPr/>
                    <a:lstStyle/>
                    <a:p>
                      <a:r>
                        <a:rPr lang="en-US" b="1"/>
                        <a:t>Ex poste</a:t>
                      </a:r>
                    </a:p>
                  </a:txBody>
                  <a:tcPr/>
                </a:tc>
                <a:tc>
                  <a:txBody>
                    <a:bodyPr/>
                    <a:lstStyle/>
                    <a:p>
                      <a:r>
                        <a:rPr lang="en-US"/>
                        <a:t>Resilience</a:t>
                      </a:r>
                    </a:p>
                  </a:txBody>
                  <a:tcPr/>
                </a:tc>
                <a:tc>
                  <a:txBody>
                    <a:bodyPr/>
                    <a:lstStyle/>
                    <a:p>
                      <a:r>
                        <a:rPr lang="en-US"/>
                        <a:t>Liability</a:t>
                      </a:r>
                    </a:p>
                  </a:txBody>
                  <a:tcPr/>
                </a:tc>
                <a:extLst>
                  <a:ext uri="{0D108BD9-81ED-4DB2-BD59-A6C34878D82A}">
                    <a16:rowId xmlns:a16="http://schemas.microsoft.com/office/drawing/2014/main" val="778891600"/>
                  </a:ext>
                </a:extLst>
              </a:tr>
            </a:tbl>
          </a:graphicData>
        </a:graphic>
      </p:graphicFrame>
      <p:sp>
        <p:nvSpPr>
          <p:cNvPr id="12" name="Slide Number Placeholder 11">
            <a:extLst>
              <a:ext uri="{FF2B5EF4-FFF2-40B4-BE49-F238E27FC236}">
                <a16:creationId xmlns:a16="http://schemas.microsoft.com/office/drawing/2014/main" id="{4AC0D39D-36A8-BE60-B710-A32844FF9EF5}"/>
              </a:ext>
            </a:extLst>
          </p:cNvPr>
          <p:cNvSpPr>
            <a:spLocks noGrp="1"/>
          </p:cNvSpPr>
          <p:nvPr>
            <p:ph type="sldNum" sz="quarter" idx="12"/>
          </p:nvPr>
        </p:nvSpPr>
        <p:spPr/>
        <p:txBody>
          <a:bodyPr/>
          <a:lstStyle/>
          <a:p>
            <a:fld id="{610F3DD8-A0DC-3C44-B4A1-CFDA146FA2D1}" type="slidenum">
              <a:rPr lang="en-US" smtClean="0"/>
              <a:pPr/>
              <a:t>2</a:t>
            </a:fld>
            <a:endParaRPr lang="en-US"/>
          </a:p>
        </p:txBody>
      </p:sp>
      <p:sp>
        <p:nvSpPr>
          <p:cNvPr id="2" name="Rectangle 1">
            <a:extLst>
              <a:ext uri="{FF2B5EF4-FFF2-40B4-BE49-F238E27FC236}">
                <a16:creationId xmlns:a16="http://schemas.microsoft.com/office/drawing/2014/main" id="{DFEAEBCA-03C9-1039-6A7B-EA280F96400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rPr>
              <a:t>RELPCASE</a:t>
            </a:r>
          </a:p>
        </p:txBody>
      </p:sp>
      <p:sp>
        <p:nvSpPr>
          <p:cNvPr id="4" name="TextBox 3">
            <a:extLst>
              <a:ext uri="{FF2B5EF4-FFF2-40B4-BE49-F238E27FC236}">
                <a16:creationId xmlns:a16="http://schemas.microsoft.com/office/drawing/2014/main" id="{B237F2AC-4CD9-1671-052A-BA54D8EDB666}"/>
              </a:ext>
            </a:extLst>
          </p:cNvPr>
          <p:cNvSpPr txBox="1"/>
          <p:nvPr/>
        </p:nvSpPr>
        <p:spPr>
          <a:xfrm>
            <a:off x="838200" y="3624943"/>
            <a:ext cx="10885714" cy="923330"/>
          </a:xfrm>
          <a:prstGeom prst="rect">
            <a:avLst/>
          </a:prstGeom>
          <a:noFill/>
        </p:spPr>
        <p:txBody>
          <a:bodyPr wrap="square" rtlCol="0">
            <a:spAutoFit/>
          </a:bodyPr>
          <a:lstStyle/>
          <a:p>
            <a:r>
              <a:rPr lang="en-US" sz="1800" b="0" i="0" u="none" strike="noStrike">
                <a:effectLst/>
                <a:latin typeface="Aptos" panose="020B0004020202020204" pitchFamily="34" charset="0"/>
              </a:rPr>
              <a:t>*Derived from Gary E. Marchant, </a:t>
            </a:r>
            <a:r>
              <a:rPr lang="en-US" sz="1800" b="0" i="1" u="none" strike="noStrike">
                <a:effectLst/>
                <a:latin typeface="Aptos" panose="020B0004020202020204" pitchFamily="34" charset="0"/>
              </a:rPr>
              <a:t>Governance of Emerging Technologies as a Wicked Problem</a:t>
            </a:r>
            <a:r>
              <a:rPr lang="en-US" sz="1800" b="0" i="0" u="none" strike="noStrike">
                <a:effectLst/>
                <a:latin typeface="Aptos" panose="020B0004020202020204" pitchFamily="34" charset="0"/>
              </a:rPr>
              <a:t>, 73(6) </a:t>
            </a:r>
            <a:r>
              <a:rPr lang="en-US" sz="1800" b="0" i="0" u="none" strike="noStrike" cap="small">
                <a:effectLst/>
                <a:latin typeface="Aptos" panose="020B0004020202020204" pitchFamily="34" charset="0"/>
              </a:rPr>
              <a:t>Vanderbilt L. Rev.</a:t>
            </a:r>
            <a:r>
              <a:rPr lang="en-US" sz="1800" b="0" i="0" u="none" strike="noStrike">
                <a:effectLst/>
                <a:latin typeface="Aptos" panose="020B0004020202020204" pitchFamily="34" charset="0"/>
              </a:rPr>
              <a:t> 1861-1877 (2020)</a:t>
            </a:r>
            <a:r>
              <a:rPr lang="en-US" sz="1800" b="0" i="0">
                <a:effectLst/>
                <a:latin typeface="Aptos" panose="020B0004020202020204" pitchFamily="34" charset="0"/>
              </a:rPr>
              <a:t>​</a:t>
            </a:r>
            <a:endParaRPr lang="en-US" b="0" i="0">
              <a:effectLst/>
              <a:latin typeface="Arial" panose="020B0604020202020204" pitchFamily="34" charset="0"/>
            </a:endParaRPr>
          </a:p>
          <a:p>
            <a:endParaRPr lang="en-US"/>
          </a:p>
        </p:txBody>
      </p:sp>
    </p:spTree>
    <p:extLst>
      <p:ext uri="{BB962C8B-B14F-4D97-AF65-F5344CB8AC3E}">
        <p14:creationId xmlns:p14="http://schemas.microsoft.com/office/powerpoint/2010/main" val="2996727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875D9-D228-4561-8E6F-C2130BA794CC}"/>
              </a:ext>
            </a:extLst>
          </p:cNvPr>
          <p:cNvSpPr>
            <a:spLocks noGrp="1"/>
          </p:cNvSpPr>
          <p:nvPr>
            <p:ph type="title"/>
          </p:nvPr>
        </p:nvSpPr>
        <p:spPr/>
        <p:txBody>
          <a:bodyPr/>
          <a:lstStyle/>
          <a:p>
            <a:r>
              <a:rPr lang="en-US"/>
              <a:t>Gutierrez et al., Overall Conclusion on Soft Law Case Studies​</a:t>
            </a:r>
          </a:p>
        </p:txBody>
      </p:sp>
      <p:sp>
        <p:nvSpPr>
          <p:cNvPr id="3" name="Content Placeholder 2">
            <a:extLst>
              <a:ext uri="{FF2B5EF4-FFF2-40B4-BE49-F238E27FC236}">
                <a16:creationId xmlns:a16="http://schemas.microsoft.com/office/drawing/2014/main" id="{4D194253-C140-C1A1-3EB2-A76F2E6160C2}"/>
              </a:ext>
            </a:extLst>
          </p:cNvPr>
          <p:cNvSpPr>
            <a:spLocks noGrp="1"/>
          </p:cNvSpPr>
          <p:nvPr>
            <p:ph idx="1"/>
          </p:nvPr>
        </p:nvSpPr>
        <p:spPr/>
        <p:txBody>
          <a:bodyPr vert="horz" lIns="91440" tIns="45720" rIns="91440" bIns="45720" rtlCol="0" anchor="t">
            <a:normAutofit/>
          </a:bodyPr>
          <a:lstStyle/>
          <a:p>
            <a:r>
              <a:rPr lang="en-US"/>
              <a:t>“The lessons from these case studies are rich, nuanced, and informative. They show that soft law programs come in a variety of shapes, sizes, and roles. That it is neither a panacea, nor without value. Rather, the success of any soft law measure is often context specific, depending on the problem to be addressed, the entities that created it, its incentives, objectives, requirements, and the existence of indirect enforcement mechanisms such as audits, certifications, internal or external reporting and oversight, insurance requirements, and litigation.”​</a:t>
            </a:r>
          </a:p>
        </p:txBody>
      </p:sp>
      <p:sp>
        <p:nvSpPr>
          <p:cNvPr id="5" name="Slide Number Placeholder 4">
            <a:extLst>
              <a:ext uri="{FF2B5EF4-FFF2-40B4-BE49-F238E27FC236}">
                <a16:creationId xmlns:a16="http://schemas.microsoft.com/office/drawing/2014/main" id="{C731EF03-45C5-96A3-960C-1B0C31E242A5}"/>
              </a:ext>
            </a:extLst>
          </p:cNvPr>
          <p:cNvSpPr>
            <a:spLocks noGrp="1"/>
          </p:cNvSpPr>
          <p:nvPr>
            <p:ph type="sldNum" sz="quarter" idx="12"/>
          </p:nvPr>
        </p:nvSpPr>
        <p:spPr/>
        <p:txBody>
          <a:bodyPr/>
          <a:lstStyle/>
          <a:p>
            <a:fld id="{610F3DD8-A0DC-3C44-B4A1-CFDA146FA2D1}" type="slidenum">
              <a:rPr lang="en-US" smtClean="0"/>
              <a:t>20</a:t>
            </a:fld>
            <a:endParaRPr lang="en-US"/>
          </a:p>
        </p:txBody>
      </p:sp>
    </p:spTree>
    <p:extLst>
      <p:ext uri="{BB962C8B-B14F-4D97-AF65-F5344CB8AC3E}">
        <p14:creationId xmlns:p14="http://schemas.microsoft.com/office/powerpoint/2010/main" val="2635959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D9A08-5216-D53C-47E3-D529F7C735A0}"/>
              </a:ext>
            </a:extLst>
          </p:cNvPr>
          <p:cNvSpPr>
            <a:spLocks noGrp="1"/>
          </p:cNvSpPr>
          <p:nvPr>
            <p:ph type="title"/>
          </p:nvPr>
        </p:nvSpPr>
        <p:spPr/>
        <p:txBody>
          <a:bodyPr/>
          <a:lstStyle/>
          <a:p>
            <a:r>
              <a:rPr lang="en-US"/>
              <a:t>Reasons Why Companies Sign On To Soft Law Programs​</a:t>
            </a:r>
          </a:p>
        </p:txBody>
      </p:sp>
      <p:sp>
        <p:nvSpPr>
          <p:cNvPr id="3" name="Content Placeholder 2">
            <a:extLst>
              <a:ext uri="{FF2B5EF4-FFF2-40B4-BE49-F238E27FC236}">
                <a16:creationId xmlns:a16="http://schemas.microsoft.com/office/drawing/2014/main" id="{23406A44-484C-917D-9FD9-43A5D4DFB53F}"/>
              </a:ext>
            </a:extLst>
          </p:cNvPr>
          <p:cNvSpPr>
            <a:spLocks noGrp="1"/>
          </p:cNvSpPr>
          <p:nvPr>
            <p:ph idx="1"/>
          </p:nvPr>
        </p:nvSpPr>
        <p:spPr/>
        <p:txBody>
          <a:bodyPr>
            <a:normAutofit/>
          </a:bodyPr>
          <a:lstStyle/>
          <a:p>
            <a:pPr marL="0" indent="0">
              <a:buNone/>
            </a:pPr>
            <a:r>
              <a:rPr lang="en-US" sz="3400"/>
              <a:t>A.  Avoidance of hard law pain​</a:t>
            </a:r>
          </a:p>
          <a:p>
            <a:pPr marL="457200" lvl="1" indent="0">
              <a:buNone/>
            </a:pPr>
            <a:r>
              <a:rPr lang="en-US" sz="2900"/>
              <a:t>1. Reaction to government enforcement threat​</a:t>
            </a:r>
          </a:p>
          <a:p>
            <a:pPr marL="457200" lvl="1" indent="0">
              <a:buNone/>
            </a:pPr>
            <a:r>
              <a:rPr lang="en-US" sz="2900"/>
              <a:t>2. Preempt government regulation​</a:t>
            </a:r>
          </a:p>
          <a:p>
            <a:pPr marL="0" indent="0">
              <a:buNone/>
            </a:pPr>
            <a:endParaRPr lang="en-US"/>
          </a:p>
          <a:p>
            <a:pPr marL="0" indent="0">
              <a:buNone/>
            </a:pPr>
            <a:r>
              <a:rPr lang="en-US" sz="3400"/>
              <a:t>B. To obtain benefits​</a:t>
            </a:r>
          </a:p>
          <a:p>
            <a:pPr marL="457200" lvl="1" indent="0">
              <a:buNone/>
            </a:pPr>
            <a:r>
              <a:rPr lang="en-US" sz="2900"/>
              <a:t>1. Obtain a desired incentive​</a:t>
            </a:r>
          </a:p>
          <a:p>
            <a:pPr marL="457200" lvl="1" indent="0">
              <a:buNone/>
            </a:pPr>
            <a:r>
              <a:rPr lang="en-US" sz="2900"/>
              <a:t>2. Protect an interest​</a:t>
            </a:r>
          </a:p>
          <a:p>
            <a:endParaRPr lang="en-US"/>
          </a:p>
          <a:p>
            <a:pPr marL="0" indent="0">
              <a:buNone/>
            </a:pPr>
            <a:endParaRPr lang="en-US"/>
          </a:p>
        </p:txBody>
      </p:sp>
      <p:sp>
        <p:nvSpPr>
          <p:cNvPr id="5" name="Slide Number Placeholder 4">
            <a:extLst>
              <a:ext uri="{FF2B5EF4-FFF2-40B4-BE49-F238E27FC236}">
                <a16:creationId xmlns:a16="http://schemas.microsoft.com/office/drawing/2014/main" id="{9F460F01-7836-D57A-D01C-A7E5451CD564}"/>
              </a:ext>
            </a:extLst>
          </p:cNvPr>
          <p:cNvSpPr>
            <a:spLocks noGrp="1"/>
          </p:cNvSpPr>
          <p:nvPr>
            <p:ph type="sldNum" sz="quarter" idx="12"/>
          </p:nvPr>
        </p:nvSpPr>
        <p:spPr/>
        <p:txBody>
          <a:bodyPr/>
          <a:lstStyle/>
          <a:p>
            <a:fld id="{610F3DD8-A0DC-3C44-B4A1-CFDA146FA2D1}" type="slidenum">
              <a:rPr lang="en-US" smtClean="0"/>
              <a:t>21</a:t>
            </a:fld>
            <a:endParaRPr lang="en-US"/>
          </a:p>
        </p:txBody>
      </p:sp>
    </p:spTree>
    <p:extLst>
      <p:ext uri="{BB962C8B-B14F-4D97-AF65-F5344CB8AC3E}">
        <p14:creationId xmlns:p14="http://schemas.microsoft.com/office/powerpoint/2010/main" val="3740005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F97D1-B0EF-5F57-BB41-484B2606983F}"/>
              </a:ext>
            </a:extLst>
          </p:cNvPr>
          <p:cNvSpPr>
            <a:spLocks noGrp="1"/>
          </p:cNvSpPr>
          <p:nvPr>
            <p:ph type="title"/>
          </p:nvPr>
        </p:nvSpPr>
        <p:spPr>
          <a:xfrm>
            <a:off x="317339" y="719920"/>
            <a:ext cx="10515600" cy="1325563"/>
          </a:xfrm>
        </p:spPr>
        <p:txBody>
          <a:bodyPr/>
          <a:lstStyle/>
          <a:p>
            <a:r>
              <a:rPr lang="en-US"/>
              <a:t>A(1) Avoidance of hard law pain: Reaction to enforcement threat</a:t>
            </a:r>
          </a:p>
        </p:txBody>
      </p:sp>
      <p:sp>
        <p:nvSpPr>
          <p:cNvPr id="3" name="Content Placeholder 2">
            <a:extLst>
              <a:ext uri="{FF2B5EF4-FFF2-40B4-BE49-F238E27FC236}">
                <a16:creationId xmlns:a16="http://schemas.microsoft.com/office/drawing/2014/main" id="{01CC0185-8C60-96EB-FB82-E8EE4B40E8D7}"/>
              </a:ext>
            </a:extLst>
          </p:cNvPr>
          <p:cNvSpPr>
            <a:spLocks noGrp="1"/>
          </p:cNvSpPr>
          <p:nvPr>
            <p:ph idx="1"/>
          </p:nvPr>
        </p:nvSpPr>
        <p:spPr>
          <a:xfrm>
            <a:off x="838199" y="2207810"/>
            <a:ext cx="10515600" cy="4351338"/>
          </a:xfrm>
        </p:spPr>
        <p:txBody>
          <a:bodyPr vert="horz" lIns="91440" tIns="45720" rIns="91440" bIns="45720" rtlCol="0" anchor="t">
            <a:normAutofit/>
          </a:bodyPr>
          <a:lstStyle/>
          <a:p>
            <a:r>
              <a:rPr lang="en-US"/>
              <a:t>Many agencies will send warning letters of violation and possible enforcement​</a:t>
            </a:r>
          </a:p>
          <a:p>
            <a:pPr lvl="1"/>
            <a:r>
              <a:rPr lang="en-US"/>
              <a:t>FCC- letter of inquiry​</a:t>
            </a:r>
          </a:p>
          <a:p>
            <a:pPr lvl="1"/>
            <a:r>
              <a:rPr lang="en-US"/>
              <a:t>SEC -Wells Notice​</a:t>
            </a:r>
          </a:p>
          <a:p>
            <a:pPr lvl="1"/>
            <a:r>
              <a:rPr lang="en-US"/>
              <a:t>FDA- warning letter​</a:t>
            </a:r>
          </a:p>
          <a:p>
            <a:pPr lvl="1"/>
            <a:r>
              <a:rPr lang="en-US"/>
              <a:t>FTC- warning letter and Notice of Penalty Offenses</a:t>
            </a:r>
          </a:p>
          <a:p>
            <a:r>
              <a:rPr lang="en-US"/>
              <a:t>When another company settles with an agency in a consent decree, often serves as warning to other companies in similar situations​ (consent decree fencing)</a:t>
            </a:r>
          </a:p>
        </p:txBody>
      </p:sp>
      <p:sp>
        <p:nvSpPr>
          <p:cNvPr id="5" name="Slide Number Placeholder 4">
            <a:extLst>
              <a:ext uri="{FF2B5EF4-FFF2-40B4-BE49-F238E27FC236}">
                <a16:creationId xmlns:a16="http://schemas.microsoft.com/office/drawing/2014/main" id="{8CF83371-1AE7-CD8F-0BEA-DBED86DA4FEF}"/>
              </a:ext>
            </a:extLst>
          </p:cNvPr>
          <p:cNvSpPr>
            <a:spLocks noGrp="1"/>
          </p:cNvSpPr>
          <p:nvPr>
            <p:ph type="sldNum" sz="quarter" idx="12"/>
          </p:nvPr>
        </p:nvSpPr>
        <p:spPr/>
        <p:txBody>
          <a:bodyPr/>
          <a:lstStyle/>
          <a:p>
            <a:fld id="{610F3DD8-A0DC-3C44-B4A1-CFDA146FA2D1}" type="slidenum">
              <a:rPr lang="en-US" smtClean="0"/>
              <a:t>22</a:t>
            </a:fld>
            <a:endParaRPr lang="en-US"/>
          </a:p>
        </p:txBody>
      </p:sp>
    </p:spTree>
    <p:extLst>
      <p:ext uri="{BB962C8B-B14F-4D97-AF65-F5344CB8AC3E}">
        <p14:creationId xmlns:p14="http://schemas.microsoft.com/office/powerpoint/2010/main" val="2301742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9154-84C6-4A28-13CA-97DF727988CC}"/>
              </a:ext>
            </a:extLst>
          </p:cNvPr>
          <p:cNvSpPr>
            <a:spLocks noGrp="1"/>
          </p:cNvSpPr>
          <p:nvPr>
            <p:ph type="title"/>
          </p:nvPr>
        </p:nvSpPr>
        <p:spPr/>
        <p:txBody>
          <a:bodyPr/>
          <a:lstStyle/>
          <a:p>
            <a:r>
              <a:rPr lang="en-US"/>
              <a:t>A(2) Avoidance of hard law pain: ​</a:t>
            </a:r>
            <a:br>
              <a:rPr lang="en-US"/>
            </a:br>
            <a:r>
              <a:rPr lang="en-US"/>
              <a:t>Preempting hard law regulation​</a:t>
            </a:r>
          </a:p>
        </p:txBody>
      </p:sp>
      <p:sp>
        <p:nvSpPr>
          <p:cNvPr id="3" name="Content Placeholder 2">
            <a:extLst>
              <a:ext uri="{FF2B5EF4-FFF2-40B4-BE49-F238E27FC236}">
                <a16:creationId xmlns:a16="http://schemas.microsoft.com/office/drawing/2014/main" id="{BF9E2380-4C34-004C-4976-7FCDCCB39208}"/>
              </a:ext>
            </a:extLst>
          </p:cNvPr>
          <p:cNvSpPr>
            <a:spLocks noGrp="1"/>
          </p:cNvSpPr>
          <p:nvPr>
            <p:ph idx="1"/>
          </p:nvPr>
        </p:nvSpPr>
        <p:spPr/>
        <p:txBody>
          <a:bodyPr>
            <a:normAutofit/>
          </a:bodyPr>
          <a:lstStyle/>
          <a:p>
            <a:r>
              <a:rPr lang="en-US"/>
              <a:t>Preempting/preventing government regulation is a frequent rationale for industry self-regulation​</a:t>
            </a:r>
          </a:p>
          <a:p>
            <a:pPr lvl="1"/>
            <a:r>
              <a:rPr lang="en-US"/>
              <a:t>Self-regulation permits industry to define applicable requirements​</a:t>
            </a:r>
          </a:p>
          <a:p>
            <a:pPr lvl="1"/>
            <a:r>
              <a:rPr lang="en-US"/>
              <a:t>Self-regulation avoids risks of government enforcement penalties​</a:t>
            </a:r>
          </a:p>
          <a:p>
            <a:endParaRPr lang="en-US"/>
          </a:p>
          <a:p>
            <a:r>
              <a:rPr lang="en-US"/>
              <a:t>Examples:​</a:t>
            </a:r>
          </a:p>
          <a:p>
            <a:pPr lvl="1"/>
            <a:r>
              <a:rPr lang="en-US"/>
              <a:t>Motion Picture Association movie rating system​</a:t>
            </a:r>
          </a:p>
          <a:p>
            <a:pPr lvl="1"/>
            <a:r>
              <a:rPr lang="en-US"/>
              <a:t>Video game industry Entertainment Software Rating Board​ (ESRB)</a:t>
            </a:r>
          </a:p>
          <a:p>
            <a:pPr lvl="1"/>
            <a:r>
              <a:rPr lang="en-US"/>
              <a:t>NAIMA insulation industry Health and Safety Partnership Program​</a:t>
            </a:r>
          </a:p>
        </p:txBody>
      </p:sp>
      <p:sp>
        <p:nvSpPr>
          <p:cNvPr id="5" name="Slide Number Placeholder 4">
            <a:extLst>
              <a:ext uri="{FF2B5EF4-FFF2-40B4-BE49-F238E27FC236}">
                <a16:creationId xmlns:a16="http://schemas.microsoft.com/office/drawing/2014/main" id="{B1E8CBC9-9300-171D-028A-3A1617D47CE8}"/>
              </a:ext>
            </a:extLst>
          </p:cNvPr>
          <p:cNvSpPr>
            <a:spLocks noGrp="1"/>
          </p:cNvSpPr>
          <p:nvPr>
            <p:ph type="sldNum" sz="quarter" idx="12"/>
          </p:nvPr>
        </p:nvSpPr>
        <p:spPr/>
        <p:txBody>
          <a:bodyPr/>
          <a:lstStyle/>
          <a:p>
            <a:fld id="{610F3DD8-A0DC-3C44-B4A1-CFDA146FA2D1}" type="slidenum">
              <a:rPr lang="en-US" smtClean="0"/>
              <a:t>23</a:t>
            </a:fld>
            <a:endParaRPr lang="en-US"/>
          </a:p>
        </p:txBody>
      </p:sp>
    </p:spTree>
    <p:extLst>
      <p:ext uri="{BB962C8B-B14F-4D97-AF65-F5344CB8AC3E}">
        <p14:creationId xmlns:p14="http://schemas.microsoft.com/office/powerpoint/2010/main" val="1598092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74F3C-9354-F703-D695-1D7C2089202A}"/>
              </a:ext>
            </a:extLst>
          </p:cNvPr>
          <p:cNvSpPr>
            <a:spLocks noGrp="1"/>
          </p:cNvSpPr>
          <p:nvPr>
            <p:ph type="title"/>
          </p:nvPr>
        </p:nvSpPr>
        <p:spPr/>
        <p:txBody>
          <a:bodyPr/>
          <a:lstStyle/>
          <a:p>
            <a:r>
              <a:rPr lang="en-US"/>
              <a:t>B(1) To obtain benefits:​</a:t>
            </a:r>
            <a:br>
              <a:rPr lang="en-US"/>
            </a:br>
            <a:r>
              <a:rPr lang="en-US"/>
              <a:t>Obtain a desired resource​</a:t>
            </a:r>
          </a:p>
        </p:txBody>
      </p:sp>
      <p:sp>
        <p:nvSpPr>
          <p:cNvPr id="3" name="Content Placeholder 2">
            <a:extLst>
              <a:ext uri="{FF2B5EF4-FFF2-40B4-BE49-F238E27FC236}">
                <a16:creationId xmlns:a16="http://schemas.microsoft.com/office/drawing/2014/main" id="{6E42BFAC-6FB3-5222-B998-1236EC178B36}"/>
              </a:ext>
            </a:extLst>
          </p:cNvPr>
          <p:cNvSpPr>
            <a:spLocks noGrp="1"/>
          </p:cNvSpPr>
          <p:nvPr>
            <p:ph idx="1"/>
          </p:nvPr>
        </p:nvSpPr>
        <p:spPr>
          <a:xfrm>
            <a:off x="838199" y="2141537"/>
            <a:ext cx="10515600" cy="4351338"/>
          </a:xfrm>
        </p:spPr>
        <p:txBody>
          <a:bodyPr>
            <a:normAutofit/>
          </a:bodyPr>
          <a:lstStyle/>
          <a:p>
            <a:r>
              <a:rPr lang="en-US"/>
              <a:t>Motivation for soft law adherence is often to obtain a desired benefit​</a:t>
            </a:r>
          </a:p>
          <a:p>
            <a:r>
              <a:rPr lang="en-US"/>
              <a:t>Examples:​</a:t>
            </a:r>
          </a:p>
          <a:p>
            <a:pPr lvl="1"/>
            <a:r>
              <a:rPr lang="en-US"/>
              <a:t>Compliance with NIH recombinant DNA guidelines required to receive NIH funding (and even for non-funded entities may be critical for professional credibility)​</a:t>
            </a:r>
          </a:p>
          <a:p>
            <a:pPr lvl="1"/>
            <a:r>
              <a:rPr lang="en-US"/>
              <a:t>Publication in Nature journals requires conformance with International Society for Stem Cell Research (ISSCR) guidelines​</a:t>
            </a:r>
          </a:p>
          <a:p>
            <a:pPr lvl="1"/>
            <a:r>
              <a:rPr lang="en-US"/>
              <a:t>Compliance with Energy Star program provides various market advantages​</a:t>
            </a:r>
          </a:p>
        </p:txBody>
      </p:sp>
      <p:sp>
        <p:nvSpPr>
          <p:cNvPr id="5" name="Slide Number Placeholder 4">
            <a:extLst>
              <a:ext uri="{FF2B5EF4-FFF2-40B4-BE49-F238E27FC236}">
                <a16:creationId xmlns:a16="http://schemas.microsoft.com/office/drawing/2014/main" id="{96D06CED-0E90-4900-61E5-5923A2B40231}"/>
              </a:ext>
            </a:extLst>
          </p:cNvPr>
          <p:cNvSpPr>
            <a:spLocks noGrp="1"/>
          </p:cNvSpPr>
          <p:nvPr>
            <p:ph type="sldNum" sz="quarter" idx="12"/>
          </p:nvPr>
        </p:nvSpPr>
        <p:spPr/>
        <p:txBody>
          <a:bodyPr/>
          <a:lstStyle/>
          <a:p>
            <a:fld id="{610F3DD8-A0DC-3C44-B4A1-CFDA146FA2D1}" type="slidenum">
              <a:rPr lang="en-US" smtClean="0"/>
              <a:t>24</a:t>
            </a:fld>
            <a:endParaRPr lang="en-US"/>
          </a:p>
        </p:txBody>
      </p:sp>
    </p:spTree>
    <p:extLst>
      <p:ext uri="{BB962C8B-B14F-4D97-AF65-F5344CB8AC3E}">
        <p14:creationId xmlns:p14="http://schemas.microsoft.com/office/powerpoint/2010/main" val="39926377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F2203-6D0E-2A81-7D58-B24082AE77BE}"/>
              </a:ext>
            </a:extLst>
          </p:cNvPr>
          <p:cNvSpPr>
            <a:spLocks noGrp="1"/>
          </p:cNvSpPr>
          <p:nvPr>
            <p:ph type="title"/>
          </p:nvPr>
        </p:nvSpPr>
        <p:spPr/>
        <p:txBody>
          <a:bodyPr/>
          <a:lstStyle/>
          <a:p>
            <a:r>
              <a:rPr lang="en-US"/>
              <a:t>B(2): To obtain benefits:​</a:t>
            </a:r>
            <a:br>
              <a:rPr lang="en-US"/>
            </a:br>
            <a:r>
              <a:rPr lang="en-US"/>
              <a:t>Protect an interest​</a:t>
            </a:r>
          </a:p>
        </p:txBody>
      </p:sp>
      <p:sp>
        <p:nvSpPr>
          <p:cNvPr id="3" name="Content Placeholder 2">
            <a:extLst>
              <a:ext uri="{FF2B5EF4-FFF2-40B4-BE49-F238E27FC236}">
                <a16:creationId xmlns:a16="http://schemas.microsoft.com/office/drawing/2014/main" id="{547E3264-66CD-B596-DD7C-5B4EE0A9AB1A}"/>
              </a:ext>
            </a:extLst>
          </p:cNvPr>
          <p:cNvSpPr>
            <a:spLocks noGrp="1"/>
          </p:cNvSpPr>
          <p:nvPr>
            <p:ph idx="1"/>
          </p:nvPr>
        </p:nvSpPr>
        <p:spPr>
          <a:xfrm>
            <a:off x="745602" y="2115213"/>
            <a:ext cx="10515600" cy="4351338"/>
          </a:xfrm>
        </p:spPr>
        <p:txBody>
          <a:bodyPr/>
          <a:lstStyle/>
          <a:p>
            <a:r>
              <a:rPr lang="en-US"/>
              <a:t>Soft law can provide significant benefits in specific contexts:​</a:t>
            </a:r>
          </a:p>
          <a:p>
            <a:pPr lvl="1"/>
            <a:r>
              <a:rPr lang="en-US"/>
              <a:t>Liability insurance coverage/reduced insurance premiums​</a:t>
            </a:r>
          </a:p>
          <a:p>
            <a:pPr lvl="1"/>
            <a:r>
              <a:rPr lang="en-US"/>
              <a:t>Reputation benefits (with regards to other companies, government, public)​</a:t>
            </a:r>
          </a:p>
          <a:p>
            <a:pPr lvl="1"/>
            <a:r>
              <a:rPr lang="en-US"/>
              <a:t>Liability prevention or liability shield​</a:t>
            </a:r>
          </a:p>
        </p:txBody>
      </p:sp>
      <p:sp>
        <p:nvSpPr>
          <p:cNvPr id="5" name="Slide Number Placeholder 4">
            <a:extLst>
              <a:ext uri="{FF2B5EF4-FFF2-40B4-BE49-F238E27FC236}">
                <a16:creationId xmlns:a16="http://schemas.microsoft.com/office/drawing/2014/main" id="{91552458-0F75-A099-4DA4-9F4D98EC8C3B}"/>
              </a:ext>
            </a:extLst>
          </p:cNvPr>
          <p:cNvSpPr>
            <a:spLocks noGrp="1"/>
          </p:cNvSpPr>
          <p:nvPr>
            <p:ph type="sldNum" sz="quarter" idx="12"/>
          </p:nvPr>
        </p:nvSpPr>
        <p:spPr/>
        <p:txBody>
          <a:bodyPr/>
          <a:lstStyle/>
          <a:p>
            <a:fld id="{610F3DD8-A0DC-3C44-B4A1-CFDA146FA2D1}" type="slidenum">
              <a:rPr lang="en-US" smtClean="0"/>
              <a:t>25</a:t>
            </a:fld>
            <a:endParaRPr lang="en-US"/>
          </a:p>
        </p:txBody>
      </p:sp>
    </p:spTree>
    <p:extLst>
      <p:ext uri="{BB962C8B-B14F-4D97-AF65-F5344CB8AC3E}">
        <p14:creationId xmlns:p14="http://schemas.microsoft.com/office/powerpoint/2010/main" val="17432171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8C2A0-3BBE-838A-2FD3-6F2A69E64E32}"/>
              </a:ext>
            </a:extLst>
          </p:cNvPr>
          <p:cNvSpPr>
            <a:spLocks noGrp="1"/>
          </p:cNvSpPr>
          <p:nvPr>
            <p:ph type="title"/>
          </p:nvPr>
        </p:nvSpPr>
        <p:spPr/>
        <p:txBody>
          <a:bodyPr/>
          <a:lstStyle/>
          <a:p>
            <a:r>
              <a:rPr lang="en-US"/>
              <a:t>Determinants of Success​</a:t>
            </a:r>
          </a:p>
        </p:txBody>
      </p:sp>
      <p:sp>
        <p:nvSpPr>
          <p:cNvPr id="3" name="Content Placeholder 2">
            <a:extLst>
              <a:ext uri="{FF2B5EF4-FFF2-40B4-BE49-F238E27FC236}">
                <a16:creationId xmlns:a16="http://schemas.microsoft.com/office/drawing/2014/main" id="{7BFAD428-C4A8-9B58-1392-61720F56ED47}"/>
              </a:ext>
            </a:extLst>
          </p:cNvPr>
          <p:cNvSpPr>
            <a:spLocks noGrp="1"/>
          </p:cNvSpPr>
          <p:nvPr>
            <p:ph idx="1"/>
          </p:nvPr>
        </p:nvSpPr>
        <p:spPr>
          <a:xfrm>
            <a:off x="838199" y="1455235"/>
            <a:ext cx="10515600" cy="4112188"/>
          </a:xfrm>
        </p:spPr>
        <p:txBody>
          <a:bodyPr>
            <a:normAutofit fontScale="92500" lnSpcReduction="20000"/>
          </a:bodyPr>
          <a:lstStyle/>
          <a:p>
            <a:r>
              <a:rPr lang="en-US"/>
              <a:t>Sometimes produces mixed results​</a:t>
            </a:r>
          </a:p>
          <a:p>
            <a:r>
              <a:rPr lang="en-US"/>
              <a:t>Key determinants of success:​</a:t>
            </a:r>
          </a:p>
          <a:p>
            <a:pPr lvl="1"/>
            <a:r>
              <a:rPr lang="en-US">
                <a:solidFill>
                  <a:schemeClr val="accent1"/>
                </a:solidFill>
              </a:rPr>
              <a:t>Incentives​</a:t>
            </a:r>
          </a:p>
          <a:p>
            <a:pPr lvl="2"/>
            <a:r>
              <a:rPr lang="en-US"/>
              <a:t>Regulatory backup​</a:t>
            </a:r>
          </a:p>
          <a:p>
            <a:pPr lvl="2"/>
            <a:r>
              <a:rPr lang="en-US"/>
              <a:t>Insurance coverage​</a:t>
            </a:r>
          </a:p>
          <a:p>
            <a:pPr lvl="2"/>
            <a:r>
              <a:rPr lang="en-US"/>
              <a:t>Liability prevention​</a:t>
            </a:r>
          </a:p>
          <a:p>
            <a:pPr lvl="2"/>
            <a:r>
              <a:rPr lang="en-US"/>
              <a:t>Contractual requirements​</a:t>
            </a:r>
          </a:p>
          <a:p>
            <a:pPr lvl="2"/>
            <a:r>
              <a:rPr lang="en-US"/>
              <a:t>Public perceptions​</a:t>
            </a:r>
          </a:p>
          <a:p>
            <a:pPr lvl="1"/>
            <a:r>
              <a:rPr lang="en-US">
                <a:solidFill>
                  <a:schemeClr val="accent1"/>
                </a:solidFill>
              </a:rPr>
              <a:t>Mechanisms​</a:t>
            </a:r>
          </a:p>
          <a:p>
            <a:pPr lvl="2"/>
            <a:r>
              <a:rPr lang="en-US"/>
              <a:t>C-Suite engagement​</a:t>
            </a:r>
          </a:p>
          <a:p>
            <a:pPr lvl="2"/>
            <a:r>
              <a:rPr lang="en-US"/>
              <a:t>Ethics committees​</a:t>
            </a:r>
          </a:p>
          <a:p>
            <a:pPr lvl="2"/>
            <a:r>
              <a:rPr lang="en-US"/>
              <a:t>NGO Partner/Oversight​</a:t>
            </a:r>
          </a:p>
          <a:p>
            <a:pPr lvl="2"/>
            <a:r>
              <a:rPr lang="en-US"/>
              <a:t>FTC Enforcement of Soft Law Commitments​</a:t>
            </a:r>
          </a:p>
        </p:txBody>
      </p:sp>
      <p:sp>
        <p:nvSpPr>
          <p:cNvPr id="5" name="Slide Number Placeholder 4">
            <a:extLst>
              <a:ext uri="{FF2B5EF4-FFF2-40B4-BE49-F238E27FC236}">
                <a16:creationId xmlns:a16="http://schemas.microsoft.com/office/drawing/2014/main" id="{E4DA7FE5-99D5-FAA1-089E-88B20A102FC2}"/>
              </a:ext>
            </a:extLst>
          </p:cNvPr>
          <p:cNvSpPr>
            <a:spLocks noGrp="1"/>
          </p:cNvSpPr>
          <p:nvPr>
            <p:ph type="sldNum" sz="quarter" idx="12"/>
          </p:nvPr>
        </p:nvSpPr>
        <p:spPr/>
        <p:txBody>
          <a:bodyPr/>
          <a:lstStyle/>
          <a:p>
            <a:fld id="{610F3DD8-A0DC-3C44-B4A1-CFDA146FA2D1}" type="slidenum">
              <a:rPr lang="en-US" smtClean="0"/>
              <a:t>26</a:t>
            </a:fld>
            <a:endParaRPr lang="en-US"/>
          </a:p>
        </p:txBody>
      </p:sp>
      <p:sp>
        <p:nvSpPr>
          <p:cNvPr id="6" name="Rectangle 5">
            <a:extLst>
              <a:ext uri="{FF2B5EF4-FFF2-40B4-BE49-F238E27FC236}">
                <a16:creationId xmlns:a16="http://schemas.microsoft.com/office/drawing/2014/main" id="{698EC48B-4FF7-C2AF-5432-2107F0D2AA54}"/>
              </a:ext>
            </a:extLst>
          </p:cNvPr>
          <p:cNvSpPr/>
          <p:nvPr/>
        </p:nvSpPr>
        <p:spPr>
          <a:xfrm>
            <a:off x="0" y="5220182"/>
            <a:ext cx="12192000" cy="98384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i="1" u="none" strike="noStrike">
                <a:solidFill>
                  <a:srgbClr val="FFFFFF"/>
                </a:solidFill>
                <a:effectLst/>
                <a:latin typeface="Arial" panose="020B0604020202020204" pitchFamily="34" charset="0"/>
              </a:rPr>
              <a:t>Lessons fro</a:t>
            </a:r>
            <a:r>
              <a:rPr lang="en-US" sz="2800" i="1" u="none" strike="noStrike">
                <a:solidFill>
                  <a:srgbClr val="FFFFFF"/>
                </a:solidFill>
                <a:effectLst/>
                <a:latin typeface="Aptos" panose="020B0004020202020204" pitchFamily="34" charset="0"/>
              </a:rPr>
              <a:t>m historical examples of soft law governance</a:t>
            </a:r>
            <a:endParaRPr lang="en-US" sz="2800"/>
          </a:p>
        </p:txBody>
      </p:sp>
    </p:spTree>
    <p:extLst>
      <p:ext uri="{BB962C8B-B14F-4D97-AF65-F5344CB8AC3E}">
        <p14:creationId xmlns:p14="http://schemas.microsoft.com/office/powerpoint/2010/main" val="38312848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3E080C8-7AF7-28E9-8900-B05083BF3FC7}"/>
              </a:ext>
            </a:extLst>
          </p:cNvPr>
          <p:cNvSpPr>
            <a:spLocks noGrp="1"/>
          </p:cNvSpPr>
          <p:nvPr>
            <p:ph type="sldNum" sz="quarter" idx="12"/>
          </p:nvPr>
        </p:nvSpPr>
        <p:spPr/>
        <p:txBody>
          <a:bodyPr/>
          <a:lstStyle/>
          <a:p>
            <a:fld id="{610F3DD8-A0DC-3C44-B4A1-CFDA146FA2D1}" type="slidenum">
              <a:rPr lang="en-US" smtClean="0"/>
              <a:t>27</a:t>
            </a:fld>
            <a:endParaRPr lang="en-US"/>
          </a:p>
        </p:txBody>
      </p:sp>
      <p:pic>
        <p:nvPicPr>
          <p:cNvPr id="7170" name="Picture 2">
            <a:extLst>
              <a:ext uri="{FF2B5EF4-FFF2-40B4-BE49-F238E27FC236}">
                <a16:creationId xmlns:a16="http://schemas.microsoft.com/office/drawing/2014/main" id="{6A1AF5C6-A182-CFA0-E453-ED34FDD166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530" y="401690"/>
            <a:ext cx="5067795" cy="5954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66034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782E062-1766-8E82-EE50-2D057B8D3CEA}"/>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28</a:t>
            </a:fld>
            <a:endParaRPr lang="en-US"/>
          </a:p>
        </p:txBody>
      </p:sp>
      <p:sp>
        <p:nvSpPr>
          <p:cNvPr id="2" name="Title 1">
            <a:extLst>
              <a:ext uri="{FF2B5EF4-FFF2-40B4-BE49-F238E27FC236}">
                <a16:creationId xmlns:a16="http://schemas.microsoft.com/office/drawing/2014/main" id="{3D511D4F-DA7E-F524-EB82-F99033D9C92F}"/>
              </a:ext>
            </a:extLst>
          </p:cNvPr>
          <p:cNvSpPr>
            <a:spLocks noGrp="1"/>
          </p:cNvSpPr>
          <p:nvPr>
            <p:ph type="title"/>
          </p:nvPr>
        </p:nvSpPr>
        <p:spPr>
          <a:xfrm>
            <a:off x="838200" y="365125"/>
            <a:ext cx="10515600" cy="1325563"/>
          </a:xfrm>
        </p:spPr>
        <p:txBody>
          <a:bodyPr anchor="ctr">
            <a:normAutofit/>
          </a:bodyPr>
          <a:lstStyle/>
          <a:p>
            <a:r>
              <a:rPr lang="en-US"/>
              <a:t>New vs Old Governance </a:t>
            </a:r>
          </a:p>
        </p:txBody>
      </p:sp>
      <p:graphicFrame>
        <p:nvGraphicFramePr>
          <p:cNvPr id="7" name="Table 6">
            <a:extLst>
              <a:ext uri="{FF2B5EF4-FFF2-40B4-BE49-F238E27FC236}">
                <a16:creationId xmlns:a16="http://schemas.microsoft.com/office/drawing/2014/main" id="{7CD0F777-6C3D-F4BF-A0B0-C6253182F511}"/>
              </a:ext>
            </a:extLst>
          </p:cNvPr>
          <p:cNvGraphicFramePr>
            <a:graphicFrameLocks noGrp="1"/>
          </p:cNvGraphicFramePr>
          <p:nvPr>
            <p:extLst>
              <p:ext uri="{D42A27DB-BD31-4B8C-83A1-F6EECF244321}">
                <p14:modId xmlns:p14="http://schemas.microsoft.com/office/powerpoint/2010/main" val="3408413697"/>
              </p:ext>
            </p:extLst>
          </p:nvPr>
        </p:nvGraphicFramePr>
        <p:xfrm>
          <a:off x="1279646" y="1803559"/>
          <a:ext cx="9612132" cy="3694041"/>
        </p:xfrm>
        <a:graphic>
          <a:graphicData uri="http://schemas.openxmlformats.org/drawingml/2006/table">
            <a:tbl>
              <a:tblPr firstRow="1" bandRow="1">
                <a:tableStyleId>{08FB837D-C827-4EFA-A057-4D05807E0F7C}</a:tableStyleId>
              </a:tblPr>
              <a:tblGrid>
                <a:gridCol w="3211331">
                  <a:extLst>
                    <a:ext uri="{9D8B030D-6E8A-4147-A177-3AD203B41FA5}">
                      <a16:colId xmlns:a16="http://schemas.microsoft.com/office/drawing/2014/main" val="3741391075"/>
                    </a:ext>
                  </a:extLst>
                </a:gridCol>
                <a:gridCol w="3196757">
                  <a:extLst>
                    <a:ext uri="{9D8B030D-6E8A-4147-A177-3AD203B41FA5}">
                      <a16:colId xmlns:a16="http://schemas.microsoft.com/office/drawing/2014/main" val="569523629"/>
                    </a:ext>
                  </a:extLst>
                </a:gridCol>
                <a:gridCol w="3204044">
                  <a:extLst>
                    <a:ext uri="{9D8B030D-6E8A-4147-A177-3AD203B41FA5}">
                      <a16:colId xmlns:a16="http://schemas.microsoft.com/office/drawing/2014/main" val="896467348"/>
                    </a:ext>
                  </a:extLst>
                </a:gridCol>
              </a:tblGrid>
              <a:tr h="597249">
                <a:tc>
                  <a:txBody>
                    <a:bodyPr/>
                    <a:lstStyle/>
                    <a:p>
                      <a:endParaRPr lang="en-US"/>
                    </a:p>
                  </a:txBody>
                  <a:tcPr/>
                </a:tc>
                <a:tc>
                  <a:txBody>
                    <a:bodyPr/>
                    <a:lstStyle/>
                    <a:p>
                      <a:r>
                        <a:rPr lang="en-US"/>
                        <a:t>The Old </a:t>
                      </a:r>
                    </a:p>
                  </a:txBody>
                  <a:tcPr/>
                </a:tc>
                <a:tc>
                  <a:txBody>
                    <a:bodyPr/>
                    <a:lstStyle/>
                    <a:p>
                      <a:r>
                        <a:rPr lang="en-US"/>
                        <a:t>The New</a:t>
                      </a:r>
                    </a:p>
                  </a:txBody>
                  <a:tcPr/>
                </a:tc>
                <a:extLst>
                  <a:ext uri="{0D108BD9-81ED-4DB2-BD59-A6C34878D82A}">
                    <a16:rowId xmlns:a16="http://schemas.microsoft.com/office/drawing/2014/main" val="346387262"/>
                  </a:ext>
                </a:extLst>
              </a:tr>
              <a:tr h="605544">
                <a:tc>
                  <a:txBody>
                    <a:bodyPr/>
                    <a:lstStyle/>
                    <a:p>
                      <a:r>
                        <a:rPr lang="en-US" b="1">
                          <a:solidFill>
                            <a:schemeClr val="tx1"/>
                          </a:solidFill>
                        </a:rPr>
                        <a:t>Regulatory Subject </a:t>
                      </a:r>
                    </a:p>
                  </a:txBody>
                  <a:tcPr/>
                </a:tc>
                <a:tc>
                  <a:txBody>
                    <a:bodyPr/>
                    <a:lstStyle/>
                    <a:p>
                      <a:r>
                        <a:rPr lang="en-US">
                          <a:solidFill>
                            <a:schemeClr val="tx1"/>
                          </a:solidFill>
                        </a:rPr>
                        <a:t>Vincy Chloride Emissions </a:t>
                      </a:r>
                    </a:p>
                  </a:txBody>
                  <a:tcPr/>
                </a:tc>
                <a:tc>
                  <a:txBody>
                    <a:bodyPr/>
                    <a:lstStyle/>
                    <a:p>
                      <a:r>
                        <a:rPr lang="en-US">
                          <a:solidFill>
                            <a:schemeClr val="tx1"/>
                          </a:solidFill>
                        </a:rPr>
                        <a:t>AI </a:t>
                      </a:r>
                    </a:p>
                  </a:txBody>
                  <a:tcPr/>
                </a:tc>
                <a:extLst>
                  <a:ext uri="{0D108BD9-81ED-4DB2-BD59-A6C34878D82A}">
                    <a16:rowId xmlns:a16="http://schemas.microsoft.com/office/drawing/2014/main" val="329740205"/>
                  </a:ext>
                </a:extLst>
              </a:tr>
              <a:tr h="605544">
                <a:tc>
                  <a:txBody>
                    <a:bodyPr/>
                    <a:lstStyle/>
                    <a:p>
                      <a:r>
                        <a:rPr lang="en-US" b="1">
                          <a:solidFill>
                            <a:schemeClr val="tx1"/>
                          </a:solidFill>
                        </a:rPr>
                        <a:t>Agency</a:t>
                      </a:r>
                    </a:p>
                  </a:txBody>
                  <a:tcPr/>
                </a:tc>
                <a:tc>
                  <a:txBody>
                    <a:bodyPr/>
                    <a:lstStyle/>
                    <a:p>
                      <a:r>
                        <a:rPr lang="en-US">
                          <a:solidFill>
                            <a:schemeClr val="tx1"/>
                          </a:solidFill>
                        </a:rPr>
                        <a:t>EPA</a:t>
                      </a:r>
                    </a:p>
                  </a:txBody>
                  <a:tcPr/>
                </a:tc>
                <a:tc>
                  <a:txBody>
                    <a:bodyPr/>
                    <a:lstStyle/>
                    <a:p>
                      <a:r>
                        <a:rPr lang="en-US">
                          <a:solidFill>
                            <a:schemeClr val="tx1"/>
                          </a:solidFill>
                        </a:rPr>
                        <a:t>EPA, FDA, NHTSA, FTC, EEOC, SEC, HHS, CPSC, OSHA​</a:t>
                      </a:r>
                    </a:p>
                  </a:txBody>
                  <a:tcPr/>
                </a:tc>
                <a:extLst>
                  <a:ext uri="{0D108BD9-81ED-4DB2-BD59-A6C34878D82A}">
                    <a16:rowId xmlns:a16="http://schemas.microsoft.com/office/drawing/2014/main" val="53804691"/>
                  </a:ext>
                </a:extLst>
              </a:tr>
              <a:tr h="605544">
                <a:tc>
                  <a:txBody>
                    <a:bodyPr/>
                    <a:lstStyle/>
                    <a:p>
                      <a:pPr algn="l"/>
                      <a:r>
                        <a:rPr lang="en-US" b="1" i="0">
                          <a:solidFill>
                            <a:schemeClr val="tx1"/>
                          </a:solidFill>
                        </a:rPr>
                        <a:t>Risks</a:t>
                      </a:r>
                    </a:p>
                  </a:txBody>
                  <a:tcPr/>
                </a:tc>
                <a:tc>
                  <a:txBody>
                    <a:bodyPr/>
                    <a:lstStyle/>
                    <a:p>
                      <a:r>
                        <a:rPr lang="en-US">
                          <a:solidFill>
                            <a:schemeClr val="tx1"/>
                          </a:solidFill>
                        </a:rPr>
                        <a:t>Cancer</a:t>
                      </a:r>
                    </a:p>
                  </a:txBody>
                  <a:tcPr/>
                </a:tc>
                <a:tc>
                  <a:txBody>
                    <a:bodyPr/>
                    <a:lstStyle/>
                    <a:p>
                      <a:r>
                        <a:rPr lang="en-US">
                          <a:solidFill>
                            <a:schemeClr val="tx1"/>
                          </a:solidFill>
                        </a:rPr>
                        <a:t>Safety, Health, Discrimination, Privacy, Antitrust, Deception ​</a:t>
                      </a:r>
                    </a:p>
                  </a:txBody>
                  <a:tcPr/>
                </a:tc>
                <a:extLst>
                  <a:ext uri="{0D108BD9-81ED-4DB2-BD59-A6C34878D82A}">
                    <a16:rowId xmlns:a16="http://schemas.microsoft.com/office/drawing/2014/main" val="1601669023"/>
                  </a:ext>
                </a:extLst>
              </a:tr>
              <a:tr h="605544">
                <a:tc>
                  <a:txBody>
                    <a:bodyPr/>
                    <a:lstStyle/>
                    <a:p>
                      <a:r>
                        <a:rPr lang="en-US" b="1">
                          <a:solidFill>
                            <a:schemeClr val="tx1"/>
                          </a:solidFill>
                        </a:rPr>
                        <a:t>Regulated Entities </a:t>
                      </a:r>
                    </a:p>
                  </a:txBody>
                  <a:tcPr/>
                </a:tc>
                <a:tc>
                  <a:txBody>
                    <a:bodyPr/>
                    <a:lstStyle/>
                    <a:p>
                      <a:r>
                        <a:rPr lang="en-US">
                          <a:solidFill>
                            <a:schemeClr val="tx1"/>
                          </a:solidFill>
                        </a:rPr>
                        <a:t>7 Vinyl Chloride Manufacturers</a:t>
                      </a:r>
                    </a:p>
                  </a:txBody>
                  <a:tcPr/>
                </a:tc>
                <a:tc>
                  <a:txBody>
                    <a:bodyPr/>
                    <a:lstStyle/>
                    <a:p>
                      <a:r>
                        <a:rPr lang="en-US">
                          <a:solidFill>
                            <a:schemeClr val="tx1"/>
                          </a:solidFill>
                        </a:rPr>
                        <a:t>Thousands of Companies</a:t>
                      </a:r>
                    </a:p>
                  </a:txBody>
                  <a:tcPr/>
                </a:tc>
                <a:extLst>
                  <a:ext uri="{0D108BD9-81ED-4DB2-BD59-A6C34878D82A}">
                    <a16:rowId xmlns:a16="http://schemas.microsoft.com/office/drawing/2014/main" val="3869424806"/>
                  </a:ext>
                </a:extLst>
              </a:tr>
              <a:tr h="605544">
                <a:tc>
                  <a:txBody>
                    <a:bodyPr/>
                    <a:lstStyle/>
                    <a:p>
                      <a:r>
                        <a:rPr lang="en-US" b="1" i="0">
                          <a:solidFill>
                            <a:schemeClr val="tx1"/>
                          </a:solidFill>
                        </a:rPr>
                        <a:t>Industry(</a:t>
                      </a:r>
                      <a:r>
                        <a:rPr lang="en-US" b="1" i="0" err="1">
                          <a:solidFill>
                            <a:schemeClr val="tx1"/>
                          </a:solidFill>
                        </a:rPr>
                        <a:t>ies</a:t>
                      </a:r>
                      <a:r>
                        <a:rPr lang="en-US" b="1" i="0">
                          <a:solidFill>
                            <a:schemeClr val="tx1"/>
                          </a:solidFill>
                        </a:rPr>
                        <a:t>) Affected</a:t>
                      </a:r>
                    </a:p>
                  </a:txBody>
                  <a:tcPr/>
                </a:tc>
                <a:tc>
                  <a:txBody>
                    <a:bodyPr/>
                    <a:lstStyle/>
                    <a:p>
                      <a:r>
                        <a:rPr lang="en-US">
                          <a:solidFill>
                            <a:schemeClr val="tx1"/>
                          </a:solidFill>
                        </a:rPr>
                        <a:t>Plastics</a:t>
                      </a:r>
                    </a:p>
                  </a:txBody>
                  <a:tcPr/>
                </a:tc>
                <a:tc>
                  <a:txBody>
                    <a:bodyPr/>
                    <a:lstStyle/>
                    <a:p>
                      <a:r>
                        <a:rPr lang="en-US">
                          <a:solidFill>
                            <a:schemeClr val="tx1"/>
                          </a:solidFill>
                        </a:rPr>
                        <a:t>All</a:t>
                      </a:r>
                    </a:p>
                  </a:txBody>
                  <a:tcPr/>
                </a:tc>
                <a:extLst>
                  <a:ext uri="{0D108BD9-81ED-4DB2-BD59-A6C34878D82A}">
                    <a16:rowId xmlns:a16="http://schemas.microsoft.com/office/drawing/2014/main" val="2837297310"/>
                  </a:ext>
                </a:extLst>
              </a:tr>
            </a:tbl>
          </a:graphicData>
        </a:graphic>
      </p:graphicFrame>
    </p:spTree>
    <p:extLst>
      <p:ext uri="{BB962C8B-B14F-4D97-AF65-F5344CB8AC3E}">
        <p14:creationId xmlns:p14="http://schemas.microsoft.com/office/powerpoint/2010/main" val="5522134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15ECF-6511-EE2B-ABC5-E5439043F902}"/>
              </a:ext>
            </a:extLst>
          </p:cNvPr>
          <p:cNvSpPr>
            <a:spLocks noGrp="1"/>
          </p:cNvSpPr>
          <p:nvPr>
            <p:ph type="title"/>
          </p:nvPr>
        </p:nvSpPr>
        <p:spPr/>
        <p:txBody>
          <a:bodyPr/>
          <a:lstStyle/>
          <a:p>
            <a:r>
              <a:rPr lang="en-US"/>
              <a:t>AI: The Case for Soft Law Governance*</a:t>
            </a:r>
          </a:p>
        </p:txBody>
      </p:sp>
      <p:sp>
        <p:nvSpPr>
          <p:cNvPr id="3" name="Content Placeholder 2">
            <a:extLst>
              <a:ext uri="{FF2B5EF4-FFF2-40B4-BE49-F238E27FC236}">
                <a16:creationId xmlns:a16="http://schemas.microsoft.com/office/drawing/2014/main" id="{C9B6066B-1DE9-338F-EC62-D967182C8D1B}"/>
              </a:ext>
            </a:extLst>
          </p:cNvPr>
          <p:cNvSpPr>
            <a:spLocks noGrp="1"/>
          </p:cNvSpPr>
          <p:nvPr>
            <p:ph idx="1"/>
          </p:nvPr>
        </p:nvSpPr>
        <p:spPr>
          <a:xfrm>
            <a:off x="838199" y="1443661"/>
            <a:ext cx="10515600" cy="4351338"/>
          </a:xfrm>
        </p:spPr>
        <p:txBody>
          <a:bodyPr>
            <a:normAutofit/>
          </a:bodyPr>
          <a:lstStyle/>
          <a:p>
            <a:r>
              <a:rPr lang="en-US"/>
              <a:t>The rapid pace and applications of AI are too fast and varied for effective regulation​</a:t>
            </a:r>
          </a:p>
          <a:p>
            <a:pPr lvl="1"/>
            <a:r>
              <a:rPr lang="en-US"/>
              <a:t>Rules will be obsolete by the time the ink dries​</a:t>
            </a:r>
          </a:p>
          <a:p>
            <a:r>
              <a:rPr lang="en-US"/>
              <a:t>Industry has far more expertise than government to understand and manage AI​</a:t>
            </a:r>
          </a:p>
          <a:p>
            <a:r>
              <a:rPr lang="en-US"/>
              <a:t>Regulation will particularly harm small and medium size businesses​</a:t>
            </a:r>
          </a:p>
          <a:p>
            <a:r>
              <a:rPr lang="en-US"/>
              <a:t>AI is international, so is soft law​</a:t>
            </a:r>
          </a:p>
          <a:p>
            <a:r>
              <a:rPr lang="en-US"/>
              <a:t>US regulation will disadvantage the U.S. relative to China​-geopolitical, national security,  and economic considerations</a:t>
            </a:r>
          </a:p>
        </p:txBody>
      </p:sp>
      <p:sp>
        <p:nvSpPr>
          <p:cNvPr id="5" name="Slide Number Placeholder 4">
            <a:extLst>
              <a:ext uri="{FF2B5EF4-FFF2-40B4-BE49-F238E27FC236}">
                <a16:creationId xmlns:a16="http://schemas.microsoft.com/office/drawing/2014/main" id="{951E6B6A-245A-9B1A-3A67-D7E904629BF9}"/>
              </a:ext>
            </a:extLst>
          </p:cNvPr>
          <p:cNvSpPr>
            <a:spLocks noGrp="1"/>
          </p:cNvSpPr>
          <p:nvPr>
            <p:ph type="sldNum" sz="quarter" idx="12"/>
          </p:nvPr>
        </p:nvSpPr>
        <p:spPr/>
        <p:txBody>
          <a:bodyPr/>
          <a:lstStyle/>
          <a:p>
            <a:fld id="{610F3DD8-A0DC-3C44-B4A1-CFDA146FA2D1}" type="slidenum">
              <a:rPr lang="en-US" smtClean="0"/>
              <a:t>29</a:t>
            </a:fld>
            <a:endParaRPr lang="en-US"/>
          </a:p>
        </p:txBody>
      </p:sp>
      <p:sp>
        <p:nvSpPr>
          <p:cNvPr id="7" name="TextBox 6">
            <a:extLst>
              <a:ext uri="{FF2B5EF4-FFF2-40B4-BE49-F238E27FC236}">
                <a16:creationId xmlns:a16="http://schemas.microsoft.com/office/drawing/2014/main" id="{9E462E06-7013-01D5-177A-5C9316060D86}"/>
              </a:ext>
            </a:extLst>
          </p:cNvPr>
          <p:cNvSpPr txBox="1"/>
          <p:nvPr/>
        </p:nvSpPr>
        <p:spPr>
          <a:xfrm>
            <a:off x="838200" y="5942568"/>
            <a:ext cx="10690185" cy="369332"/>
          </a:xfrm>
          <a:prstGeom prst="rect">
            <a:avLst/>
          </a:prstGeom>
          <a:noFill/>
        </p:spPr>
        <p:txBody>
          <a:bodyPr wrap="square">
            <a:spAutoFit/>
          </a:bodyPr>
          <a:lstStyle/>
          <a:p>
            <a:r>
              <a:rPr lang="en-US" sz="1800" b="0" i="0" u="none" strike="noStrike">
                <a:effectLst/>
                <a:latin typeface="Aptos" panose="020B0004020202020204" pitchFamily="34" charset="0"/>
              </a:rPr>
              <a:t>*We will discuss soft law governance of AI in much more detail later in the course</a:t>
            </a:r>
            <a:endParaRPr lang="en-US"/>
          </a:p>
        </p:txBody>
      </p:sp>
    </p:spTree>
    <p:extLst>
      <p:ext uri="{BB962C8B-B14F-4D97-AF65-F5344CB8AC3E}">
        <p14:creationId xmlns:p14="http://schemas.microsoft.com/office/powerpoint/2010/main" val="1817933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7CF3B-416C-7694-E09C-901EC338316B}"/>
              </a:ext>
            </a:extLst>
          </p:cNvPr>
          <p:cNvSpPr>
            <a:spLocks noGrp="1"/>
          </p:cNvSpPr>
          <p:nvPr>
            <p:ph type="title"/>
          </p:nvPr>
        </p:nvSpPr>
        <p:spPr/>
        <p:txBody>
          <a:bodyPr/>
          <a:lstStyle/>
          <a:p>
            <a:r>
              <a:rPr lang="en-US"/>
              <a:t>Most cases involve some mix of:</a:t>
            </a:r>
          </a:p>
        </p:txBody>
      </p:sp>
      <p:sp>
        <p:nvSpPr>
          <p:cNvPr id="3" name="Content Placeholder 2">
            <a:extLst>
              <a:ext uri="{FF2B5EF4-FFF2-40B4-BE49-F238E27FC236}">
                <a16:creationId xmlns:a16="http://schemas.microsoft.com/office/drawing/2014/main" id="{69B1F11C-B2D0-ADE7-A685-64C0F9425D96}"/>
              </a:ext>
            </a:extLst>
          </p:cNvPr>
          <p:cNvSpPr>
            <a:spLocks noGrp="1"/>
          </p:cNvSpPr>
          <p:nvPr>
            <p:ph idx="1"/>
          </p:nvPr>
        </p:nvSpPr>
        <p:spPr/>
        <p:txBody>
          <a:bodyPr/>
          <a:lstStyle/>
          <a:p>
            <a:r>
              <a:rPr lang="en-US"/>
              <a:t>Soft Law</a:t>
            </a:r>
          </a:p>
          <a:p>
            <a:r>
              <a:rPr lang="en-US"/>
              <a:t>Hard Law</a:t>
            </a:r>
          </a:p>
          <a:p>
            <a:r>
              <a:rPr lang="en-US"/>
              <a:t>Resilience</a:t>
            </a:r>
          </a:p>
          <a:p>
            <a:r>
              <a:rPr lang="en-US"/>
              <a:t>Liability</a:t>
            </a:r>
          </a:p>
          <a:p>
            <a:endParaRPr lang="en-US" sz="1600"/>
          </a:p>
          <a:p>
            <a:pPr marL="0" indent="0">
              <a:buNone/>
            </a:pPr>
            <a:r>
              <a:rPr lang="en-US" sz="1600"/>
              <a:t>* Module 13 will address interactions of soft and hard law</a:t>
            </a:r>
          </a:p>
        </p:txBody>
      </p:sp>
      <p:sp>
        <p:nvSpPr>
          <p:cNvPr id="5" name="Slide Number Placeholder 4">
            <a:extLst>
              <a:ext uri="{FF2B5EF4-FFF2-40B4-BE49-F238E27FC236}">
                <a16:creationId xmlns:a16="http://schemas.microsoft.com/office/drawing/2014/main" id="{BF19A896-C3F0-BBE8-CA38-1A20544EF7A7}"/>
              </a:ext>
            </a:extLst>
          </p:cNvPr>
          <p:cNvSpPr>
            <a:spLocks noGrp="1"/>
          </p:cNvSpPr>
          <p:nvPr>
            <p:ph type="sldNum" sz="quarter" idx="12"/>
          </p:nvPr>
        </p:nvSpPr>
        <p:spPr/>
        <p:txBody>
          <a:bodyPr/>
          <a:lstStyle/>
          <a:p>
            <a:fld id="{610F3DD8-A0DC-3C44-B4A1-CFDA146FA2D1}" type="slidenum">
              <a:rPr lang="en-US" smtClean="0"/>
              <a:t>3</a:t>
            </a:fld>
            <a:endParaRPr lang="en-US"/>
          </a:p>
        </p:txBody>
      </p:sp>
    </p:spTree>
    <p:extLst>
      <p:ext uri="{BB962C8B-B14F-4D97-AF65-F5344CB8AC3E}">
        <p14:creationId xmlns:p14="http://schemas.microsoft.com/office/powerpoint/2010/main" val="26348488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02F2D-E67C-C8D4-5135-BA68ADEA2821}"/>
              </a:ext>
            </a:extLst>
          </p:cNvPr>
          <p:cNvSpPr>
            <a:spLocks noGrp="1"/>
          </p:cNvSpPr>
          <p:nvPr>
            <p:ph type="title"/>
          </p:nvPr>
        </p:nvSpPr>
        <p:spPr/>
        <p:txBody>
          <a:bodyPr/>
          <a:lstStyle/>
          <a:p>
            <a:r>
              <a:rPr lang="en-US"/>
              <a:t>The Case Against Soft Law for AI </a:t>
            </a:r>
            <a:br>
              <a:rPr lang="en-US"/>
            </a:br>
            <a:r>
              <a:rPr lang="en-US"/>
              <a:t>(Ryan Calo)</a:t>
            </a:r>
          </a:p>
        </p:txBody>
      </p:sp>
      <p:sp>
        <p:nvSpPr>
          <p:cNvPr id="3" name="Content Placeholder 2">
            <a:extLst>
              <a:ext uri="{FF2B5EF4-FFF2-40B4-BE49-F238E27FC236}">
                <a16:creationId xmlns:a16="http://schemas.microsoft.com/office/drawing/2014/main" id="{0F8DDF1B-B4BC-3C76-1722-4A22F6725717}"/>
              </a:ext>
            </a:extLst>
          </p:cNvPr>
          <p:cNvSpPr>
            <a:spLocks noGrp="1"/>
          </p:cNvSpPr>
          <p:nvPr>
            <p:ph idx="1"/>
          </p:nvPr>
        </p:nvSpPr>
        <p:spPr>
          <a:xfrm>
            <a:off x="838199" y="2005012"/>
            <a:ext cx="10515600" cy="4351338"/>
          </a:xfrm>
        </p:spPr>
        <p:txBody>
          <a:bodyPr>
            <a:normAutofit/>
          </a:bodyPr>
          <a:lstStyle/>
          <a:p>
            <a:r>
              <a:rPr lang="en-US"/>
              <a:t>We tried soft law to regulate the internet, and now we are suffering all kinds of harms from social media – we can’t make the same mistake with AI​</a:t>
            </a:r>
          </a:p>
          <a:p>
            <a:r>
              <a:rPr lang="en-US"/>
              <a:t>We don’t need soft law to develop norms for AI regulation – we already have norms for safety, anti-discrimination, privacy protection, antitrust, IP protection​</a:t>
            </a:r>
          </a:p>
          <a:p>
            <a:r>
              <a:rPr lang="en-US"/>
              <a:t>Even if we cannot define AI, we can regulate the “affordances” (i.e., impacts) of AI now​</a:t>
            </a:r>
          </a:p>
        </p:txBody>
      </p:sp>
      <p:sp>
        <p:nvSpPr>
          <p:cNvPr id="5" name="Slide Number Placeholder 4">
            <a:extLst>
              <a:ext uri="{FF2B5EF4-FFF2-40B4-BE49-F238E27FC236}">
                <a16:creationId xmlns:a16="http://schemas.microsoft.com/office/drawing/2014/main" id="{6DA74217-B187-0557-9AEE-1ADFAF948E88}"/>
              </a:ext>
            </a:extLst>
          </p:cNvPr>
          <p:cNvSpPr>
            <a:spLocks noGrp="1"/>
          </p:cNvSpPr>
          <p:nvPr>
            <p:ph type="sldNum" sz="quarter" idx="12"/>
          </p:nvPr>
        </p:nvSpPr>
        <p:spPr/>
        <p:txBody>
          <a:bodyPr/>
          <a:lstStyle/>
          <a:p>
            <a:fld id="{610F3DD8-A0DC-3C44-B4A1-CFDA146FA2D1}" type="slidenum">
              <a:rPr lang="en-US" smtClean="0"/>
              <a:t>30</a:t>
            </a:fld>
            <a:endParaRPr lang="en-US"/>
          </a:p>
        </p:txBody>
      </p:sp>
    </p:spTree>
    <p:extLst>
      <p:ext uri="{BB962C8B-B14F-4D97-AF65-F5344CB8AC3E}">
        <p14:creationId xmlns:p14="http://schemas.microsoft.com/office/powerpoint/2010/main" val="2998955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B473F-7BD3-5143-57E6-2948FF3A384D}"/>
              </a:ext>
            </a:extLst>
          </p:cNvPr>
          <p:cNvSpPr>
            <a:spLocks noGrp="1"/>
          </p:cNvSpPr>
          <p:nvPr>
            <p:ph type="title"/>
          </p:nvPr>
        </p:nvSpPr>
        <p:spPr/>
        <p:txBody>
          <a:bodyPr/>
          <a:lstStyle/>
          <a:p>
            <a:r>
              <a:rPr lang="en-US"/>
              <a:t>3rd Way: Evolutionary Pathway</a:t>
            </a:r>
          </a:p>
        </p:txBody>
      </p:sp>
      <p:sp>
        <p:nvSpPr>
          <p:cNvPr id="5" name="Slide Number Placeholder 4">
            <a:extLst>
              <a:ext uri="{FF2B5EF4-FFF2-40B4-BE49-F238E27FC236}">
                <a16:creationId xmlns:a16="http://schemas.microsoft.com/office/drawing/2014/main" id="{EDFB7037-8D82-739B-2FCE-192E56AA065C}"/>
              </a:ext>
            </a:extLst>
          </p:cNvPr>
          <p:cNvSpPr>
            <a:spLocks noGrp="1"/>
          </p:cNvSpPr>
          <p:nvPr>
            <p:ph type="sldNum" sz="quarter" idx="12"/>
          </p:nvPr>
        </p:nvSpPr>
        <p:spPr/>
        <p:txBody>
          <a:bodyPr/>
          <a:lstStyle/>
          <a:p>
            <a:fld id="{610F3DD8-A0DC-3C44-B4A1-CFDA146FA2D1}" type="slidenum">
              <a:rPr lang="en-US" smtClean="0"/>
              <a:t>31</a:t>
            </a:fld>
            <a:endParaRPr lang="en-US"/>
          </a:p>
        </p:txBody>
      </p:sp>
      <p:pic>
        <p:nvPicPr>
          <p:cNvPr id="9218" name="Picture 2">
            <a:extLst>
              <a:ext uri="{FF2B5EF4-FFF2-40B4-BE49-F238E27FC236}">
                <a16:creationId xmlns:a16="http://schemas.microsoft.com/office/drawing/2014/main" id="{1E6B03A5-7DC2-075F-4625-C8A16811A2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490" y="1405842"/>
            <a:ext cx="6561881" cy="444749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235C5ED-97E1-6E0D-7BB7-775D8A122945}"/>
              </a:ext>
            </a:extLst>
          </p:cNvPr>
          <p:cNvSpPr txBox="1"/>
          <p:nvPr/>
        </p:nvSpPr>
        <p:spPr>
          <a:xfrm>
            <a:off x="988671" y="6106473"/>
            <a:ext cx="11072148" cy="249877"/>
          </a:xfrm>
          <a:prstGeom prst="rect">
            <a:avLst/>
          </a:prstGeom>
          <a:noFill/>
        </p:spPr>
        <p:txBody>
          <a:bodyPr wrap="square">
            <a:spAutoFit/>
          </a:bodyPr>
          <a:lstStyle/>
          <a:p>
            <a:pPr algn="l" rtl="0" fontAlgn="base">
              <a:lnSpc>
                <a:spcPts val="975"/>
              </a:lnSpc>
              <a:buNone/>
            </a:pPr>
            <a:r>
              <a:rPr lang="en-US" sz="1800" b="0" i="0" u="none" strike="noStrike">
                <a:effectLst/>
                <a:latin typeface="Aptos" panose="020B0004020202020204" pitchFamily="34" charset="0"/>
              </a:rPr>
              <a:t>Marchant et al., Risk Management Principles for</a:t>
            </a:r>
            <a:r>
              <a:rPr lang="en-US" sz="1800" b="0" i="0">
                <a:effectLst/>
                <a:latin typeface="Aptos" panose="020B0004020202020204" pitchFamily="34" charset="0"/>
              </a:rPr>
              <a:t>​</a:t>
            </a:r>
            <a:r>
              <a:rPr lang="en-US" sz="1800" b="0" i="0" u="none" strike="noStrike">
                <a:effectLst/>
                <a:latin typeface="Aptos" panose="020B0004020202020204" pitchFamily="34" charset="0"/>
              </a:rPr>
              <a:t>Nanotechnology, </a:t>
            </a:r>
            <a:r>
              <a:rPr lang="en-US" sz="1800" b="0" i="1" u="none" strike="noStrike" err="1">
                <a:effectLst/>
                <a:latin typeface="Aptos" panose="020B0004020202020204" pitchFamily="34" charset="0"/>
              </a:rPr>
              <a:t>NanoEthics</a:t>
            </a:r>
            <a:r>
              <a:rPr lang="en-US" sz="1800" b="0" i="0" u="none" strike="noStrike">
                <a:effectLst/>
                <a:latin typeface="Aptos" panose="020B0004020202020204" pitchFamily="34" charset="0"/>
              </a:rPr>
              <a:t> (2008)</a:t>
            </a:r>
            <a:r>
              <a:rPr lang="en-US" sz="1800" b="0" i="0">
                <a:effectLst/>
                <a:latin typeface="Aptos" panose="020B0004020202020204" pitchFamily="34" charset="0"/>
              </a:rPr>
              <a:t>​</a:t>
            </a:r>
            <a:endParaRPr lang="en-US" b="0" i="0">
              <a:effectLst/>
              <a:latin typeface="Segoe UI" panose="020B0502040204020203" pitchFamily="34" charset="0"/>
            </a:endParaRPr>
          </a:p>
        </p:txBody>
      </p:sp>
    </p:spTree>
    <p:extLst>
      <p:ext uri="{BB962C8B-B14F-4D97-AF65-F5344CB8AC3E}">
        <p14:creationId xmlns:p14="http://schemas.microsoft.com/office/powerpoint/2010/main" val="2470476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40A8B82-BD84-FECB-BC1D-E617BC34F9C5}"/>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4</a:t>
            </a:fld>
            <a:endParaRPr lang="en-US"/>
          </a:p>
        </p:txBody>
      </p:sp>
      <p:sp>
        <p:nvSpPr>
          <p:cNvPr id="3" name="Content Placeholder 2">
            <a:extLst>
              <a:ext uri="{FF2B5EF4-FFF2-40B4-BE49-F238E27FC236}">
                <a16:creationId xmlns:a16="http://schemas.microsoft.com/office/drawing/2014/main" id="{06A7029D-B579-704A-EB12-72460C07B574}"/>
              </a:ext>
            </a:extLst>
          </p:cNvPr>
          <p:cNvSpPr>
            <a:spLocks noGrp="1"/>
          </p:cNvSpPr>
          <p:nvPr>
            <p:ph type="title"/>
          </p:nvPr>
        </p:nvSpPr>
        <p:spPr>
          <a:xfrm>
            <a:off x="838200" y="365125"/>
            <a:ext cx="10515600" cy="1325563"/>
          </a:xfrm>
        </p:spPr>
        <p:txBody>
          <a:bodyPr anchor="ctr">
            <a:normAutofit/>
          </a:bodyPr>
          <a:lstStyle/>
          <a:p>
            <a:r>
              <a:rPr lang="en-US" sz="4100" b="0" i="0" u="none" strike="noStrike">
                <a:effectLst/>
              </a:rPr>
              <a:t>Today’s Focus:</a:t>
            </a:r>
            <a:r>
              <a:rPr lang="en-US" sz="4100" b="0" i="0">
                <a:effectLst/>
              </a:rPr>
              <a:t>​</a:t>
            </a:r>
            <a:br>
              <a:rPr lang="en-US" sz="4100" b="0" i="0">
                <a:effectLst/>
              </a:rPr>
            </a:br>
            <a:r>
              <a:rPr lang="en-US" sz="4100" b="0" i="0" u="none" strike="noStrike">
                <a:effectLst/>
              </a:rPr>
              <a:t>In what contexts is soft law most appropriate?</a:t>
            </a:r>
            <a:r>
              <a:rPr lang="en-US" sz="4100" b="0" i="0">
                <a:effectLst/>
              </a:rPr>
              <a:t>​</a:t>
            </a:r>
            <a:endParaRPr lang="en-US" sz="4100"/>
          </a:p>
        </p:txBody>
      </p:sp>
      <p:pic>
        <p:nvPicPr>
          <p:cNvPr id="7" name="Picture 6" descr="A group of people sitting at a table&#10;&#10;AI-generated content may be incorrect.">
            <a:extLst>
              <a:ext uri="{FF2B5EF4-FFF2-40B4-BE49-F238E27FC236}">
                <a16:creationId xmlns:a16="http://schemas.microsoft.com/office/drawing/2014/main" id="{A39BB138-25EA-F53E-141D-44D7C3FEF6A9}"/>
              </a:ext>
            </a:extLst>
          </p:cNvPr>
          <p:cNvPicPr>
            <a:picLocks noChangeAspect="1"/>
          </p:cNvPicPr>
          <p:nvPr/>
        </p:nvPicPr>
        <p:blipFill>
          <a:blip r:embed="rId2"/>
          <a:srcRect t="14483" b="11952"/>
          <a:stretch/>
        </p:blipFill>
        <p:spPr>
          <a:xfrm>
            <a:off x="838200" y="1825625"/>
            <a:ext cx="10515600" cy="4351338"/>
          </a:xfrm>
          <a:prstGeom prst="rect">
            <a:avLst/>
          </a:prstGeom>
          <a:noFill/>
        </p:spPr>
      </p:pic>
    </p:spTree>
    <p:extLst>
      <p:ext uri="{BB962C8B-B14F-4D97-AF65-F5344CB8AC3E}">
        <p14:creationId xmlns:p14="http://schemas.microsoft.com/office/powerpoint/2010/main" val="1626518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F6B83-E4E0-191A-7DB2-37A4A29EFF23}"/>
              </a:ext>
            </a:extLst>
          </p:cNvPr>
          <p:cNvSpPr>
            <a:spLocks noGrp="1"/>
          </p:cNvSpPr>
          <p:nvPr>
            <p:ph type="title"/>
          </p:nvPr>
        </p:nvSpPr>
        <p:spPr>
          <a:xfrm>
            <a:off x="831850" y="1709738"/>
            <a:ext cx="10515600" cy="2852737"/>
          </a:xfrm>
        </p:spPr>
        <p:txBody>
          <a:bodyPr anchor="b">
            <a:normAutofit/>
          </a:bodyPr>
          <a:lstStyle/>
          <a:p>
            <a:r>
              <a:rPr lang="en-US"/>
              <a:t>The Easy Cases:</a:t>
            </a:r>
          </a:p>
        </p:txBody>
      </p:sp>
      <p:sp>
        <p:nvSpPr>
          <p:cNvPr id="3" name="Content Placeholder 2">
            <a:extLst>
              <a:ext uri="{FF2B5EF4-FFF2-40B4-BE49-F238E27FC236}">
                <a16:creationId xmlns:a16="http://schemas.microsoft.com/office/drawing/2014/main" id="{31A62C76-3392-331D-9E02-0BE33877F785}"/>
              </a:ext>
            </a:extLst>
          </p:cNvPr>
          <p:cNvSpPr>
            <a:spLocks noGrp="1"/>
          </p:cNvSpPr>
          <p:nvPr>
            <p:ph type="body" idx="1"/>
          </p:nvPr>
        </p:nvSpPr>
        <p:spPr>
          <a:xfrm>
            <a:off x="831850" y="4589463"/>
            <a:ext cx="10515600" cy="1500187"/>
          </a:xfrm>
        </p:spPr>
        <p:txBody>
          <a:bodyPr>
            <a:normAutofit/>
          </a:bodyPr>
          <a:lstStyle/>
          <a:p>
            <a:r>
              <a:rPr lang="en-US"/>
              <a:t>When Hard Law is not Available</a:t>
            </a:r>
          </a:p>
        </p:txBody>
      </p:sp>
      <p:sp>
        <p:nvSpPr>
          <p:cNvPr id="5" name="Slide Number Placeholder 4">
            <a:extLst>
              <a:ext uri="{FF2B5EF4-FFF2-40B4-BE49-F238E27FC236}">
                <a16:creationId xmlns:a16="http://schemas.microsoft.com/office/drawing/2014/main" id="{928AA0B8-07C4-454F-7946-87BF9760968E}"/>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5</a:t>
            </a:fld>
            <a:endParaRPr lang="en-US"/>
          </a:p>
        </p:txBody>
      </p:sp>
    </p:spTree>
    <p:extLst>
      <p:ext uri="{BB962C8B-B14F-4D97-AF65-F5344CB8AC3E}">
        <p14:creationId xmlns:p14="http://schemas.microsoft.com/office/powerpoint/2010/main" val="458928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E0FF8-FCD4-4EA1-E651-D2B71A6D6BA0}"/>
              </a:ext>
            </a:extLst>
          </p:cNvPr>
          <p:cNvSpPr>
            <a:spLocks noGrp="1"/>
          </p:cNvSpPr>
          <p:nvPr>
            <p:ph type="title"/>
          </p:nvPr>
        </p:nvSpPr>
        <p:spPr/>
        <p:txBody>
          <a:bodyPr/>
          <a:lstStyle/>
          <a:p>
            <a:r>
              <a:rPr lang="en-US"/>
              <a:t>Example: Agency Expressly Prohibited from Regulating </a:t>
            </a:r>
          </a:p>
        </p:txBody>
      </p:sp>
      <p:sp>
        <p:nvSpPr>
          <p:cNvPr id="3" name="Content Placeholder 2">
            <a:extLst>
              <a:ext uri="{FF2B5EF4-FFF2-40B4-BE49-F238E27FC236}">
                <a16:creationId xmlns:a16="http://schemas.microsoft.com/office/drawing/2014/main" id="{EE2DAA59-857B-77A0-AB16-E14904952F5D}"/>
              </a:ext>
            </a:extLst>
          </p:cNvPr>
          <p:cNvSpPr>
            <a:spLocks noGrp="1"/>
          </p:cNvSpPr>
          <p:nvPr>
            <p:ph idx="1"/>
          </p:nvPr>
        </p:nvSpPr>
        <p:spPr/>
        <p:txBody>
          <a:bodyPr/>
          <a:lstStyle/>
          <a:p>
            <a:r>
              <a:rPr lang="en-US"/>
              <a:t>21</a:t>
            </a:r>
            <a:r>
              <a:rPr lang="en-US" baseline="30000"/>
              <a:t>st</a:t>
            </a:r>
            <a:r>
              <a:rPr lang="en-US"/>
              <a:t> Century Cures Act § 3060 (1996)</a:t>
            </a:r>
          </a:p>
        </p:txBody>
      </p:sp>
      <p:sp>
        <p:nvSpPr>
          <p:cNvPr id="5" name="Slide Number Placeholder 4">
            <a:extLst>
              <a:ext uri="{FF2B5EF4-FFF2-40B4-BE49-F238E27FC236}">
                <a16:creationId xmlns:a16="http://schemas.microsoft.com/office/drawing/2014/main" id="{875FDD55-8537-4FA7-4C88-F25D313ED1C9}"/>
              </a:ext>
            </a:extLst>
          </p:cNvPr>
          <p:cNvSpPr>
            <a:spLocks noGrp="1"/>
          </p:cNvSpPr>
          <p:nvPr>
            <p:ph type="sldNum" sz="quarter" idx="12"/>
          </p:nvPr>
        </p:nvSpPr>
        <p:spPr/>
        <p:txBody>
          <a:bodyPr/>
          <a:lstStyle/>
          <a:p>
            <a:fld id="{610F3DD8-A0DC-3C44-B4A1-CFDA146FA2D1}" type="slidenum">
              <a:rPr lang="en-US" smtClean="0"/>
              <a:t>6</a:t>
            </a:fld>
            <a:endParaRPr lang="en-US"/>
          </a:p>
        </p:txBody>
      </p:sp>
      <p:pic>
        <p:nvPicPr>
          <p:cNvPr id="8" name="Picture 7" descr="A document with text on it&#10;&#10;AI-generated content may be incorrect.">
            <a:extLst>
              <a:ext uri="{FF2B5EF4-FFF2-40B4-BE49-F238E27FC236}">
                <a16:creationId xmlns:a16="http://schemas.microsoft.com/office/drawing/2014/main" id="{515F94CA-2DFC-E2BC-2A3E-88DD013E09AE}"/>
              </a:ext>
            </a:extLst>
          </p:cNvPr>
          <p:cNvPicPr>
            <a:picLocks noChangeAspect="1"/>
          </p:cNvPicPr>
          <p:nvPr/>
        </p:nvPicPr>
        <p:blipFill>
          <a:blip r:embed="rId2"/>
          <a:stretch>
            <a:fillRect/>
          </a:stretch>
        </p:blipFill>
        <p:spPr>
          <a:xfrm>
            <a:off x="1091577" y="2608288"/>
            <a:ext cx="4454783" cy="3129771"/>
          </a:xfrm>
          <a:prstGeom prst="rect">
            <a:avLst/>
          </a:prstGeom>
        </p:spPr>
      </p:pic>
    </p:spTree>
    <p:extLst>
      <p:ext uri="{BB962C8B-B14F-4D97-AF65-F5344CB8AC3E}">
        <p14:creationId xmlns:p14="http://schemas.microsoft.com/office/powerpoint/2010/main" val="82463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308EB-BFCB-923A-5C12-73BD80BE9BE3}"/>
              </a:ext>
            </a:extLst>
          </p:cNvPr>
          <p:cNvSpPr>
            <a:spLocks noGrp="1"/>
          </p:cNvSpPr>
          <p:nvPr>
            <p:ph type="title"/>
          </p:nvPr>
        </p:nvSpPr>
        <p:spPr/>
        <p:txBody>
          <a:bodyPr/>
          <a:lstStyle/>
          <a:p>
            <a:r>
              <a:rPr lang="en-US"/>
              <a:t>Example: Agency Implicitly Prohibited from Regulating</a:t>
            </a:r>
          </a:p>
        </p:txBody>
      </p:sp>
      <p:sp>
        <p:nvSpPr>
          <p:cNvPr id="3" name="Content Placeholder 2">
            <a:extLst>
              <a:ext uri="{FF2B5EF4-FFF2-40B4-BE49-F238E27FC236}">
                <a16:creationId xmlns:a16="http://schemas.microsoft.com/office/drawing/2014/main" id="{01AD0DE0-8E34-101F-9869-B0150597330D}"/>
              </a:ext>
            </a:extLst>
          </p:cNvPr>
          <p:cNvSpPr>
            <a:spLocks noGrp="1"/>
          </p:cNvSpPr>
          <p:nvPr>
            <p:ph idx="1"/>
          </p:nvPr>
        </p:nvSpPr>
        <p:spPr/>
        <p:txBody>
          <a:bodyPr>
            <a:normAutofit lnSpcReduction="10000"/>
          </a:bodyPr>
          <a:lstStyle/>
          <a:p>
            <a:r>
              <a:rPr lang="en-US"/>
              <a:t>FDA authorized to regulate medical products by Federal Food, Drug &amp; Cosmetic Act​</a:t>
            </a:r>
          </a:p>
          <a:p>
            <a:r>
              <a:rPr lang="en-US"/>
              <a:t>Courts have held that FDA cannot regulate “the practice of medicine”​</a:t>
            </a:r>
          </a:p>
          <a:p>
            <a:pPr lvl="1"/>
            <a:r>
              <a:rPr lang="en-US"/>
              <a:t>e.g., United States v. Evers, 643 F.2d 1043, 1048 (5th Cir. 1981) (“This interpretation of the Act is consistent with Congressional intent as indicated in the legislative history of the 1938 Act and the drug amendments of 1962. Throughout the debate leading to the enactment, there were repeated statements that Congress did not intend the Food and Drug Administration to interfere with medical practice and references to the understanding that the bill did not purport to regulate the practice of medicine as between the physician and the patient.”)</a:t>
            </a:r>
          </a:p>
          <a:p>
            <a:r>
              <a:rPr lang="en-US"/>
              <a:t>Implications?</a:t>
            </a:r>
          </a:p>
        </p:txBody>
      </p:sp>
      <p:sp>
        <p:nvSpPr>
          <p:cNvPr id="5" name="Slide Number Placeholder 4">
            <a:extLst>
              <a:ext uri="{FF2B5EF4-FFF2-40B4-BE49-F238E27FC236}">
                <a16:creationId xmlns:a16="http://schemas.microsoft.com/office/drawing/2014/main" id="{427C077D-A555-65CC-D705-7E8374200563}"/>
              </a:ext>
            </a:extLst>
          </p:cNvPr>
          <p:cNvSpPr>
            <a:spLocks noGrp="1"/>
          </p:cNvSpPr>
          <p:nvPr>
            <p:ph type="sldNum" sz="quarter" idx="12"/>
          </p:nvPr>
        </p:nvSpPr>
        <p:spPr/>
        <p:txBody>
          <a:bodyPr/>
          <a:lstStyle/>
          <a:p>
            <a:fld id="{610F3DD8-A0DC-3C44-B4A1-CFDA146FA2D1}" type="slidenum">
              <a:rPr lang="en-US" smtClean="0"/>
              <a:t>7</a:t>
            </a:fld>
            <a:endParaRPr lang="en-US"/>
          </a:p>
        </p:txBody>
      </p:sp>
    </p:spTree>
    <p:extLst>
      <p:ext uri="{BB962C8B-B14F-4D97-AF65-F5344CB8AC3E}">
        <p14:creationId xmlns:p14="http://schemas.microsoft.com/office/powerpoint/2010/main" val="2193025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7DDEA-5473-F7E4-5269-78B7A32BC611}"/>
              </a:ext>
            </a:extLst>
          </p:cNvPr>
          <p:cNvSpPr>
            <a:spLocks noGrp="1"/>
          </p:cNvSpPr>
          <p:nvPr>
            <p:ph type="title"/>
          </p:nvPr>
        </p:nvSpPr>
        <p:spPr/>
        <p:txBody>
          <a:bodyPr/>
          <a:lstStyle/>
          <a:p>
            <a:r>
              <a:rPr lang="en-US"/>
              <a:t>Limits on Issues an Agency can Regulate </a:t>
            </a:r>
          </a:p>
        </p:txBody>
      </p:sp>
      <p:sp>
        <p:nvSpPr>
          <p:cNvPr id="5" name="Slide Number Placeholder 4">
            <a:extLst>
              <a:ext uri="{FF2B5EF4-FFF2-40B4-BE49-F238E27FC236}">
                <a16:creationId xmlns:a16="http://schemas.microsoft.com/office/drawing/2014/main" id="{200BBDAF-5AFA-9EC9-3394-B6CC01CBF1BA}"/>
              </a:ext>
            </a:extLst>
          </p:cNvPr>
          <p:cNvSpPr>
            <a:spLocks noGrp="1"/>
          </p:cNvSpPr>
          <p:nvPr>
            <p:ph type="sldNum" sz="quarter" idx="12"/>
          </p:nvPr>
        </p:nvSpPr>
        <p:spPr/>
        <p:txBody>
          <a:bodyPr/>
          <a:lstStyle/>
          <a:p>
            <a:fld id="{610F3DD8-A0DC-3C44-B4A1-CFDA146FA2D1}" type="slidenum">
              <a:rPr lang="en-US" smtClean="0"/>
              <a:t>8</a:t>
            </a:fld>
            <a:endParaRPr lang="en-US"/>
          </a:p>
        </p:txBody>
      </p:sp>
      <p:sp>
        <p:nvSpPr>
          <p:cNvPr id="7" name="Oval 6">
            <a:extLst>
              <a:ext uri="{FF2B5EF4-FFF2-40B4-BE49-F238E27FC236}">
                <a16:creationId xmlns:a16="http://schemas.microsoft.com/office/drawing/2014/main" id="{F752F0A3-3D56-66EC-6944-A77D4E58A607}"/>
              </a:ext>
            </a:extLst>
          </p:cNvPr>
          <p:cNvSpPr/>
          <p:nvPr/>
        </p:nvSpPr>
        <p:spPr>
          <a:xfrm>
            <a:off x="4224760" y="2257063"/>
            <a:ext cx="3460830" cy="2731626"/>
          </a:xfrm>
          <a:prstGeom prst="ellipse">
            <a:avLst/>
          </a:prstGeom>
          <a:no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4" name="Picture 6" descr="Image result for FDA logo">
            <a:extLst>
              <a:ext uri="{FF2B5EF4-FFF2-40B4-BE49-F238E27FC236}">
                <a16:creationId xmlns:a16="http://schemas.microsoft.com/office/drawing/2014/main" id="{547D0B0C-DB21-C65D-1FAB-E87B433347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2793" y="3058349"/>
            <a:ext cx="1744763" cy="102862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B67EFB2F-CD27-BAA0-353A-FD639A1789F2}"/>
              </a:ext>
            </a:extLst>
          </p:cNvPr>
          <p:cNvSpPr txBox="1"/>
          <p:nvPr/>
        </p:nvSpPr>
        <p:spPr>
          <a:xfrm>
            <a:off x="5033480" y="2546705"/>
            <a:ext cx="1893727" cy="461665"/>
          </a:xfrm>
          <a:prstGeom prst="rect">
            <a:avLst/>
          </a:prstGeom>
          <a:noFill/>
        </p:spPr>
        <p:txBody>
          <a:bodyPr wrap="square" rtlCol="0">
            <a:spAutoFit/>
          </a:bodyPr>
          <a:lstStyle/>
          <a:p>
            <a:pPr algn="ctr"/>
            <a:r>
              <a:rPr lang="en-US" sz="2400" b="1">
                <a:solidFill>
                  <a:srgbClr val="FF0000"/>
                </a:solidFill>
              </a:rPr>
              <a:t>Efficacy</a:t>
            </a:r>
            <a:r>
              <a:rPr lang="en-US" sz="2400">
                <a:solidFill>
                  <a:srgbClr val="FF0000"/>
                </a:solidFill>
              </a:rPr>
              <a:t> </a:t>
            </a:r>
          </a:p>
        </p:txBody>
      </p:sp>
      <p:sp>
        <p:nvSpPr>
          <p:cNvPr id="10" name="TextBox 9">
            <a:extLst>
              <a:ext uri="{FF2B5EF4-FFF2-40B4-BE49-F238E27FC236}">
                <a16:creationId xmlns:a16="http://schemas.microsoft.com/office/drawing/2014/main" id="{3BA537CB-BECC-0805-58DD-01EF9E2C8731}"/>
              </a:ext>
            </a:extLst>
          </p:cNvPr>
          <p:cNvSpPr txBox="1"/>
          <p:nvPr/>
        </p:nvSpPr>
        <p:spPr>
          <a:xfrm>
            <a:off x="5082793" y="4274154"/>
            <a:ext cx="1893727" cy="461665"/>
          </a:xfrm>
          <a:prstGeom prst="rect">
            <a:avLst/>
          </a:prstGeom>
          <a:noFill/>
        </p:spPr>
        <p:txBody>
          <a:bodyPr wrap="square" rtlCol="0">
            <a:spAutoFit/>
          </a:bodyPr>
          <a:lstStyle/>
          <a:p>
            <a:pPr algn="ctr"/>
            <a:r>
              <a:rPr lang="en-US" sz="2400" b="1">
                <a:solidFill>
                  <a:srgbClr val="FF0000"/>
                </a:solidFill>
              </a:rPr>
              <a:t>Safety</a:t>
            </a:r>
            <a:r>
              <a:rPr lang="en-US" b="1">
                <a:solidFill>
                  <a:srgbClr val="FF0000"/>
                </a:solidFill>
              </a:rPr>
              <a:t> </a:t>
            </a:r>
            <a:r>
              <a:rPr lang="en-US">
                <a:solidFill>
                  <a:srgbClr val="FF0000"/>
                </a:solidFill>
              </a:rPr>
              <a:t> </a:t>
            </a:r>
          </a:p>
        </p:txBody>
      </p:sp>
      <p:sp>
        <p:nvSpPr>
          <p:cNvPr id="11" name="TextBox 10">
            <a:extLst>
              <a:ext uri="{FF2B5EF4-FFF2-40B4-BE49-F238E27FC236}">
                <a16:creationId xmlns:a16="http://schemas.microsoft.com/office/drawing/2014/main" id="{A4CFD906-2C06-9C49-FA54-DB0C07BA26FD}"/>
              </a:ext>
            </a:extLst>
          </p:cNvPr>
          <p:cNvSpPr txBox="1"/>
          <p:nvPr/>
        </p:nvSpPr>
        <p:spPr>
          <a:xfrm>
            <a:off x="707820" y="2582876"/>
            <a:ext cx="3125165" cy="461665"/>
          </a:xfrm>
          <a:prstGeom prst="rect">
            <a:avLst/>
          </a:prstGeom>
          <a:noFill/>
        </p:spPr>
        <p:txBody>
          <a:bodyPr wrap="square" rtlCol="0">
            <a:spAutoFit/>
          </a:bodyPr>
          <a:lstStyle/>
          <a:p>
            <a:r>
              <a:rPr lang="en-US" sz="2400">
                <a:solidFill>
                  <a:schemeClr val="accent1"/>
                </a:solidFill>
              </a:rPr>
              <a:t>Equality</a:t>
            </a:r>
          </a:p>
        </p:txBody>
      </p:sp>
      <p:sp>
        <p:nvSpPr>
          <p:cNvPr id="12" name="TextBox 11">
            <a:extLst>
              <a:ext uri="{FF2B5EF4-FFF2-40B4-BE49-F238E27FC236}">
                <a16:creationId xmlns:a16="http://schemas.microsoft.com/office/drawing/2014/main" id="{3E9DAD3A-00E2-35DB-54F1-B9EF6C49818A}"/>
              </a:ext>
            </a:extLst>
          </p:cNvPr>
          <p:cNvSpPr txBox="1"/>
          <p:nvPr/>
        </p:nvSpPr>
        <p:spPr>
          <a:xfrm>
            <a:off x="707820" y="1716251"/>
            <a:ext cx="3125165" cy="461665"/>
          </a:xfrm>
          <a:prstGeom prst="rect">
            <a:avLst/>
          </a:prstGeom>
          <a:noFill/>
        </p:spPr>
        <p:txBody>
          <a:bodyPr wrap="square" rtlCol="0">
            <a:spAutoFit/>
          </a:bodyPr>
          <a:lstStyle/>
          <a:p>
            <a:r>
              <a:rPr lang="en-US" sz="2400">
                <a:solidFill>
                  <a:schemeClr val="accent1"/>
                </a:solidFill>
              </a:rPr>
              <a:t>Environment Impacts</a:t>
            </a:r>
          </a:p>
        </p:txBody>
      </p:sp>
      <p:sp>
        <p:nvSpPr>
          <p:cNvPr id="13" name="TextBox 12">
            <a:extLst>
              <a:ext uri="{FF2B5EF4-FFF2-40B4-BE49-F238E27FC236}">
                <a16:creationId xmlns:a16="http://schemas.microsoft.com/office/drawing/2014/main" id="{860019BE-5AF5-8396-9EB0-98461249509E}"/>
              </a:ext>
            </a:extLst>
          </p:cNvPr>
          <p:cNvSpPr txBox="1"/>
          <p:nvPr/>
        </p:nvSpPr>
        <p:spPr>
          <a:xfrm>
            <a:off x="707820" y="3597111"/>
            <a:ext cx="3125165" cy="461665"/>
          </a:xfrm>
          <a:prstGeom prst="rect">
            <a:avLst/>
          </a:prstGeom>
          <a:noFill/>
        </p:spPr>
        <p:txBody>
          <a:bodyPr wrap="square" rtlCol="0">
            <a:spAutoFit/>
          </a:bodyPr>
          <a:lstStyle/>
          <a:p>
            <a:r>
              <a:rPr lang="en-US" sz="2400">
                <a:solidFill>
                  <a:schemeClr val="accent1"/>
                </a:solidFill>
              </a:rPr>
              <a:t>Family Structure</a:t>
            </a:r>
          </a:p>
        </p:txBody>
      </p:sp>
      <p:sp>
        <p:nvSpPr>
          <p:cNvPr id="14" name="TextBox 13">
            <a:extLst>
              <a:ext uri="{FF2B5EF4-FFF2-40B4-BE49-F238E27FC236}">
                <a16:creationId xmlns:a16="http://schemas.microsoft.com/office/drawing/2014/main" id="{175BFE5A-F993-A553-C1B6-3FB7A1BDAD59}"/>
              </a:ext>
            </a:extLst>
          </p:cNvPr>
          <p:cNvSpPr txBox="1"/>
          <p:nvPr/>
        </p:nvSpPr>
        <p:spPr>
          <a:xfrm>
            <a:off x="707820" y="4537833"/>
            <a:ext cx="3125165" cy="461665"/>
          </a:xfrm>
          <a:prstGeom prst="rect">
            <a:avLst/>
          </a:prstGeom>
          <a:noFill/>
        </p:spPr>
        <p:txBody>
          <a:bodyPr wrap="square" rtlCol="0">
            <a:spAutoFit/>
          </a:bodyPr>
          <a:lstStyle/>
          <a:p>
            <a:r>
              <a:rPr lang="en-US" sz="2400">
                <a:solidFill>
                  <a:schemeClr val="accent1"/>
                </a:solidFill>
              </a:rPr>
              <a:t>Enhancement</a:t>
            </a:r>
          </a:p>
        </p:txBody>
      </p:sp>
      <p:sp>
        <p:nvSpPr>
          <p:cNvPr id="16" name="TextBox 15">
            <a:extLst>
              <a:ext uri="{FF2B5EF4-FFF2-40B4-BE49-F238E27FC236}">
                <a16:creationId xmlns:a16="http://schemas.microsoft.com/office/drawing/2014/main" id="{D60089A0-E469-E4E1-5F60-17526F9B4BF2}"/>
              </a:ext>
            </a:extLst>
          </p:cNvPr>
          <p:cNvSpPr txBox="1"/>
          <p:nvPr/>
        </p:nvSpPr>
        <p:spPr>
          <a:xfrm>
            <a:off x="823490" y="5359357"/>
            <a:ext cx="3125165" cy="461665"/>
          </a:xfrm>
          <a:prstGeom prst="rect">
            <a:avLst/>
          </a:prstGeom>
          <a:noFill/>
        </p:spPr>
        <p:txBody>
          <a:bodyPr wrap="square" rtlCol="0">
            <a:spAutoFit/>
          </a:bodyPr>
          <a:lstStyle/>
          <a:p>
            <a:r>
              <a:rPr lang="en-US" sz="2400">
                <a:solidFill>
                  <a:schemeClr val="accent1"/>
                </a:solidFill>
              </a:rPr>
              <a:t>Yuck Factor</a:t>
            </a:r>
          </a:p>
        </p:txBody>
      </p:sp>
      <p:sp>
        <p:nvSpPr>
          <p:cNvPr id="17" name="TextBox 16">
            <a:extLst>
              <a:ext uri="{FF2B5EF4-FFF2-40B4-BE49-F238E27FC236}">
                <a16:creationId xmlns:a16="http://schemas.microsoft.com/office/drawing/2014/main" id="{1420B4BA-8CAC-2731-E389-CC8C25D78655}"/>
              </a:ext>
            </a:extLst>
          </p:cNvPr>
          <p:cNvSpPr txBox="1"/>
          <p:nvPr/>
        </p:nvSpPr>
        <p:spPr>
          <a:xfrm>
            <a:off x="5517355" y="5338177"/>
            <a:ext cx="3125165" cy="461665"/>
          </a:xfrm>
          <a:prstGeom prst="rect">
            <a:avLst/>
          </a:prstGeom>
          <a:noFill/>
        </p:spPr>
        <p:txBody>
          <a:bodyPr wrap="square" rtlCol="0">
            <a:spAutoFit/>
          </a:bodyPr>
          <a:lstStyle/>
          <a:p>
            <a:r>
              <a:rPr lang="en-US" sz="2400">
                <a:solidFill>
                  <a:schemeClr val="accent1"/>
                </a:solidFill>
              </a:rPr>
              <a:t>Fairness</a:t>
            </a:r>
          </a:p>
        </p:txBody>
      </p:sp>
      <p:sp>
        <p:nvSpPr>
          <p:cNvPr id="18" name="TextBox 17">
            <a:extLst>
              <a:ext uri="{FF2B5EF4-FFF2-40B4-BE49-F238E27FC236}">
                <a16:creationId xmlns:a16="http://schemas.microsoft.com/office/drawing/2014/main" id="{5F9F5651-396F-7E70-C707-F9B8380D714C}"/>
              </a:ext>
            </a:extLst>
          </p:cNvPr>
          <p:cNvSpPr txBox="1"/>
          <p:nvPr/>
        </p:nvSpPr>
        <p:spPr>
          <a:xfrm>
            <a:off x="5517355" y="1622566"/>
            <a:ext cx="3125165" cy="461665"/>
          </a:xfrm>
          <a:prstGeom prst="rect">
            <a:avLst/>
          </a:prstGeom>
          <a:noFill/>
        </p:spPr>
        <p:txBody>
          <a:bodyPr wrap="square" rtlCol="0">
            <a:spAutoFit/>
          </a:bodyPr>
          <a:lstStyle/>
          <a:p>
            <a:r>
              <a:rPr lang="en-US" sz="2400">
                <a:solidFill>
                  <a:schemeClr val="accent1"/>
                </a:solidFill>
              </a:rPr>
              <a:t>Rights</a:t>
            </a:r>
          </a:p>
        </p:txBody>
      </p:sp>
      <p:sp>
        <p:nvSpPr>
          <p:cNvPr id="19" name="TextBox 18">
            <a:extLst>
              <a:ext uri="{FF2B5EF4-FFF2-40B4-BE49-F238E27FC236}">
                <a16:creationId xmlns:a16="http://schemas.microsoft.com/office/drawing/2014/main" id="{F429B2E6-64E4-6128-F691-CBF16555D3C5}"/>
              </a:ext>
            </a:extLst>
          </p:cNvPr>
          <p:cNvSpPr txBox="1"/>
          <p:nvPr/>
        </p:nvSpPr>
        <p:spPr>
          <a:xfrm>
            <a:off x="8654755" y="2547887"/>
            <a:ext cx="3125165" cy="461665"/>
          </a:xfrm>
          <a:prstGeom prst="rect">
            <a:avLst/>
          </a:prstGeom>
          <a:noFill/>
        </p:spPr>
        <p:txBody>
          <a:bodyPr wrap="square" rtlCol="0">
            <a:spAutoFit/>
          </a:bodyPr>
          <a:lstStyle/>
          <a:p>
            <a:r>
              <a:rPr lang="en-US" sz="2400">
                <a:solidFill>
                  <a:schemeClr val="accent1"/>
                </a:solidFill>
              </a:rPr>
              <a:t>Privacy</a:t>
            </a:r>
          </a:p>
        </p:txBody>
      </p:sp>
      <p:sp>
        <p:nvSpPr>
          <p:cNvPr id="20" name="TextBox 19">
            <a:extLst>
              <a:ext uri="{FF2B5EF4-FFF2-40B4-BE49-F238E27FC236}">
                <a16:creationId xmlns:a16="http://schemas.microsoft.com/office/drawing/2014/main" id="{DFEBF071-99F7-4056-9985-E5EBA6698679}"/>
              </a:ext>
            </a:extLst>
          </p:cNvPr>
          <p:cNvSpPr txBox="1"/>
          <p:nvPr/>
        </p:nvSpPr>
        <p:spPr>
          <a:xfrm>
            <a:off x="8642520" y="1702747"/>
            <a:ext cx="3125165" cy="461665"/>
          </a:xfrm>
          <a:prstGeom prst="rect">
            <a:avLst/>
          </a:prstGeom>
          <a:noFill/>
        </p:spPr>
        <p:txBody>
          <a:bodyPr wrap="square" rtlCol="0">
            <a:spAutoFit/>
          </a:bodyPr>
          <a:lstStyle/>
          <a:p>
            <a:r>
              <a:rPr lang="en-US" sz="2400">
                <a:solidFill>
                  <a:schemeClr val="accent1"/>
                </a:solidFill>
              </a:rPr>
              <a:t>Distributional Effects</a:t>
            </a:r>
          </a:p>
        </p:txBody>
      </p:sp>
      <p:sp>
        <p:nvSpPr>
          <p:cNvPr id="21" name="TextBox 20">
            <a:extLst>
              <a:ext uri="{FF2B5EF4-FFF2-40B4-BE49-F238E27FC236}">
                <a16:creationId xmlns:a16="http://schemas.microsoft.com/office/drawing/2014/main" id="{78CC463E-8C45-0873-5368-B06FEE07E513}"/>
              </a:ext>
            </a:extLst>
          </p:cNvPr>
          <p:cNvSpPr txBox="1"/>
          <p:nvPr/>
        </p:nvSpPr>
        <p:spPr>
          <a:xfrm>
            <a:off x="8654755" y="3535556"/>
            <a:ext cx="3125165" cy="461665"/>
          </a:xfrm>
          <a:prstGeom prst="rect">
            <a:avLst/>
          </a:prstGeom>
          <a:noFill/>
        </p:spPr>
        <p:txBody>
          <a:bodyPr wrap="square" rtlCol="0">
            <a:spAutoFit/>
          </a:bodyPr>
          <a:lstStyle/>
          <a:p>
            <a:r>
              <a:rPr lang="en-US" sz="2400">
                <a:solidFill>
                  <a:schemeClr val="accent1"/>
                </a:solidFill>
              </a:rPr>
              <a:t>Democracy</a:t>
            </a:r>
          </a:p>
        </p:txBody>
      </p:sp>
      <p:sp>
        <p:nvSpPr>
          <p:cNvPr id="22" name="TextBox 21">
            <a:extLst>
              <a:ext uri="{FF2B5EF4-FFF2-40B4-BE49-F238E27FC236}">
                <a16:creationId xmlns:a16="http://schemas.microsoft.com/office/drawing/2014/main" id="{633A8881-F593-A50F-63A1-BDF09E3A6E88}"/>
              </a:ext>
            </a:extLst>
          </p:cNvPr>
          <p:cNvSpPr txBox="1"/>
          <p:nvPr/>
        </p:nvSpPr>
        <p:spPr>
          <a:xfrm>
            <a:off x="8642520" y="4390728"/>
            <a:ext cx="3125165" cy="461665"/>
          </a:xfrm>
          <a:prstGeom prst="rect">
            <a:avLst/>
          </a:prstGeom>
          <a:noFill/>
        </p:spPr>
        <p:txBody>
          <a:bodyPr wrap="square" rtlCol="0">
            <a:spAutoFit/>
          </a:bodyPr>
          <a:lstStyle/>
          <a:p>
            <a:r>
              <a:rPr lang="en-US" sz="2400">
                <a:solidFill>
                  <a:schemeClr val="accent1"/>
                </a:solidFill>
              </a:rPr>
              <a:t>Animal Rights</a:t>
            </a:r>
          </a:p>
        </p:txBody>
      </p:sp>
      <p:sp>
        <p:nvSpPr>
          <p:cNvPr id="23" name="TextBox 22">
            <a:extLst>
              <a:ext uri="{FF2B5EF4-FFF2-40B4-BE49-F238E27FC236}">
                <a16:creationId xmlns:a16="http://schemas.microsoft.com/office/drawing/2014/main" id="{75A3CB89-E3C5-5817-3DAB-220C1D747EB8}"/>
              </a:ext>
            </a:extLst>
          </p:cNvPr>
          <p:cNvSpPr txBox="1"/>
          <p:nvPr/>
        </p:nvSpPr>
        <p:spPr>
          <a:xfrm>
            <a:off x="8654755" y="5284235"/>
            <a:ext cx="3125165" cy="461665"/>
          </a:xfrm>
          <a:prstGeom prst="rect">
            <a:avLst/>
          </a:prstGeom>
          <a:noFill/>
        </p:spPr>
        <p:txBody>
          <a:bodyPr wrap="square" rtlCol="0">
            <a:spAutoFit/>
          </a:bodyPr>
          <a:lstStyle/>
          <a:p>
            <a:r>
              <a:rPr lang="en-US" sz="2400">
                <a:solidFill>
                  <a:schemeClr val="accent1"/>
                </a:solidFill>
              </a:rPr>
              <a:t>Playing God</a:t>
            </a:r>
          </a:p>
        </p:txBody>
      </p:sp>
    </p:spTree>
    <p:extLst>
      <p:ext uri="{BB962C8B-B14F-4D97-AF65-F5344CB8AC3E}">
        <p14:creationId xmlns:p14="http://schemas.microsoft.com/office/powerpoint/2010/main" val="2421094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E3A7568-FDFF-CA82-CC5B-B85B30925476}"/>
              </a:ext>
            </a:extLst>
          </p:cNvPr>
          <p:cNvSpPr>
            <a:spLocks noGrp="1"/>
          </p:cNvSpPr>
          <p:nvPr>
            <p:ph type="sldNum" sz="quarter" idx="12"/>
          </p:nvPr>
        </p:nvSpPr>
        <p:spPr/>
        <p:txBody>
          <a:bodyPr/>
          <a:lstStyle/>
          <a:p>
            <a:fld id="{610F3DD8-A0DC-3C44-B4A1-CFDA146FA2D1}" type="slidenum">
              <a:rPr lang="en-US" smtClean="0"/>
              <a:t>9</a:t>
            </a:fld>
            <a:endParaRPr lang="en-US"/>
          </a:p>
        </p:txBody>
      </p:sp>
      <p:sp>
        <p:nvSpPr>
          <p:cNvPr id="4" name="Title 3">
            <a:extLst>
              <a:ext uri="{FF2B5EF4-FFF2-40B4-BE49-F238E27FC236}">
                <a16:creationId xmlns:a16="http://schemas.microsoft.com/office/drawing/2014/main" id="{9E01B7B3-4EAB-9BA7-A98C-194FEAD4C44C}"/>
              </a:ext>
            </a:extLst>
          </p:cNvPr>
          <p:cNvSpPr>
            <a:spLocks noGrp="1"/>
          </p:cNvSpPr>
          <p:nvPr>
            <p:ph type="title"/>
          </p:nvPr>
        </p:nvSpPr>
        <p:spPr/>
        <p:txBody>
          <a:bodyPr/>
          <a:lstStyle/>
          <a:p>
            <a:r>
              <a:rPr lang="en-US"/>
              <a:t>Animal Cloning: Public Comments​</a:t>
            </a:r>
          </a:p>
        </p:txBody>
      </p:sp>
      <p:sp>
        <p:nvSpPr>
          <p:cNvPr id="5" name="Content Placeholder 4">
            <a:extLst>
              <a:ext uri="{FF2B5EF4-FFF2-40B4-BE49-F238E27FC236}">
                <a16:creationId xmlns:a16="http://schemas.microsoft.com/office/drawing/2014/main" id="{51CECA8C-0905-9A7E-611C-2424B17D0716}"/>
              </a:ext>
            </a:extLst>
          </p:cNvPr>
          <p:cNvSpPr>
            <a:spLocks noGrp="1"/>
          </p:cNvSpPr>
          <p:nvPr>
            <p:ph idx="1"/>
          </p:nvPr>
        </p:nvSpPr>
        <p:spPr/>
        <p:txBody>
          <a:bodyPr>
            <a:normAutofit/>
          </a:bodyPr>
          <a:lstStyle/>
          <a:p>
            <a:r>
              <a:rPr lang="en-US"/>
              <a:t>December 28, 2006 - FDA Issues Draft Documents on the Safety of Animal Clones and requests public comment​</a:t>
            </a:r>
          </a:p>
          <a:p>
            <a:r>
              <a:rPr lang="en-US"/>
              <a:t>FDA received approximately 30,500 comments. ​</a:t>
            </a:r>
          </a:p>
          <a:p>
            <a:pPr lvl="1"/>
            <a:r>
              <a:rPr lang="en-US"/>
              <a:t>The vast majority of comments received opposed animal cloning​</a:t>
            </a:r>
          </a:p>
          <a:p>
            <a:pPr lvl="1"/>
            <a:r>
              <a:rPr lang="en-US"/>
              <a:t>Most frequent objections cited social/ethical/religious grounds​</a:t>
            </a:r>
          </a:p>
          <a:p>
            <a:r>
              <a:rPr lang="en-US"/>
              <a:t>FDA’s response (2008):​</a:t>
            </a:r>
          </a:p>
          <a:p>
            <a:pPr lvl="1"/>
            <a:r>
              <a:rPr lang="en-US"/>
              <a:t>“the agency has not been charged with addressing moral, religious, or ethical issues associated with animal cloning …”</a:t>
            </a:r>
          </a:p>
        </p:txBody>
      </p:sp>
    </p:spTree>
    <p:extLst>
      <p:ext uri="{BB962C8B-B14F-4D97-AF65-F5344CB8AC3E}">
        <p14:creationId xmlns:p14="http://schemas.microsoft.com/office/powerpoint/2010/main" val="1408091355"/>
      </p:ext>
    </p:extLst>
  </p:cSld>
  <p:clrMapOvr>
    <a:masterClrMapping/>
  </p:clrMapOvr>
</p:sld>
</file>

<file path=ppt/theme/theme1.xml><?xml version="1.0" encoding="utf-8"?>
<a:theme xmlns:a="http://schemas.openxmlformats.org/drawingml/2006/main" name="CISR">
  <a:themeElements>
    <a:clrScheme name="IndustrySelfReg">
      <a:dk1>
        <a:srgbClr val="28283C"/>
      </a:dk1>
      <a:lt1>
        <a:srgbClr val="FFFFFF"/>
      </a:lt1>
      <a:dk2>
        <a:srgbClr val="1B5981"/>
      </a:dk2>
      <a:lt2>
        <a:srgbClr val="F2F2F2"/>
      </a:lt2>
      <a:accent1>
        <a:srgbClr val="00B2FF"/>
      </a:accent1>
      <a:accent2>
        <a:srgbClr val="06B200"/>
      </a:accent2>
      <a:accent3>
        <a:srgbClr val="FFC900"/>
      </a:accent3>
      <a:accent4>
        <a:srgbClr val="FF6100"/>
      </a:accent4>
      <a:accent5>
        <a:srgbClr val="6300EB"/>
      </a:accent5>
      <a:accent6>
        <a:srgbClr val="1B5981"/>
      </a:accent6>
      <a:hlink>
        <a:srgbClr val="00B2FF"/>
      </a:hlink>
      <a:folHlink>
        <a:srgbClr val="00B2FF"/>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SR_Template_Primary" id="{3591B8CF-D282-1749-9790-6C453525CFA1}" vid="{9DB03207-0D09-6848-BA02-32B16B2659A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C8E00CD96218478A5823AF46AC0592" ma:contentTypeVersion="18" ma:contentTypeDescription="Create a new document." ma:contentTypeScope="" ma:versionID="23bb78bdd3cd3711dc52988b5edff504">
  <xsd:schema xmlns:xsd="http://www.w3.org/2001/XMLSchema" xmlns:xs="http://www.w3.org/2001/XMLSchema" xmlns:p="http://schemas.microsoft.com/office/2006/metadata/properties" xmlns:ns2="2f61d14e-61a4-4092-ae70-161da44839f4" xmlns:ns3="9fe931eb-e724-4f21-8e94-c864cc43ceef" targetNamespace="http://schemas.microsoft.com/office/2006/metadata/properties" ma:root="true" ma:fieldsID="e0408555542e24735d0a3fd34422fd25" ns2:_="" ns3:_="">
    <xsd:import namespace="2f61d14e-61a4-4092-ae70-161da44839f4"/>
    <xsd:import namespace="9fe931eb-e724-4f21-8e94-c864cc43cee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61d14e-61a4-4092-ae70-161da44839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0cfe8c-41d3-412c-a457-4628ba16a75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fe931eb-e724-4f21-8e94-c864cc43cee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789a094-533e-4987-a666-5fcb181ffe70}" ma:internalName="TaxCatchAll" ma:showField="CatchAllData" ma:web="9fe931eb-e724-4f21-8e94-c864cc43ce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fe931eb-e724-4f21-8e94-c864cc43ceef" xsi:nil="true"/>
    <lcf76f155ced4ddcb4097134ff3c332f xmlns="2f61d14e-61a4-4092-ae70-161da44839f4">
      <Terms xmlns="http://schemas.microsoft.com/office/infopath/2007/PartnerControls"/>
    </lcf76f155ced4ddcb4097134ff3c332f>
    <SharedWithUsers xmlns="9fe931eb-e724-4f21-8e94-c864cc43ceef">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80D0D-484A-4D6E-ACC0-5D878025F8C4}"/>
</file>

<file path=customXml/itemProps2.xml><?xml version="1.0" encoding="utf-8"?>
<ds:datastoreItem xmlns:ds="http://schemas.openxmlformats.org/officeDocument/2006/customXml" ds:itemID="{3B61097B-30EA-4E01-8423-D6A375507621}">
  <ds:schemaRefs>
    <ds:schemaRef ds:uri="73ad6c5d-50f9-414e-9fd5-180470a3ac3b"/>
    <ds:schemaRef ds:uri="e16e3d38-2141-4943-9897-efcbfa97c6ca"/>
    <ds:schemaRef ds:uri="http://schemas.microsoft.com/office/2006/metadata/properties"/>
    <ds:schemaRef ds:uri="http://schemas.microsoft.com/office/infopath/2007/PartnerControls"/>
    <ds:schemaRef ds:uri="2d2d2781-a7fd-4b15-afae-9e737a4bbf0d"/>
    <ds:schemaRef ds:uri="f486ff19-7ce3-4f28-807e-2f613e70d554"/>
  </ds:schemaRefs>
</ds:datastoreItem>
</file>

<file path=customXml/itemProps3.xml><?xml version="1.0" encoding="utf-8"?>
<ds:datastoreItem xmlns:ds="http://schemas.openxmlformats.org/officeDocument/2006/customXml" ds:itemID="{9225B81B-7EC2-4600-B07B-533AF28171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CISR_Template_Primary (2)</Template>
  <Application>Microsoft Office PowerPoint</Application>
  <PresentationFormat>Widescreen</PresentationFormat>
  <Slides>31</Slides>
  <Notes>4</Notes>
  <HiddenSlides>0</HiddenSlide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CISR</vt:lpstr>
      <vt:lpstr>Standard, Soft Law, and Industry Self-Regulation</vt:lpstr>
      <vt:lpstr>Government Options</vt:lpstr>
      <vt:lpstr>Most cases involve some mix of:</vt:lpstr>
      <vt:lpstr>Today’s Focus:​ In what contexts is soft law most appropriate?​</vt:lpstr>
      <vt:lpstr>The Easy Cases:</vt:lpstr>
      <vt:lpstr>Example: Agency Expressly Prohibited from Regulating </vt:lpstr>
      <vt:lpstr>Example: Agency Implicitly Prohibited from Regulating</vt:lpstr>
      <vt:lpstr>Limits on Issues an Agency can Regulate </vt:lpstr>
      <vt:lpstr>Animal Cloning: Public Comments​</vt:lpstr>
      <vt:lpstr>History of U.S. Technology Governance​</vt:lpstr>
      <vt:lpstr>When Congress Is Silent on Agency Regulation</vt:lpstr>
      <vt:lpstr>PowerPoint Presentation</vt:lpstr>
      <vt:lpstr>Reicin: A Third Way​</vt:lpstr>
      <vt:lpstr>Other Examples With No Hard Law :​ Constitutionally Protected Speech​</vt:lpstr>
      <vt:lpstr>Other Examples With No Hard Law :​ International Governance</vt:lpstr>
      <vt:lpstr>Other Examples With No Hard Law:​ Outer Space</vt:lpstr>
      <vt:lpstr>The more complicated cases:​</vt:lpstr>
      <vt:lpstr>Hard Law vs Soft Law:​ General Observations​</vt:lpstr>
      <vt:lpstr>PowerPoint Presentation</vt:lpstr>
      <vt:lpstr>Gutierrez et al., Overall Conclusion on Soft Law Case Studies​</vt:lpstr>
      <vt:lpstr>Reasons Why Companies Sign On To Soft Law Programs​</vt:lpstr>
      <vt:lpstr>A(1) Avoidance of hard law pain: Reaction to enforcement threat</vt:lpstr>
      <vt:lpstr>A(2) Avoidance of hard law pain: ​ Preempting hard law regulation​</vt:lpstr>
      <vt:lpstr>B(1) To obtain benefits:​ Obtain a desired resource​</vt:lpstr>
      <vt:lpstr>B(2): To obtain benefits:​ Protect an interest​</vt:lpstr>
      <vt:lpstr>Determinants of Success​</vt:lpstr>
      <vt:lpstr>PowerPoint Presentation</vt:lpstr>
      <vt:lpstr>New vs Old Governance </vt:lpstr>
      <vt:lpstr>AI: The Case for Soft Law Governance*</vt:lpstr>
      <vt:lpstr>The Case Against Soft Law for AI  (Ryan Calo)</vt:lpstr>
      <vt:lpstr>3rd Way: Evolutionary Pathway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Lucille M. Tournas</dc:creator>
  <cp:revision>5</cp:revision>
  <dcterms:created xsi:type="dcterms:W3CDTF">2025-03-24T19:59:19Z</dcterms:created>
  <dcterms:modified xsi:type="dcterms:W3CDTF">2025-04-17T00:51:00Z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0x010100B9C8E00CD96218478A5823AF46AC0592</vt:lpwstr>
  </property>
  <property fmtid="{D5CDD505-2E9C-101B-9397-08002B2CF9AE}" pid="3" name="MediaServiceImageTags">
    <vt:lpwstr/>
  </property>
  <property fmtid="{D5CDD505-2E9C-101B-9397-08002B2CF9AE}" pid="4" name="Order">
    <vt:r8>18200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