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51"/>
  </p:notesMasterIdLst>
  <p:sldIdLst>
    <p:sldId id="256" r:id="rId5"/>
    <p:sldId id="2147475287" r:id="rId6"/>
    <p:sldId id="257" r:id="rId7"/>
    <p:sldId id="258" r:id="rId8"/>
    <p:sldId id="259" r:id="rId9"/>
    <p:sldId id="2147475288" r:id="rId10"/>
    <p:sldId id="2147475289" r:id="rId11"/>
    <p:sldId id="2147475290" r:id="rId12"/>
    <p:sldId id="2147475291" r:id="rId13"/>
    <p:sldId id="2147475292" r:id="rId14"/>
    <p:sldId id="2147475293" r:id="rId15"/>
    <p:sldId id="2147475294" r:id="rId16"/>
    <p:sldId id="2147475295" r:id="rId17"/>
    <p:sldId id="600" r:id="rId18"/>
    <p:sldId id="2147475296" r:id="rId19"/>
    <p:sldId id="2147475297" r:id="rId20"/>
    <p:sldId id="2147475298" r:id="rId21"/>
    <p:sldId id="260" r:id="rId22"/>
    <p:sldId id="2147475299" r:id="rId23"/>
    <p:sldId id="2147475300" r:id="rId24"/>
    <p:sldId id="2147475301" r:id="rId25"/>
    <p:sldId id="2147475302" r:id="rId26"/>
    <p:sldId id="2147475303" r:id="rId27"/>
    <p:sldId id="2147475304" r:id="rId28"/>
    <p:sldId id="2147475305" r:id="rId29"/>
    <p:sldId id="2147475306" r:id="rId30"/>
    <p:sldId id="2147475307" r:id="rId31"/>
    <p:sldId id="2147475308" r:id="rId32"/>
    <p:sldId id="2147475309" r:id="rId33"/>
    <p:sldId id="2147475310" r:id="rId34"/>
    <p:sldId id="2147475311" r:id="rId35"/>
    <p:sldId id="2147475312" r:id="rId36"/>
    <p:sldId id="2147475313" r:id="rId37"/>
    <p:sldId id="2147475314" r:id="rId38"/>
    <p:sldId id="2147475315" r:id="rId39"/>
    <p:sldId id="2147475316" r:id="rId40"/>
    <p:sldId id="2147475317" r:id="rId41"/>
    <p:sldId id="2147475318" r:id="rId42"/>
    <p:sldId id="2147475319" r:id="rId43"/>
    <p:sldId id="2147475320" r:id="rId44"/>
    <p:sldId id="2147475321" r:id="rId45"/>
    <p:sldId id="2147475323" r:id="rId46"/>
    <p:sldId id="2147475325" r:id="rId47"/>
    <p:sldId id="2147475326" r:id="rId48"/>
    <p:sldId id="2147475327" r:id="rId49"/>
    <p:sldId id="2147475328"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86"/>
  </p:normalViewPr>
  <p:slideViewPr>
    <p:cSldViewPr snapToGrid="0" snapToObjects="1">
      <p:cViewPr varScale="1">
        <p:scale>
          <a:sx n="59" d="100"/>
          <a:sy n="59" d="100"/>
        </p:scale>
        <p:origin x="964"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diagrams/_rels/data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4" Type="http://schemas.openxmlformats.org/officeDocument/2006/relationships/image" Target="../media/image8.svg"/></Relationships>
</file>

<file path=ppt/diagrams/_rels/drawing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4" Type="http://schemas.openxmlformats.org/officeDocument/2006/relationships/image" Target="../media/image8.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CEE89D-C6A3-4991-B938-1F77371D2B60}" type="doc">
      <dgm:prSet loTypeId="urn:microsoft.com/office/officeart/2005/8/layout/hierarchy1" loCatId="hierarchy" qsTypeId="urn:microsoft.com/office/officeart/2005/8/quickstyle/simple4" qsCatId="simple" csTypeId="urn:microsoft.com/office/officeart/2005/8/colors/accent2_2" csCatId="accent2" phldr="1"/>
      <dgm:spPr/>
      <dgm:t>
        <a:bodyPr/>
        <a:lstStyle/>
        <a:p>
          <a:endParaRPr lang="en-US"/>
        </a:p>
      </dgm:t>
    </dgm:pt>
    <dgm:pt modelId="{628E222A-9869-4A4B-87FF-D9CA654A3DAB}">
      <dgm:prSet/>
      <dgm:spPr/>
      <dgm:t>
        <a:bodyPr/>
        <a:lstStyle/>
        <a:p>
          <a:r>
            <a:rPr lang="en-US" b="0" i="0" dirty="0"/>
            <a:t>“Any measure or program that imposes substantive expectations that are not directly enforceable by government.”</a:t>
          </a:r>
          <a:endParaRPr lang="en-US" dirty="0"/>
        </a:p>
      </dgm:t>
    </dgm:pt>
    <dgm:pt modelId="{8985A69C-F851-4705-865F-C0424BBDCF2C}" type="parTrans" cxnId="{9D7E7008-717C-45F5-A1DD-7C8A90D6B9E4}">
      <dgm:prSet/>
      <dgm:spPr/>
      <dgm:t>
        <a:bodyPr/>
        <a:lstStyle/>
        <a:p>
          <a:endParaRPr lang="en-US"/>
        </a:p>
      </dgm:t>
    </dgm:pt>
    <dgm:pt modelId="{B5BEA1A8-3F8E-480C-8288-86D161AD9EA6}" type="sibTrans" cxnId="{9D7E7008-717C-45F5-A1DD-7C8A90D6B9E4}">
      <dgm:prSet/>
      <dgm:spPr/>
      <dgm:t>
        <a:bodyPr/>
        <a:lstStyle/>
        <a:p>
          <a:endParaRPr lang="en-US"/>
        </a:p>
      </dgm:t>
    </dgm:pt>
    <dgm:pt modelId="{30CB244F-1814-4E33-9653-61ACD768D5AB}" type="pres">
      <dgm:prSet presAssocID="{08CEE89D-C6A3-4991-B938-1F77371D2B60}" presName="hierChild1" presStyleCnt="0">
        <dgm:presLayoutVars>
          <dgm:chPref val="1"/>
          <dgm:dir/>
          <dgm:animOne val="branch"/>
          <dgm:animLvl val="lvl"/>
          <dgm:resizeHandles/>
        </dgm:presLayoutVars>
      </dgm:prSet>
      <dgm:spPr/>
    </dgm:pt>
    <dgm:pt modelId="{13FAFAD4-F359-49DE-BC0C-7987CBD64EB6}" type="pres">
      <dgm:prSet presAssocID="{628E222A-9869-4A4B-87FF-D9CA654A3DAB}" presName="hierRoot1" presStyleCnt="0"/>
      <dgm:spPr/>
    </dgm:pt>
    <dgm:pt modelId="{83814A36-005F-43C5-BF79-DE344B906FEF}" type="pres">
      <dgm:prSet presAssocID="{628E222A-9869-4A4B-87FF-D9CA654A3DAB}" presName="composite" presStyleCnt="0"/>
      <dgm:spPr/>
    </dgm:pt>
    <dgm:pt modelId="{4D38820C-3404-42E3-BF16-3D9256528CFE}" type="pres">
      <dgm:prSet presAssocID="{628E222A-9869-4A4B-87FF-D9CA654A3DAB}" presName="background" presStyleLbl="node0" presStyleIdx="0" presStyleCnt="1"/>
      <dgm:spPr>
        <a:solidFill>
          <a:schemeClr val="accent1">
            <a:lumMod val="60000"/>
            <a:lumOff val="40000"/>
          </a:schemeClr>
        </a:solidFill>
      </dgm:spPr>
    </dgm:pt>
    <dgm:pt modelId="{5F0C816E-7545-46C7-A50D-6713704E929E}" type="pres">
      <dgm:prSet presAssocID="{628E222A-9869-4A4B-87FF-D9CA654A3DAB}" presName="text" presStyleLbl="fgAcc0" presStyleIdx="0" presStyleCnt="1" custScaleX="55910" custScaleY="33604" custLinFactNeighborX="-345" custLinFactNeighborY="-5549">
        <dgm:presLayoutVars>
          <dgm:chPref val="3"/>
        </dgm:presLayoutVars>
      </dgm:prSet>
      <dgm:spPr/>
    </dgm:pt>
    <dgm:pt modelId="{C6888609-F416-4149-9406-CA117DAC4649}" type="pres">
      <dgm:prSet presAssocID="{628E222A-9869-4A4B-87FF-D9CA654A3DAB}" presName="hierChild2" presStyleCnt="0"/>
      <dgm:spPr/>
    </dgm:pt>
  </dgm:ptLst>
  <dgm:cxnLst>
    <dgm:cxn modelId="{9D7E7008-717C-45F5-A1DD-7C8A90D6B9E4}" srcId="{08CEE89D-C6A3-4991-B938-1F77371D2B60}" destId="{628E222A-9869-4A4B-87FF-D9CA654A3DAB}" srcOrd="0" destOrd="0" parTransId="{8985A69C-F851-4705-865F-C0424BBDCF2C}" sibTransId="{B5BEA1A8-3F8E-480C-8288-86D161AD9EA6}"/>
    <dgm:cxn modelId="{DF2D4144-1345-44ED-AA4E-CB0504F91B09}" type="presOf" srcId="{08CEE89D-C6A3-4991-B938-1F77371D2B60}" destId="{30CB244F-1814-4E33-9653-61ACD768D5AB}" srcOrd="0" destOrd="0" presId="urn:microsoft.com/office/officeart/2005/8/layout/hierarchy1"/>
    <dgm:cxn modelId="{AA4C5EB6-FE3F-4D1D-94C3-7DD08FC00104}" type="presOf" srcId="{628E222A-9869-4A4B-87FF-D9CA654A3DAB}" destId="{5F0C816E-7545-46C7-A50D-6713704E929E}" srcOrd="0" destOrd="0" presId="urn:microsoft.com/office/officeart/2005/8/layout/hierarchy1"/>
    <dgm:cxn modelId="{6373B9B4-43C8-40DC-BC17-5F6285667128}" type="presParOf" srcId="{30CB244F-1814-4E33-9653-61ACD768D5AB}" destId="{13FAFAD4-F359-49DE-BC0C-7987CBD64EB6}" srcOrd="0" destOrd="0" presId="urn:microsoft.com/office/officeart/2005/8/layout/hierarchy1"/>
    <dgm:cxn modelId="{CDF6D4EA-70ED-4907-A516-82B4250E6C8C}" type="presParOf" srcId="{13FAFAD4-F359-49DE-BC0C-7987CBD64EB6}" destId="{83814A36-005F-43C5-BF79-DE344B906FEF}" srcOrd="0" destOrd="0" presId="urn:microsoft.com/office/officeart/2005/8/layout/hierarchy1"/>
    <dgm:cxn modelId="{68B3142E-9EE1-4431-8DA7-D4BEB7FB964B}" type="presParOf" srcId="{83814A36-005F-43C5-BF79-DE344B906FEF}" destId="{4D38820C-3404-42E3-BF16-3D9256528CFE}" srcOrd="0" destOrd="0" presId="urn:microsoft.com/office/officeart/2005/8/layout/hierarchy1"/>
    <dgm:cxn modelId="{5D21FE44-0DD8-46EA-9807-CF8BE9B6C264}" type="presParOf" srcId="{83814A36-005F-43C5-BF79-DE344B906FEF}" destId="{5F0C816E-7545-46C7-A50D-6713704E929E}" srcOrd="1" destOrd="0" presId="urn:microsoft.com/office/officeart/2005/8/layout/hierarchy1"/>
    <dgm:cxn modelId="{FAD1AC94-E546-4562-AA86-EBDC805402D7}" type="presParOf" srcId="{13FAFAD4-F359-49DE-BC0C-7987CBD64EB6}" destId="{C6888609-F416-4149-9406-CA117DAC464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1A669E-DE98-41C4-991C-C2C7BD81AE9C}"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C69B38E6-5DC4-47AE-A12E-E0BF4A81D447}">
      <dgm:prSet/>
      <dgm:spPr/>
      <dgm:t>
        <a:bodyPr/>
        <a:lstStyle/>
        <a:p>
          <a:r>
            <a:rPr lang="en-US" b="0" i="0" dirty="0">
              <a:solidFill>
                <a:srgbClr val="000000"/>
              </a:solidFill>
            </a:rPr>
            <a:t>Developed by non-governmental organizations to guide product testing and industrial procedures​</a:t>
          </a:r>
          <a:endParaRPr lang="en-US" dirty="0">
            <a:solidFill>
              <a:srgbClr val="000000"/>
            </a:solidFill>
          </a:endParaRPr>
        </a:p>
      </dgm:t>
    </dgm:pt>
    <dgm:pt modelId="{4A4A165B-E7F1-4393-A1A9-A5E0C0EBF676}" type="parTrans" cxnId="{A9CC78F1-6667-4352-9A02-AB26B57F626B}">
      <dgm:prSet/>
      <dgm:spPr/>
      <dgm:t>
        <a:bodyPr/>
        <a:lstStyle/>
        <a:p>
          <a:endParaRPr lang="en-US"/>
        </a:p>
      </dgm:t>
    </dgm:pt>
    <dgm:pt modelId="{8A66C49D-218D-4077-9B0F-69711719BD3F}" type="sibTrans" cxnId="{A9CC78F1-6667-4352-9A02-AB26B57F626B}">
      <dgm:prSet/>
      <dgm:spPr/>
      <dgm:t>
        <a:bodyPr/>
        <a:lstStyle/>
        <a:p>
          <a:endParaRPr lang="en-US"/>
        </a:p>
      </dgm:t>
    </dgm:pt>
    <dgm:pt modelId="{0D1D8A1E-2BC6-4CFB-BB23-47BDED625AED}">
      <dgm:prSet/>
      <dgm:spPr/>
      <dgm:t>
        <a:bodyPr/>
        <a:lstStyle/>
        <a:p>
          <a:r>
            <a:rPr lang="en-US" b="0" i="0" dirty="0">
              <a:solidFill>
                <a:srgbClr val="000000"/>
              </a:solidFill>
            </a:rPr>
            <a:t>Standard setting organizations (SSOs) – e.g. ISO, IEEE, ASTM​</a:t>
          </a:r>
          <a:endParaRPr lang="en-US" dirty="0">
            <a:solidFill>
              <a:srgbClr val="000000"/>
            </a:solidFill>
          </a:endParaRPr>
        </a:p>
      </dgm:t>
    </dgm:pt>
    <dgm:pt modelId="{3969B067-5B44-4242-8DC4-2DE5DEB05FB2}" type="parTrans" cxnId="{92D7E959-63EE-4E06-895C-C113ECB4FA89}">
      <dgm:prSet/>
      <dgm:spPr/>
      <dgm:t>
        <a:bodyPr/>
        <a:lstStyle/>
        <a:p>
          <a:endParaRPr lang="en-US"/>
        </a:p>
      </dgm:t>
    </dgm:pt>
    <dgm:pt modelId="{7AA0D2E0-0DB2-4AB2-99B9-B20C95CD1EE9}" type="sibTrans" cxnId="{92D7E959-63EE-4E06-895C-C113ECB4FA89}">
      <dgm:prSet/>
      <dgm:spPr/>
      <dgm:t>
        <a:bodyPr/>
        <a:lstStyle/>
        <a:p>
          <a:endParaRPr lang="en-US"/>
        </a:p>
      </dgm:t>
    </dgm:pt>
    <dgm:pt modelId="{22E83973-31DE-4115-884D-89EF06F66DD1}">
      <dgm:prSet/>
      <dgm:spPr/>
      <dgm:t>
        <a:bodyPr/>
        <a:lstStyle/>
        <a:p>
          <a:r>
            <a:rPr lang="en-US" b="0" i="0" dirty="0">
              <a:solidFill>
                <a:srgbClr val="000000"/>
              </a:solidFill>
            </a:rPr>
            <a:t>Industry Consortia​</a:t>
          </a:r>
          <a:endParaRPr lang="en-US" dirty="0">
            <a:solidFill>
              <a:srgbClr val="000000"/>
            </a:solidFill>
          </a:endParaRPr>
        </a:p>
      </dgm:t>
    </dgm:pt>
    <dgm:pt modelId="{864DA510-8EA3-4336-B3F3-FBB4BD157E2C}" type="parTrans" cxnId="{FA0E55C6-C633-465A-B8E9-37C2528BDABC}">
      <dgm:prSet/>
      <dgm:spPr/>
      <dgm:t>
        <a:bodyPr/>
        <a:lstStyle/>
        <a:p>
          <a:endParaRPr lang="en-US"/>
        </a:p>
      </dgm:t>
    </dgm:pt>
    <dgm:pt modelId="{357C3806-CC3F-4965-94B9-34B1D9FE329F}" type="sibTrans" cxnId="{FA0E55C6-C633-465A-B8E9-37C2528BDABC}">
      <dgm:prSet/>
      <dgm:spPr/>
      <dgm:t>
        <a:bodyPr/>
        <a:lstStyle/>
        <a:p>
          <a:endParaRPr lang="en-US"/>
        </a:p>
      </dgm:t>
    </dgm:pt>
    <dgm:pt modelId="{1712A357-AD6F-4A96-A15E-9DB5A76721BB}">
      <dgm:prSet/>
      <dgm:spPr/>
      <dgm:t>
        <a:bodyPr/>
        <a:lstStyle/>
        <a:p>
          <a:r>
            <a:rPr lang="en-US" b="0" i="0" dirty="0">
              <a:solidFill>
                <a:srgbClr val="000000"/>
              </a:solidFill>
            </a:rPr>
            <a:t>Sometimes called industry standards, private standards, consensus standards​</a:t>
          </a:r>
          <a:endParaRPr lang="en-US" dirty="0">
            <a:solidFill>
              <a:srgbClr val="000000"/>
            </a:solidFill>
          </a:endParaRPr>
        </a:p>
      </dgm:t>
    </dgm:pt>
    <dgm:pt modelId="{6EAA6EFD-FB1B-4866-9ABA-FFAB4E83B1E3}" type="parTrans" cxnId="{07B45D76-7105-4C06-9262-A263772E0602}">
      <dgm:prSet/>
      <dgm:spPr/>
      <dgm:t>
        <a:bodyPr/>
        <a:lstStyle/>
        <a:p>
          <a:endParaRPr lang="en-US"/>
        </a:p>
      </dgm:t>
    </dgm:pt>
    <dgm:pt modelId="{7D0756EC-DB58-48F0-9CA8-D948ADFC7ACE}" type="sibTrans" cxnId="{07B45D76-7105-4C06-9262-A263772E0602}">
      <dgm:prSet/>
      <dgm:spPr/>
      <dgm:t>
        <a:bodyPr/>
        <a:lstStyle/>
        <a:p>
          <a:endParaRPr lang="en-US"/>
        </a:p>
      </dgm:t>
    </dgm:pt>
    <dgm:pt modelId="{F5EFECD8-B4F9-4EB4-B33B-09EAE991DC5B}">
      <dgm:prSet/>
      <dgm:spPr/>
      <dgm:t>
        <a:bodyPr/>
        <a:lstStyle/>
        <a:p>
          <a:r>
            <a:rPr lang="en-US" b="0" i="0" dirty="0">
              <a:solidFill>
                <a:srgbClr val="000000"/>
              </a:solidFill>
            </a:rPr>
            <a:t>As opposed to standards that some regulatory agencies adopt (EPA, OSHA, NHTSA, etc.)</a:t>
          </a:r>
          <a:endParaRPr lang="en-US" dirty="0">
            <a:solidFill>
              <a:srgbClr val="000000"/>
            </a:solidFill>
          </a:endParaRPr>
        </a:p>
      </dgm:t>
    </dgm:pt>
    <dgm:pt modelId="{C4E06732-7CA3-4DFE-BF28-0FFD6BCA5E4F}" type="parTrans" cxnId="{F4892372-301E-4BC2-AD93-4F9FF13D0946}">
      <dgm:prSet/>
      <dgm:spPr/>
      <dgm:t>
        <a:bodyPr/>
        <a:lstStyle/>
        <a:p>
          <a:endParaRPr lang="en-US"/>
        </a:p>
      </dgm:t>
    </dgm:pt>
    <dgm:pt modelId="{69FD8EA8-52B5-496E-95FA-4B6AA21C0641}" type="sibTrans" cxnId="{F4892372-301E-4BC2-AD93-4F9FF13D0946}">
      <dgm:prSet/>
      <dgm:spPr/>
      <dgm:t>
        <a:bodyPr/>
        <a:lstStyle/>
        <a:p>
          <a:endParaRPr lang="en-US"/>
        </a:p>
      </dgm:t>
    </dgm:pt>
    <dgm:pt modelId="{0DB1A736-925A-447F-A3E7-E732AF7DF8F5}" type="pres">
      <dgm:prSet presAssocID="{EF1A669E-DE98-41C4-991C-C2C7BD81AE9C}" presName="root" presStyleCnt="0">
        <dgm:presLayoutVars>
          <dgm:dir/>
          <dgm:resizeHandles val="exact"/>
        </dgm:presLayoutVars>
      </dgm:prSet>
      <dgm:spPr/>
    </dgm:pt>
    <dgm:pt modelId="{EE2549A1-4A45-4ECE-80F7-E3FB88565767}" type="pres">
      <dgm:prSet presAssocID="{C69B38E6-5DC4-47AE-A12E-E0BF4A81D447}" presName="compNode" presStyleCnt="0"/>
      <dgm:spPr/>
    </dgm:pt>
    <dgm:pt modelId="{622697E8-D110-44D1-8911-1783A3E7A396}" type="pres">
      <dgm:prSet presAssocID="{C69B38E6-5DC4-47AE-A12E-E0BF4A81D447}" presName="bgRect" presStyleLbl="bgShp" presStyleIdx="0" presStyleCnt="2"/>
      <dgm:spPr/>
    </dgm:pt>
    <dgm:pt modelId="{174CD042-8445-4B1A-ADF4-8EE382E5ECFF}" type="pres">
      <dgm:prSet presAssocID="{C69B38E6-5DC4-47AE-A12E-E0BF4A81D44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esentation with Checklist"/>
        </a:ext>
      </dgm:extLst>
    </dgm:pt>
    <dgm:pt modelId="{3E651B1A-4F89-40A2-B194-CC2CCCBA4136}" type="pres">
      <dgm:prSet presAssocID="{C69B38E6-5DC4-47AE-A12E-E0BF4A81D447}" presName="spaceRect" presStyleCnt="0"/>
      <dgm:spPr/>
    </dgm:pt>
    <dgm:pt modelId="{60675DFE-3624-4DD1-B45D-82E444FCD488}" type="pres">
      <dgm:prSet presAssocID="{C69B38E6-5DC4-47AE-A12E-E0BF4A81D447}" presName="parTx" presStyleLbl="revTx" presStyleIdx="0" presStyleCnt="4">
        <dgm:presLayoutVars>
          <dgm:chMax val="0"/>
          <dgm:chPref val="0"/>
        </dgm:presLayoutVars>
      </dgm:prSet>
      <dgm:spPr/>
    </dgm:pt>
    <dgm:pt modelId="{3103892B-99FF-4F0A-8AC5-89AF38724396}" type="pres">
      <dgm:prSet presAssocID="{C69B38E6-5DC4-47AE-A12E-E0BF4A81D447}" presName="desTx" presStyleLbl="revTx" presStyleIdx="1" presStyleCnt="4">
        <dgm:presLayoutVars/>
      </dgm:prSet>
      <dgm:spPr/>
    </dgm:pt>
    <dgm:pt modelId="{D9094509-1FED-4E68-9F5B-DD05DE3CED44}" type="pres">
      <dgm:prSet presAssocID="{8A66C49D-218D-4077-9B0F-69711719BD3F}" presName="sibTrans" presStyleCnt="0"/>
      <dgm:spPr/>
    </dgm:pt>
    <dgm:pt modelId="{8756C4CA-50AC-4778-B9B3-AD6F50457733}" type="pres">
      <dgm:prSet presAssocID="{1712A357-AD6F-4A96-A15E-9DB5A76721BB}" presName="compNode" presStyleCnt="0"/>
      <dgm:spPr/>
    </dgm:pt>
    <dgm:pt modelId="{58F6D010-29C0-4E37-AA8E-4F5D0AA62D36}" type="pres">
      <dgm:prSet presAssocID="{1712A357-AD6F-4A96-A15E-9DB5A76721BB}" presName="bgRect" presStyleLbl="bgShp" presStyleIdx="1" presStyleCnt="2"/>
      <dgm:spPr/>
    </dgm:pt>
    <dgm:pt modelId="{6EB4160E-929D-4169-B419-865418D70D57}" type="pres">
      <dgm:prSet presAssocID="{1712A357-AD6F-4A96-A15E-9DB5A76721B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avel"/>
        </a:ext>
      </dgm:extLst>
    </dgm:pt>
    <dgm:pt modelId="{03AA5CCB-14D0-4673-AC35-26E2E0FC5792}" type="pres">
      <dgm:prSet presAssocID="{1712A357-AD6F-4A96-A15E-9DB5A76721BB}" presName="spaceRect" presStyleCnt="0"/>
      <dgm:spPr/>
    </dgm:pt>
    <dgm:pt modelId="{9E2798F3-CAB7-4370-A144-4FF57087511F}" type="pres">
      <dgm:prSet presAssocID="{1712A357-AD6F-4A96-A15E-9DB5A76721BB}" presName="parTx" presStyleLbl="revTx" presStyleIdx="2" presStyleCnt="4">
        <dgm:presLayoutVars>
          <dgm:chMax val="0"/>
          <dgm:chPref val="0"/>
        </dgm:presLayoutVars>
      </dgm:prSet>
      <dgm:spPr/>
    </dgm:pt>
    <dgm:pt modelId="{A35242FA-EA0C-4D58-B7B5-A290EFBFA5B1}" type="pres">
      <dgm:prSet presAssocID="{1712A357-AD6F-4A96-A15E-9DB5A76721BB}" presName="desTx" presStyleLbl="revTx" presStyleIdx="3" presStyleCnt="4">
        <dgm:presLayoutVars/>
      </dgm:prSet>
      <dgm:spPr/>
    </dgm:pt>
  </dgm:ptLst>
  <dgm:cxnLst>
    <dgm:cxn modelId="{E401F712-1485-476F-92D4-07BBEACAF707}" type="presOf" srcId="{EF1A669E-DE98-41C4-991C-C2C7BD81AE9C}" destId="{0DB1A736-925A-447F-A3E7-E732AF7DF8F5}" srcOrd="0" destOrd="0" presId="urn:microsoft.com/office/officeart/2018/2/layout/IconVerticalSolidList"/>
    <dgm:cxn modelId="{8F566921-6012-400F-AE6E-D34D9F0F7DB6}" type="presOf" srcId="{22E83973-31DE-4115-884D-89EF06F66DD1}" destId="{3103892B-99FF-4F0A-8AC5-89AF38724396}" srcOrd="0" destOrd="1" presId="urn:microsoft.com/office/officeart/2018/2/layout/IconVerticalSolidList"/>
    <dgm:cxn modelId="{7F5F855C-59BE-4BF7-B482-74A5C138DEAA}" type="presOf" srcId="{F5EFECD8-B4F9-4EB4-B33B-09EAE991DC5B}" destId="{A35242FA-EA0C-4D58-B7B5-A290EFBFA5B1}" srcOrd="0" destOrd="0" presId="urn:microsoft.com/office/officeart/2018/2/layout/IconVerticalSolidList"/>
    <dgm:cxn modelId="{F4892372-301E-4BC2-AD93-4F9FF13D0946}" srcId="{1712A357-AD6F-4A96-A15E-9DB5A76721BB}" destId="{F5EFECD8-B4F9-4EB4-B33B-09EAE991DC5B}" srcOrd="0" destOrd="0" parTransId="{C4E06732-7CA3-4DFE-BF28-0FFD6BCA5E4F}" sibTransId="{69FD8EA8-52B5-496E-95FA-4B6AA21C0641}"/>
    <dgm:cxn modelId="{07B45D76-7105-4C06-9262-A263772E0602}" srcId="{EF1A669E-DE98-41C4-991C-C2C7BD81AE9C}" destId="{1712A357-AD6F-4A96-A15E-9DB5A76721BB}" srcOrd="1" destOrd="0" parTransId="{6EAA6EFD-FB1B-4866-9ABA-FFAB4E83B1E3}" sibTransId="{7D0756EC-DB58-48F0-9CA8-D948ADFC7ACE}"/>
    <dgm:cxn modelId="{92D7E959-63EE-4E06-895C-C113ECB4FA89}" srcId="{C69B38E6-5DC4-47AE-A12E-E0BF4A81D447}" destId="{0D1D8A1E-2BC6-4CFB-BB23-47BDED625AED}" srcOrd="0" destOrd="0" parTransId="{3969B067-5B44-4242-8DC4-2DE5DEB05FB2}" sibTransId="{7AA0D2E0-0DB2-4AB2-99B9-B20C95CD1EE9}"/>
    <dgm:cxn modelId="{41D6D37F-5348-4759-8E4C-3482FE8CF3FC}" type="presOf" srcId="{0D1D8A1E-2BC6-4CFB-BB23-47BDED625AED}" destId="{3103892B-99FF-4F0A-8AC5-89AF38724396}" srcOrd="0" destOrd="0" presId="urn:microsoft.com/office/officeart/2018/2/layout/IconVerticalSolidList"/>
    <dgm:cxn modelId="{8093B4AC-8048-4237-84DE-8C1F6BB63B47}" type="presOf" srcId="{1712A357-AD6F-4A96-A15E-9DB5A76721BB}" destId="{9E2798F3-CAB7-4370-A144-4FF57087511F}" srcOrd="0" destOrd="0" presId="urn:microsoft.com/office/officeart/2018/2/layout/IconVerticalSolidList"/>
    <dgm:cxn modelId="{FA0E55C6-C633-465A-B8E9-37C2528BDABC}" srcId="{C69B38E6-5DC4-47AE-A12E-E0BF4A81D447}" destId="{22E83973-31DE-4115-884D-89EF06F66DD1}" srcOrd="1" destOrd="0" parTransId="{864DA510-8EA3-4336-B3F3-FBB4BD157E2C}" sibTransId="{357C3806-CC3F-4965-94B9-34B1D9FE329F}"/>
    <dgm:cxn modelId="{9F0C56D1-C3C9-4454-BFD2-F332FD9C5C3F}" type="presOf" srcId="{C69B38E6-5DC4-47AE-A12E-E0BF4A81D447}" destId="{60675DFE-3624-4DD1-B45D-82E444FCD488}" srcOrd="0" destOrd="0" presId="urn:microsoft.com/office/officeart/2018/2/layout/IconVerticalSolidList"/>
    <dgm:cxn modelId="{A9CC78F1-6667-4352-9A02-AB26B57F626B}" srcId="{EF1A669E-DE98-41C4-991C-C2C7BD81AE9C}" destId="{C69B38E6-5DC4-47AE-A12E-E0BF4A81D447}" srcOrd="0" destOrd="0" parTransId="{4A4A165B-E7F1-4393-A1A9-A5E0C0EBF676}" sibTransId="{8A66C49D-218D-4077-9B0F-69711719BD3F}"/>
    <dgm:cxn modelId="{340989E5-0D48-4098-972C-0BAB7E272F82}" type="presParOf" srcId="{0DB1A736-925A-447F-A3E7-E732AF7DF8F5}" destId="{EE2549A1-4A45-4ECE-80F7-E3FB88565767}" srcOrd="0" destOrd="0" presId="urn:microsoft.com/office/officeart/2018/2/layout/IconVerticalSolidList"/>
    <dgm:cxn modelId="{CD8DFBFE-F14A-4DAE-ADE2-3CB270CECEE0}" type="presParOf" srcId="{EE2549A1-4A45-4ECE-80F7-E3FB88565767}" destId="{622697E8-D110-44D1-8911-1783A3E7A396}" srcOrd="0" destOrd="0" presId="urn:microsoft.com/office/officeart/2018/2/layout/IconVerticalSolidList"/>
    <dgm:cxn modelId="{1D2FDF2A-6733-4978-860D-3E99B5F43DD8}" type="presParOf" srcId="{EE2549A1-4A45-4ECE-80F7-E3FB88565767}" destId="{174CD042-8445-4B1A-ADF4-8EE382E5ECFF}" srcOrd="1" destOrd="0" presId="urn:microsoft.com/office/officeart/2018/2/layout/IconVerticalSolidList"/>
    <dgm:cxn modelId="{A3294E9E-2901-4B34-9E7C-D8320D03F88A}" type="presParOf" srcId="{EE2549A1-4A45-4ECE-80F7-E3FB88565767}" destId="{3E651B1A-4F89-40A2-B194-CC2CCCBA4136}" srcOrd="2" destOrd="0" presId="urn:microsoft.com/office/officeart/2018/2/layout/IconVerticalSolidList"/>
    <dgm:cxn modelId="{97AF579D-2BDC-4286-8834-771E4EF1EF3D}" type="presParOf" srcId="{EE2549A1-4A45-4ECE-80F7-E3FB88565767}" destId="{60675DFE-3624-4DD1-B45D-82E444FCD488}" srcOrd="3" destOrd="0" presId="urn:microsoft.com/office/officeart/2018/2/layout/IconVerticalSolidList"/>
    <dgm:cxn modelId="{411B440C-43EA-45FF-925F-52AA76BB1168}" type="presParOf" srcId="{EE2549A1-4A45-4ECE-80F7-E3FB88565767}" destId="{3103892B-99FF-4F0A-8AC5-89AF38724396}" srcOrd="4" destOrd="0" presId="urn:microsoft.com/office/officeart/2018/2/layout/IconVerticalSolidList"/>
    <dgm:cxn modelId="{C4D7A3F0-BF3D-40BF-A698-29595BA4F7D9}" type="presParOf" srcId="{0DB1A736-925A-447F-A3E7-E732AF7DF8F5}" destId="{D9094509-1FED-4E68-9F5B-DD05DE3CED44}" srcOrd="1" destOrd="0" presId="urn:microsoft.com/office/officeart/2018/2/layout/IconVerticalSolidList"/>
    <dgm:cxn modelId="{9498AAC8-8658-4D01-B0AC-92CA6D8B290D}" type="presParOf" srcId="{0DB1A736-925A-447F-A3E7-E732AF7DF8F5}" destId="{8756C4CA-50AC-4778-B9B3-AD6F50457733}" srcOrd="2" destOrd="0" presId="urn:microsoft.com/office/officeart/2018/2/layout/IconVerticalSolidList"/>
    <dgm:cxn modelId="{25234BDC-E743-4CD3-B0D6-70C4FA2105AC}" type="presParOf" srcId="{8756C4CA-50AC-4778-B9B3-AD6F50457733}" destId="{58F6D010-29C0-4E37-AA8E-4F5D0AA62D36}" srcOrd="0" destOrd="0" presId="urn:microsoft.com/office/officeart/2018/2/layout/IconVerticalSolidList"/>
    <dgm:cxn modelId="{1F516DF5-2962-46EC-B921-08D4A72DDE62}" type="presParOf" srcId="{8756C4CA-50AC-4778-B9B3-AD6F50457733}" destId="{6EB4160E-929D-4169-B419-865418D70D57}" srcOrd="1" destOrd="0" presId="urn:microsoft.com/office/officeart/2018/2/layout/IconVerticalSolidList"/>
    <dgm:cxn modelId="{5076A450-6E3F-4702-9E82-A9877C206F77}" type="presParOf" srcId="{8756C4CA-50AC-4778-B9B3-AD6F50457733}" destId="{03AA5CCB-14D0-4673-AC35-26E2E0FC5792}" srcOrd="2" destOrd="0" presId="urn:microsoft.com/office/officeart/2018/2/layout/IconVerticalSolidList"/>
    <dgm:cxn modelId="{D273B38D-589A-4C15-A883-71783774469F}" type="presParOf" srcId="{8756C4CA-50AC-4778-B9B3-AD6F50457733}" destId="{9E2798F3-CAB7-4370-A144-4FF57087511F}" srcOrd="3" destOrd="0" presId="urn:microsoft.com/office/officeart/2018/2/layout/IconVerticalSolidList"/>
    <dgm:cxn modelId="{37BAAC34-D913-44CC-BC6A-ED85BEFEF9C4}" type="presParOf" srcId="{8756C4CA-50AC-4778-B9B3-AD6F50457733}" destId="{A35242FA-EA0C-4D58-B7B5-A290EFBFA5B1}"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66FF557-F61A-49D8-BE1F-8A7E6140A46D}" type="doc">
      <dgm:prSet loTypeId="urn:microsoft.com/office/officeart/2005/8/layout/hierarchy1" loCatId="hierarchy" qsTypeId="urn:microsoft.com/office/officeart/2005/8/quickstyle/simple2" qsCatId="simple" csTypeId="urn:microsoft.com/office/officeart/2005/8/colors/accent0_2" csCatId="mainScheme"/>
      <dgm:spPr/>
      <dgm:t>
        <a:bodyPr/>
        <a:lstStyle/>
        <a:p>
          <a:endParaRPr lang="en-US"/>
        </a:p>
      </dgm:t>
    </dgm:pt>
    <dgm:pt modelId="{4840FA0E-2765-4199-90A5-F0291B64EE63}">
      <dgm:prSet/>
      <dgm:spPr/>
      <dgm:t>
        <a:bodyPr/>
        <a:lstStyle/>
        <a:p>
          <a:r>
            <a:rPr lang="en-US" b="0" i="0"/>
            <a:t>Externalities​</a:t>
          </a:r>
          <a:endParaRPr lang="en-US"/>
        </a:p>
      </dgm:t>
    </dgm:pt>
    <dgm:pt modelId="{263508E8-25E8-403F-9FDA-1C18D068C01E}" type="parTrans" cxnId="{D20B1037-7B4A-452D-BD67-6D1E437EF51E}">
      <dgm:prSet/>
      <dgm:spPr/>
      <dgm:t>
        <a:bodyPr/>
        <a:lstStyle/>
        <a:p>
          <a:endParaRPr lang="en-US"/>
        </a:p>
      </dgm:t>
    </dgm:pt>
    <dgm:pt modelId="{DF7E9AC6-EB99-456D-8728-DDCD89A34E27}" type="sibTrans" cxnId="{D20B1037-7B4A-452D-BD67-6D1E437EF51E}">
      <dgm:prSet/>
      <dgm:spPr/>
      <dgm:t>
        <a:bodyPr/>
        <a:lstStyle/>
        <a:p>
          <a:endParaRPr lang="en-US"/>
        </a:p>
      </dgm:t>
    </dgm:pt>
    <dgm:pt modelId="{24C80004-AFCA-47BA-A43A-8E2BEE343921}">
      <dgm:prSet/>
      <dgm:spPr/>
      <dgm:t>
        <a:bodyPr/>
        <a:lstStyle/>
        <a:p>
          <a:r>
            <a:rPr lang="en-US" b="0" i="0"/>
            <a:t>Tragedy of the Commons​</a:t>
          </a:r>
          <a:endParaRPr lang="en-US"/>
        </a:p>
      </dgm:t>
    </dgm:pt>
    <dgm:pt modelId="{BF401B97-6F54-4637-B902-D43669366628}" type="parTrans" cxnId="{360F79D9-B7D9-4E03-B0B2-4EEF04644B90}">
      <dgm:prSet/>
      <dgm:spPr/>
      <dgm:t>
        <a:bodyPr/>
        <a:lstStyle/>
        <a:p>
          <a:endParaRPr lang="en-US"/>
        </a:p>
      </dgm:t>
    </dgm:pt>
    <dgm:pt modelId="{3E87CD8A-7A60-4C5D-B815-C8B1FA06269F}" type="sibTrans" cxnId="{360F79D9-B7D9-4E03-B0B2-4EEF04644B90}">
      <dgm:prSet/>
      <dgm:spPr/>
      <dgm:t>
        <a:bodyPr/>
        <a:lstStyle/>
        <a:p>
          <a:endParaRPr lang="en-US"/>
        </a:p>
      </dgm:t>
    </dgm:pt>
    <dgm:pt modelId="{5C283216-8787-40B7-A542-1CE6F142B826}">
      <dgm:prSet/>
      <dgm:spPr/>
      <dgm:t>
        <a:bodyPr/>
        <a:lstStyle/>
        <a:p>
          <a:r>
            <a:rPr lang="en-US" b="0" i="0"/>
            <a:t>Information Asymmetries​</a:t>
          </a:r>
          <a:endParaRPr lang="en-US"/>
        </a:p>
      </dgm:t>
    </dgm:pt>
    <dgm:pt modelId="{BF631B11-4978-4D04-8F26-D204711A324B}" type="parTrans" cxnId="{C8E577EC-4B49-4404-920D-582D9D63BEEC}">
      <dgm:prSet/>
      <dgm:spPr/>
      <dgm:t>
        <a:bodyPr/>
        <a:lstStyle/>
        <a:p>
          <a:endParaRPr lang="en-US"/>
        </a:p>
      </dgm:t>
    </dgm:pt>
    <dgm:pt modelId="{3562E001-5618-4D61-BA76-F5040F488551}" type="sibTrans" cxnId="{C8E577EC-4B49-4404-920D-582D9D63BEEC}">
      <dgm:prSet/>
      <dgm:spPr/>
      <dgm:t>
        <a:bodyPr/>
        <a:lstStyle/>
        <a:p>
          <a:endParaRPr lang="en-US"/>
        </a:p>
      </dgm:t>
    </dgm:pt>
    <dgm:pt modelId="{4C7EFAE8-BEA1-4274-93CE-8E14F37E8AAE}">
      <dgm:prSet/>
      <dgm:spPr/>
      <dgm:t>
        <a:bodyPr/>
        <a:lstStyle/>
        <a:p>
          <a:r>
            <a:rPr lang="en-US" b="0" i="0"/>
            <a:t>High-Risk Events</a:t>
          </a:r>
          <a:endParaRPr lang="en-US"/>
        </a:p>
      </dgm:t>
    </dgm:pt>
    <dgm:pt modelId="{A025CF47-2B02-4B33-9CA3-D4E4370EBFAB}" type="parTrans" cxnId="{8DE01873-AFD0-4C04-A35F-F278428E10C6}">
      <dgm:prSet/>
      <dgm:spPr/>
      <dgm:t>
        <a:bodyPr/>
        <a:lstStyle/>
        <a:p>
          <a:endParaRPr lang="en-US"/>
        </a:p>
      </dgm:t>
    </dgm:pt>
    <dgm:pt modelId="{39BAC2B3-A460-4639-9357-592650D81D29}" type="sibTrans" cxnId="{8DE01873-AFD0-4C04-A35F-F278428E10C6}">
      <dgm:prSet/>
      <dgm:spPr/>
      <dgm:t>
        <a:bodyPr/>
        <a:lstStyle/>
        <a:p>
          <a:endParaRPr lang="en-US"/>
        </a:p>
      </dgm:t>
    </dgm:pt>
    <dgm:pt modelId="{26174B71-C01F-4473-975C-0DEEEFF97361}" type="pres">
      <dgm:prSet presAssocID="{666FF557-F61A-49D8-BE1F-8A7E6140A46D}" presName="hierChild1" presStyleCnt="0">
        <dgm:presLayoutVars>
          <dgm:chPref val="1"/>
          <dgm:dir/>
          <dgm:animOne val="branch"/>
          <dgm:animLvl val="lvl"/>
          <dgm:resizeHandles/>
        </dgm:presLayoutVars>
      </dgm:prSet>
      <dgm:spPr/>
    </dgm:pt>
    <dgm:pt modelId="{FA0EF35D-39C7-4C2A-B966-9E0E0430435D}" type="pres">
      <dgm:prSet presAssocID="{4840FA0E-2765-4199-90A5-F0291B64EE63}" presName="hierRoot1" presStyleCnt="0"/>
      <dgm:spPr/>
    </dgm:pt>
    <dgm:pt modelId="{556C8939-F9CD-4748-BCDD-A82BE3F9D5DC}" type="pres">
      <dgm:prSet presAssocID="{4840FA0E-2765-4199-90A5-F0291B64EE63}" presName="composite" presStyleCnt="0"/>
      <dgm:spPr/>
    </dgm:pt>
    <dgm:pt modelId="{33C9A379-3013-465D-8A40-60F1425BFAB5}" type="pres">
      <dgm:prSet presAssocID="{4840FA0E-2765-4199-90A5-F0291B64EE63}" presName="background" presStyleLbl="node0" presStyleIdx="0" presStyleCnt="4"/>
      <dgm:spPr/>
    </dgm:pt>
    <dgm:pt modelId="{5A6279C2-B2C6-4C10-8266-8CEA02FE4B86}" type="pres">
      <dgm:prSet presAssocID="{4840FA0E-2765-4199-90A5-F0291B64EE63}" presName="text" presStyleLbl="fgAcc0" presStyleIdx="0" presStyleCnt="4">
        <dgm:presLayoutVars>
          <dgm:chPref val="3"/>
        </dgm:presLayoutVars>
      </dgm:prSet>
      <dgm:spPr/>
    </dgm:pt>
    <dgm:pt modelId="{BC849FE6-A8A3-4DD9-9E74-3893CBCACF15}" type="pres">
      <dgm:prSet presAssocID="{4840FA0E-2765-4199-90A5-F0291B64EE63}" presName="hierChild2" presStyleCnt="0"/>
      <dgm:spPr/>
    </dgm:pt>
    <dgm:pt modelId="{EF3D0506-5059-46A4-933E-9B53D4F03F44}" type="pres">
      <dgm:prSet presAssocID="{24C80004-AFCA-47BA-A43A-8E2BEE343921}" presName="hierRoot1" presStyleCnt="0"/>
      <dgm:spPr/>
    </dgm:pt>
    <dgm:pt modelId="{2BAF0837-9339-4332-947B-51E0560EFD59}" type="pres">
      <dgm:prSet presAssocID="{24C80004-AFCA-47BA-A43A-8E2BEE343921}" presName="composite" presStyleCnt="0"/>
      <dgm:spPr/>
    </dgm:pt>
    <dgm:pt modelId="{AA32EA85-2CF3-4F9F-A67B-DC0FD8BA2529}" type="pres">
      <dgm:prSet presAssocID="{24C80004-AFCA-47BA-A43A-8E2BEE343921}" presName="background" presStyleLbl="node0" presStyleIdx="1" presStyleCnt="4"/>
      <dgm:spPr/>
    </dgm:pt>
    <dgm:pt modelId="{57F1C973-4891-45C3-B930-FECC87112A6E}" type="pres">
      <dgm:prSet presAssocID="{24C80004-AFCA-47BA-A43A-8E2BEE343921}" presName="text" presStyleLbl="fgAcc0" presStyleIdx="1" presStyleCnt="4">
        <dgm:presLayoutVars>
          <dgm:chPref val="3"/>
        </dgm:presLayoutVars>
      </dgm:prSet>
      <dgm:spPr/>
    </dgm:pt>
    <dgm:pt modelId="{9AF0534E-21DF-49BC-B92B-CF14612A62DF}" type="pres">
      <dgm:prSet presAssocID="{24C80004-AFCA-47BA-A43A-8E2BEE343921}" presName="hierChild2" presStyleCnt="0"/>
      <dgm:spPr/>
    </dgm:pt>
    <dgm:pt modelId="{FE109187-F36D-4E78-B9CE-AA72AAEFD57C}" type="pres">
      <dgm:prSet presAssocID="{5C283216-8787-40B7-A542-1CE6F142B826}" presName="hierRoot1" presStyleCnt="0"/>
      <dgm:spPr/>
    </dgm:pt>
    <dgm:pt modelId="{0DE891A0-83F0-4C0B-924F-AFB35A278292}" type="pres">
      <dgm:prSet presAssocID="{5C283216-8787-40B7-A542-1CE6F142B826}" presName="composite" presStyleCnt="0"/>
      <dgm:spPr/>
    </dgm:pt>
    <dgm:pt modelId="{FFA43AD3-FCFE-41BD-9088-860909283E04}" type="pres">
      <dgm:prSet presAssocID="{5C283216-8787-40B7-A542-1CE6F142B826}" presName="background" presStyleLbl="node0" presStyleIdx="2" presStyleCnt="4"/>
      <dgm:spPr/>
    </dgm:pt>
    <dgm:pt modelId="{F8F8D862-BDE5-4C70-AEB9-1CCB4041D61D}" type="pres">
      <dgm:prSet presAssocID="{5C283216-8787-40B7-A542-1CE6F142B826}" presName="text" presStyleLbl="fgAcc0" presStyleIdx="2" presStyleCnt="4">
        <dgm:presLayoutVars>
          <dgm:chPref val="3"/>
        </dgm:presLayoutVars>
      </dgm:prSet>
      <dgm:spPr/>
    </dgm:pt>
    <dgm:pt modelId="{20CBA535-93FB-4BAC-9A40-C38D342F42B7}" type="pres">
      <dgm:prSet presAssocID="{5C283216-8787-40B7-A542-1CE6F142B826}" presName="hierChild2" presStyleCnt="0"/>
      <dgm:spPr/>
    </dgm:pt>
    <dgm:pt modelId="{EA80F2D6-3073-476F-B5D8-FA617A438093}" type="pres">
      <dgm:prSet presAssocID="{4C7EFAE8-BEA1-4274-93CE-8E14F37E8AAE}" presName="hierRoot1" presStyleCnt="0"/>
      <dgm:spPr/>
    </dgm:pt>
    <dgm:pt modelId="{0DE39CD2-D239-4BB9-BD66-389A138731A0}" type="pres">
      <dgm:prSet presAssocID="{4C7EFAE8-BEA1-4274-93CE-8E14F37E8AAE}" presName="composite" presStyleCnt="0"/>
      <dgm:spPr/>
    </dgm:pt>
    <dgm:pt modelId="{E0B2F321-25C7-4D36-B68E-24A9E0182790}" type="pres">
      <dgm:prSet presAssocID="{4C7EFAE8-BEA1-4274-93CE-8E14F37E8AAE}" presName="background" presStyleLbl="node0" presStyleIdx="3" presStyleCnt="4"/>
      <dgm:spPr/>
    </dgm:pt>
    <dgm:pt modelId="{D75456BC-2BDD-4C66-B7D1-89524737C5E7}" type="pres">
      <dgm:prSet presAssocID="{4C7EFAE8-BEA1-4274-93CE-8E14F37E8AAE}" presName="text" presStyleLbl="fgAcc0" presStyleIdx="3" presStyleCnt="4">
        <dgm:presLayoutVars>
          <dgm:chPref val="3"/>
        </dgm:presLayoutVars>
      </dgm:prSet>
      <dgm:spPr/>
    </dgm:pt>
    <dgm:pt modelId="{CFC32FAE-FDD1-4A3D-8123-DE05E284D2ED}" type="pres">
      <dgm:prSet presAssocID="{4C7EFAE8-BEA1-4274-93CE-8E14F37E8AAE}" presName="hierChild2" presStyleCnt="0"/>
      <dgm:spPr/>
    </dgm:pt>
  </dgm:ptLst>
  <dgm:cxnLst>
    <dgm:cxn modelId="{A65F1027-6CB5-4300-AF9F-F392EA297C51}" type="presOf" srcId="{5C283216-8787-40B7-A542-1CE6F142B826}" destId="{F8F8D862-BDE5-4C70-AEB9-1CCB4041D61D}" srcOrd="0" destOrd="0" presId="urn:microsoft.com/office/officeart/2005/8/layout/hierarchy1"/>
    <dgm:cxn modelId="{D20B1037-7B4A-452D-BD67-6D1E437EF51E}" srcId="{666FF557-F61A-49D8-BE1F-8A7E6140A46D}" destId="{4840FA0E-2765-4199-90A5-F0291B64EE63}" srcOrd="0" destOrd="0" parTransId="{263508E8-25E8-403F-9FDA-1C18D068C01E}" sibTransId="{DF7E9AC6-EB99-456D-8728-DDCD89A34E27}"/>
    <dgm:cxn modelId="{89460F60-8A52-45AE-B7BE-38831A20B871}" type="presOf" srcId="{666FF557-F61A-49D8-BE1F-8A7E6140A46D}" destId="{26174B71-C01F-4473-975C-0DEEEFF97361}" srcOrd="0" destOrd="0" presId="urn:microsoft.com/office/officeart/2005/8/layout/hierarchy1"/>
    <dgm:cxn modelId="{8DE01873-AFD0-4C04-A35F-F278428E10C6}" srcId="{666FF557-F61A-49D8-BE1F-8A7E6140A46D}" destId="{4C7EFAE8-BEA1-4274-93CE-8E14F37E8AAE}" srcOrd="3" destOrd="0" parTransId="{A025CF47-2B02-4B33-9CA3-D4E4370EBFAB}" sibTransId="{39BAC2B3-A460-4639-9357-592650D81D29}"/>
    <dgm:cxn modelId="{EAAEC882-6934-422E-854E-FA91CABF0A48}" type="presOf" srcId="{4840FA0E-2765-4199-90A5-F0291B64EE63}" destId="{5A6279C2-B2C6-4C10-8266-8CEA02FE4B86}" srcOrd="0" destOrd="0" presId="urn:microsoft.com/office/officeart/2005/8/layout/hierarchy1"/>
    <dgm:cxn modelId="{3D1AABA0-4471-4A53-B651-DF771CC5B6E5}" type="presOf" srcId="{24C80004-AFCA-47BA-A43A-8E2BEE343921}" destId="{57F1C973-4891-45C3-B930-FECC87112A6E}" srcOrd="0" destOrd="0" presId="urn:microsoft.com/office/officeart/2005/8/layout/hierarchy1"/>
    <dgm:cxn modelId="{8C810DC3-1B58-44E7-AA63-DF9E21667316}" type="presOf" srcId="{4C7EFAE8-BEA1-4274-93CE-8E14F37E8AAE}" destId="{D75456BC-2BDD-4C66-B7D1-89524737C5E7}" srcOrd="0" destOrd="0" presId="urn:microsoft.com/office/officeart/2005/8/layout/hierarchy1"/>
    <dgm:cxn modelId="{360F79D9-B7D9-4E03-B0B2-4EEF04644B90}" srcId="{666FF557-F61A-49D8-BE1F-8A7E6140A46D}" destId="{24C80004-AFCA-47BA-A43A-8E2BEE343921}" srcOrd="1" destOrd="0" parTransId="{BF401B97-6F54-4637-B902-D43669366628}" sibTransId="{3E87CD8A-7A60-4C5D-B815-C8B1FA06269F}"/>
    <dgm:cxn modelId="{C8E577EC-4B49-4404-920D-582D9D63BEEC}" srcId="{666FF557-F61A-49D8-BE1F-8A7E6140A46D}" destId="{5C283216-8787-40B7-A542-1CE6F142B826}" srcOrd="2" destOrd="0" parTransId="{BF631B11-4978-4D04-8F26-D204711A324B}" sibTransId="{3562E001-5618-4D61-BA76-F5040F488551}"/>
    <dgm:cxn modelId="{E2B25262-CE5F-44FD-B754-75A1BDBCA4FD}" type="presParOf" srcId="{26174B71-C01F-4473-975C-0DEEEFF97361}" destId="{FA0EF35D-39C7-4C2A-B966-9E0E0430435D}" srcOrd="0" destOrd="0" presId="urn:microsoft.com/office/officeart/2005/8/layout/hierarchy1"/>
    <dgm:cxn modelId="{EE43ACBA-D117-4DF0-85D2-8C4A702845F2}" type="presParOf" srcId="{FA0EF35D-39C7-4C2A-B966-9E0E0430435D}" destId="{556C8939-F9CD-4748-BCDD-A82BE3F9D5DC}" srcOrd="0" destOrd="0" presId="urn:microsoft.com/office/officeart/2005/8/layout/hierarchy1"/>
    <dgm:cxn modelId="{E1835673-3B01-48E9-95EF-103434CF260F}" type="presParOf" srcId="{556C8939-F9CD-4748-BCDD-A82BE3F9D5DC}" destId="{33C9A379-3013-465D-8A40-60F1425BFAB5}" srcOrd="0" destOrd="0" presId="urn:microsoft.com/office/officeart/2005/8/layout/hierarchy1"/>
    <dgm:cxn modelId="{6233C75A-AA05-4659-8A6B-B0903B8A4FFE}" type="presParOf" srcId="{556C8939-F9CD-4748-BCDD-A82BE3F9D5DC}" destId="{5A6279C2-B2C6-4C10-8266-8CEA02FE4B86}" srcOrd="1" destOrd="0" presId="urn:microsoft.com/office/officeart/2005/8/layout/hierarchy1"/>
    <dgm:cxn modelId="{1C571B67-208A-4169-AD45-31FA1E859C78}" type="presParOf" srcId="{FA0EF35D-39C7-4C2A-B966-9E0E0430435D}" destId="{BC849FE6-A8A3-4DD9-9E74-3893CBCACF15}" srcOrd="1" destOrd="0" presId="urn:microsoft.com/office/officeart/2005/8/layout/hierarchy1"/>
    <dgm:cxn modelId="{75967EDD-28A5-489B-B8F8-897E844A4C8E}" type="presParOf" srcId="{26174B71-C01F-4473-975C-0DEEEFF97361}" destId="{EF3D0506-5059-46A4-933E-9B53D4F03F44}" srcOrd="1" destOrd="0" presId="urn:microsoft.com/office/officeart/2005/8/layout/hierarchy1"/>
    <dgm:cxn modelId="{6560DF5D-08FB-4D20-A58C-89CB63BB5F67}" type="presParOf" srcId="{EF3D0506-5059-46A4-933E-9B53D4F03F44}" destId="{2BAF0837-9339-4332-947B-51E0560EFD59}" srcOrd="0" destOrd="0" presId="urn:microsoft.com/office/officeart/2005/8/layout/hierarchy1"/>
    <dgm:cxn modelId="{5F31428F-5707-4E81-8500-672E80934173}" type="presParOf" srcId="{2BAF0837-9339-4332-947B-51E0560EFD59}" destId="{AA32EA85-2CF3-4F9F-A67B-DC0FD8BA2529}" srcOrd="0" destOrd="0" presId="urn:microsoft.com/office/officeart/2005/8/layout/hierarchy1"/>
    <dgm:cxn modelId="{00B892D2-2278-40E5-9BA0-287ECB060E02}" type="presParOf" srcId="{2BAF0837-9339-4332-947B-51E0560EFD59}" destId="{57F1C973-4891-45C3-B930-FECC87112A6E}" srcOrd="1" destOrd="0" presId="urn:microsoft.com/office/officeart/2005/8/layout/hierarchy1"/>
    <dgm:cxn modelId="{90C8D9E5-951C-481F-ABDA-A572ED4B356F}" type="presParOf" srcId="{EF3D0506-5059-46A4-933E-9B53D4F03F44}" destId="{9AF0534E-21DF-49BC-B92B-CF14612A62DF}" srcOrd="1" destOrd="0" presId="urn:microsoft.com/office/officeart/2005/8/layout/hierarchy1"/>
    <dgm:cxn modelId="{C2D42A00-993C-4F60-AEC3-10377093347F}" type="presParOf" srcId="{26174B71-C01F-4473-975C-0DEEEFF97361}" destId="{FE109187-F36D-4E78-B9CE-AA72AAEFD57C}" srcOrd="2" destOrd="0" presId="urn:microsoft.com/office/officeart/2005/8/layout/hierarchy1"/>
    <dgm:cxn modelId="{713A15D4-50F7-400D-8F24-434A36ADAE25}" type="presParOf" srcId="{FE109187-F36D-4E78-B9CE-AA72AAEFD57C}" destId="{0DE891A0-83F0-4C0B-924F-AFB35A278292}" srcOrd="0" destOrd="0" presId="urn:microsoft.com/office/officeart/2005/8/layout/hierarchy1"/>
    <dgm:cxn modelId="{31727A25-A29A-48AF-B097-46C1FDD58642}" type="presParOf" srcId="{0DE891A0-83F0-4C0B-924F-AFB35A278292}" destId="{FFA43AD3-FCFE-41BD-9088-860909283E04}" srcOrd="0" destOrd="0" presId="urn:microsoft.com/office/officeart/2005/8/layout/hierarchy1"/>
    <dgm:cxn modelId="{E13BB06D-B320-4BB0-B9C7-D3AB791464F2}" type="presParOf" srcId="{0DE891A0-83F0-4C0B-924F-AFB35A278292}" destId="{F8F8D862-BDE5-4C70-AEB9-1CCB4041D61D}" srcOrd="1" destOrd="0" presId="urn:microsoft.com/office/officeart/2005/8/layout/hierarchy1"/>
    <dgm:cxn modelId="{5A8C96D4-AD45-49F4-88A9-B5A20792D452}" type="presParOf" srcId="{FE109187-F36D-4E78-B9CE-AA72AAEFD57C}" destId="{20CBA535-93FB-4BAC-9A40-C38D342F42B7}" srcOrd="1" destOrd="0" presId="urn:microsoft.com/office/officeart/2005/8/layout/hierarchy1"/>
    <dgm:cxn modelId="{64336851-5D15-40E9-A997-01817BE3B1C2}" type="presParOf" srcId="{26174B71-C01F-4473-975C-0DEEEFF97361}" destId="{EA80F2D6-3073-476F-B5D8-FA617A438093}" srcOrd="3" destOrd="0" presId="urn:microsoft.com/office/officeart/2005/8/layout/hierarchy1"/>
    <dgm:cxn modelId="{60A043AE-F2B9-4A0F-A7E2-2BB2A99B4826}" type="presParOf" srcId="{EA80F2D6-3073-476F-B5D8-FA617A438093}" destId="{0DE39CD2-D239-4BB9-BD66-389A138731A0}" srcOrd="0" destOrd="0" presId="urn:microsoft.com/office/officeart/2005/8/layout/hierarchy1"/>
    <dgm:cxn modelId="{EBE049C8-AD4A-4CC6-A538-2BDFBD09B7A9}" type="presParOf" srcId="{0DE39CD2-D239-4BB9-BD66-389A138731A0}" destId="{E0B2F321-25C7-4D36-B68E-24A9E0182790}" srcOrd="0" destOrd="0" presId="urn:microsoft.com/office/officeart/2005/8/layout/hierarchy1"/>
    <dgm:cxn modelId="{6CC0A37E-DF94-4C11-8A8D-E11B3CB8DA99}" type="presParOf" srcId="{0DE39CD2-D239-4BB9-BD66-389A138731A0}" destId="{D75456BC-2BDD-4C66-B7D1-89524737C5E7}" srcOrd="1" destOrd="0" presId="urn:microsoft.com/office/officeart/2005/8/layout/hierarchy1"/>
    <dgm:cxn modelId="{FFACE34C-2D54-499D-8453-E008F6C95974}" type="presParOf" srcId="{EA80F2D6-3073-476F-B5D8-FA617A438093}" destId="{CFC32FAE-FDD1-4A3D-8123-DE05E284D2E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11A5BEA-6F95-4CEF-862B-AA89CF654A8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FBD66CF-7C33-4910-BD99-2EDFD6A7216C}">
      <dgm:prSet>
        <dgm:style>
          <a:lnRef idx="3">
            <a:schemeClr val="lt1"/>
          </a:lnRef>
          <a:fillRef idx="1">
            <a:schemeClr val="accent6"/>
          </a:fillRef>
          <a:effectRef idx="1">
            <a:schemeClr val="accent6"/>
          </a:effectRef>
          <a:fontRef idx="minor">
            <a:schemeClr val="lt1"/>
          </a:fontRef>
        </dgm:style>
      </dgm:prSet>
      <dgm:spPr/>
      <dgm:t>
        <a:bodyPr/>
        <a:lstStyle/>
        <a:p>
          <a:r>
            <a:rPr lang="en-US" b="0" i="0"/>
            <a:t>​The Knowledge Problem​</a:t>
          </a:r>
          <a:endParaRPr lang="en-US"/>
        </a:p>
      </dgm:t>
    </dgm:pt>
    <dgm:pt modelId="{084F8D02-2288-4D96-84CB-FBC9D7FB282D}" type="parTrans" cxnId="{77510A7D-3E19-474C-B56C-116C87BD5DBF}">
      <dgm:prSet/>
      <dgm:spPr/>
      <dgm:t>
        <a:bodyPr/>
        <a:lstStyle/>
        <a:p>
          <a:endParaRPr lang="en-US"/>
        </a:p>
      </dgm:t>
    </dgm:pt>
    <dgm:pt modelId="{F016A2AF-3A5E-492C-A1F5-A5C6F467D513}" type="sibTrans" cxnId="{77510A7D-3E19-474C-B56C-116C87BD5DBF}">
      <dgm:prSet/>
      <dgm:spPr/>
      <dgm:t>
        <a:bodyPr/>
        <a:lstStyle/>
        <a:p>
          <a:endParaRPr lang="en-US"/>
        </a:p>
      </dgm:t>
    </dgm:pt>
    <dgm:pt modelId="{4C305277-D504-483A-8791-D67554605007}">
      <dgm:prSet>
        <dgm:style>
          <a:lnRef idx="3">
            <a:schemeClr val="lt1"/>
          </a:lnRef>
          <a:fillRef idx="1">
            <a:schemeClr val="accent6"/>
          </a:fillRef>
          <a:effectRef idx="1">
            <a:schemeClr val="accent6"/>
          </a:effectRef>
          <a:fontRef idx="minor">
            <a:schemeClr val="lt1"/>
          </a:fontRef>
        </dgm:style>
      </dgm:prSet>
      <dgm:spPr/>
      <dgm:t>
        <a:bodyPr/>
        <a:lstStyle/>
        <a:p>
          <a:r>
            <a:rPr lang="en-US" b="0" i="0" dirty="0"/>
            <a:t>​The Public Choice Problem​</a:t>
          </a:r>
          <a:endParaRPr lang="en-US" dirty="0"/>
        </a:p>
      </dgm:t>
    </dgm:pt>
    <dgm:pt modelId="{59F9853D-4EC7-4D5B-92D6-9ADF915637DF}" type="parTrans" cxnId="{3E561A11-2A3C-4F53-A19D-5D0CDDD9975A}">
      <dgm:prSet/>
      <dgm:spPr/>
      <dgm:t>
        <a:bodyPr/>
        <a:lstStyle/>
        <a:p>
          <a:endParaRPr lang="en-US"/>
        </a:p>
      </dgm:t>
    </dgm:pt>
    <dgm:pt modelId="{08E92BC6-FAA4-48AE-BEE2-C31B7FDDF1F0}" type="sibTrans" cxnId="{3E561A11-2A3C-4F53-A19D-5D0CDDD9975A}">
      <dgm:prSet/>
      <dgm:spPr/>
      <dgm:t>
        <a:bodyPr/>
        <a:lstStyle/>
        <a:p>
          <a:endParaRPr lang="en-US"/>
        </a:p>
      </dgm:t>
    </dgm:pt>
    <dgm:pt modelId="{938DD3BB-BFFE-4589-8814-E0D71BC7D14D}">
      <dgm:prSet custT="1"/>
      <dgm:spPr/>
      <dgm:t>
        <a:bodyPr/>
        <a:lstStyle/>
        <a:p>
          <a:r>
            <a:rPr lang="en-US" sz="3200" b="0" i="0" dirty="0">
              <a:solidFill>
                <a:schemeClr val="accent6">
                  <a:lumMod val="75000"/>
                </a:schemeClr>
              </a:solidFill>
            </a:rPr>
            <a:t>Rent seeking​</a:t>
          </a:r>
          <a:endParaRPr lang="en-US" sz="3200" dirty="0">
            <a:solidFill>
              <a:schemeClr val="accent6">
                <a:lumMod val="75000"/>
              </a:schemeClr>
            </a:solidFill>
          </a:endParaRPr>
        </a:p>
      </dgm:t>
    </dgm:pt>
    <dgm:pt modelId="{DB44DA0F-5A79-4BEB-8C1D-EEC1E3B49940}" type="sibTrans" cxnId="{836A1459-8993-45B1-9616-DCF7BADB9B83}">
      <dgm:prSet/>
      <dgm:spPr/>
      <dgm:t>
        <a:bodyPr/>
        <a:lstStyle/>
        <a:p>
          <a:endParaRPr lang="en-US"/>
        </a:p>
      </dgm:t>
    </dgm:pt>
    <dgm:pt modelId="{25A66047-600F-433A-B1CC-AE7F16188542}" type="parTrans" cxnId="{836A1459-8993-45B1-9616-DCF7BADB9B83}">
      <dgm:prSet/>
      <dgm:spPr/>
      <dgm:t>
        <a:bodyPr/>
        <a:lstStyle/>
        <a:p>
          <a:endParaRPr lang="en-US"/>
        </a:p>
      </dgm:t>
    </dgm:pt>
    <dgm:pt modelId="{F88CEA3E-B725-4857-B415-3710D03D7082}">
      <dgm:prSet custT="1"/>
      <dgm:spPr/>
      <dgm:t>
        <a:bodyPr/>
        <a:lstStyle/>
        <a:p>
          <a:r>
            <a:rPr lang="en-US" sz="3200" b="0" i="0" dirty="0">
              <a:solidFill>
                <a:schemeClr val="accent6">
                  <a:lumMod val="75000"/>
                </a:schemeClr>
              </a:solidFill>
            </a:rPr>
            <a:t>Regulatory capture</a:t>
          </a:r>
          <a:endParaRPr lang="en-US" sz="3200" dirty="0">
            <a:solidFill>
              <a:schemeClr val="accent6">
                <a:lumMod val="75000"/>
              </a:schemeClr>
            </a:solidFill>
          </a:endParaRPr>
        </a:p>
      </dgm:t>
    </dgm:pt>
    <dgm:pt modelId="{1081FA0E-403B-4FAA-8B3F-7D754033262F}" type="sibTrans" cxnId="{8FDE8A79-2D27-4771-AF17-065D91AB1A50}">
      <dgm:prSet/>
      <dgm:spPr/>
      <dgm:t>
        <a:bodyPr/>
        <a:lstStyle/>
        <a:p>
          <a:endParaRPr lang="en-US"/>
        </a:p>
      </dgm:t>
    </dgm:pt>
    <dgm:pt modelId="{7D6DE6E4-D632-482D-9050-FE689EA5768E}" type="parTrans" cxnId="{8FDE8A79-2D27-4771-AF17-065D91AB1A50}">
      <dgm:prSet/>
      <dgm:spPr/>
      <dgm:t>
        <a:bodyPr/>
        <a:lstStyle/>
        <a:p>
          <a:endParaRPr lang="en-US"/>
        </a:p>
      </dgm:t>
    </dgm:pt>
    <dgm:pt modelId="{F4E0C224-5AD8-4A37-95B5-B7B8B511E0EC}" type="pres">
      <dgm:prSet presAssocID="{D11A5BEA-6F95-4CEF-862B-AA89CF654A86}" presName="linear" presStyleCnt="0">
        <dgm:presLayoutVars>
          <dgm:dir/>
          <dgm:animLvl val="lvl"/>
          <dgm:resizeHandles val="exact"/>
        </dgm:presLayoutVars>
      </dgm:prSet>
      <dgm:spPr/>
    </dgm:pt>
    <dgm:pt modelId="{5411E359-5CEB-4E98-AC6D-2308189DA16E}" type="pres">
      <dgm:prSet presAssocID="{BFBD66CF-7C33-4910-BD99-2EDFD6A7216C}" presName="parentLin" presStyleCnt="0"/>
      <dgm:spPr/>
    </dgm:pt>
    <dgm:pt modelId="{C0C7324F-9808-4B4F-8203-15981893129A}" type="pres">
      <dgm:prSet presAssocID="{BFBD66CF-7C33-4910-BD99-2EDFD6A7216C}" presName="parentLeftMargin" presStyleLbl="node1" presStyleIdx="0" presStyleCnt="2"/>
      <dgm:spPr/>
    </dgm:pt>
    <dgm:pt modelId="{923C9BA4-B5DE-41BC-B618-4C2BAD330C51}" type="pres">
      <dgm:prSet presAssocID="{BFBD66CF-7C33-4910-BD99-2EDFD6A7216C}" presName="parentText" presStyleLbl="node1" presStyleIdx="0" presStyleCnt="2">
        <dgm:presLayoutVars>
          <dgm:chMax val="0"/>
          <dgm:bulletEnabled val="1"/>
        </dgm:presLayoutVars>
      </dgm:prSet>
      <dgm:spPr/>
    </dgm:pt>
    <dgm:pt modelId="{1C4E93EC-DA73-4294-B55E-6E80D8234197}" type="pres">
      <dgm:prSet presAssocID="{BFBD66CF-7C33-4910-BD99-2EDFD6A7216C}" presName="negativeSpace" presStyleCnt="0"/>
      <dgm:spPr/>
    </dgm:pt>
    <dgm:pt modelId="{568B966E-F769-40DE-B03C-9EA83EDB9AA5}" type="pres">
      <dgm:prSet presAssocID="{BFBD66CF-7C33-4910-BD99-2EDFD6A7216C}" presName="childText" presStyleLbl="conFgAcc1" presStyleIdx="0" presStyleCnt="2">
        <dgm:presLayoutVars>
          <dgm:bulletEnabled val="1"/>
        </dgm:presLayoutVars>
      </dgm:prSet>
      <dgm:spPr/>
    </dgm:pt>
    <dgm:pt modelId="{9166AF62-E15E-4A10-8ACA-96E5CEBDCD86}" type="pres">
      <dgm:prSet presAssocID="{F016A2AF-3A5E-492C-A1F5-A5C6F467D513}" presName="spaceBetweenRectangles" presStyleCnt="0"/>
      <dgm:spPr/>
    </dgm:pt>
    <dgm:pt modelId="{3E2816CF-6B07-460D-A53D-75197F98054E}" type="pres">
      <dgm:prSet presAssocID="{4C305277-D504-483A-8791-D67554605007}" presName="parentLin" presStyleCnt="0"/>
      <dgm:spPr/>
    </dgm:pt>
    <dgm:pt modelId="{4F3E48C0-B263-4040-989B-25B3752AE67C}" type="pres">
      <dgm:prSet presAssocID="{4C305277-D504-483A-8791-D67554605007}" presName="parentLeftMargin" presStyleLbl="node1" presStyleIdx="0" presStyleCnt="2"/>
      <dgm:spPr/>
    </dgm:pt>
    <dgm:pt modelId="{91F92E99-97D6-4D04-92F6-0CF6A35421B3}" type="pres">
      <dgm:prSet presAssocID="{4C305277-D504-483A-8791-D67554605007}" presName="parentText" presStyleLbl="node1" presStyleIdx="1" presStyleCnt="2">
        <dgm:presLayoutVars>
          <dgm:chMax val="0"/>
          <dgm:bulletEnabled val="1"/>
        </dgm:presLayoutVars>
      </dgm:prSet>
      <dgm:spPr/>
    </dgm:pt>
    <dgm:pt modelId="{F3C51998-A21F-420B-90F5-004941AAD5D4}" type="pres">
      <dgm:prSet presAssocID="{4C305277-D504-483A-8791-D67554605007}" presName="negativeSpace" presStyleCnt="0"/>
      <dgm:spPr/>
    </dgm:pt>
    <dgm:pt modelId="{1B571AB4-94B7-44CC-A319-74305E83499A}" type="pres">
      <dgm:prSet presAssocID="{4C305277-D504-483A-8791-D67554605007}" presName="childText" presStyleLbl="conFgAcc1" presStyleIdx="1" presStyleCnt="2" custLinFactNeighborX="33204" custLinFactNeighborY="-9518">
        <dgm:presLayoutVars>
          <dgm:bulletEnabled val="1"/>
        </dgm:presLayoutVars>
      </dgm:prSet>
      <dgm:spPr/>
    </dgm:pt>
  </dgm:ptLst>
  <dgm:cxnLst>
    <dgm:cxn modelId="{8D830D0C-CD80-417A-BD66-28AB61B40B63}" type="presOf" srcId="{BFBD66CF-7C33-4910-BD99-2EDFD6A7216C}" destId="{C0C7324F-9808-4B4F-8203-15981893129A}" srcOrd="0" destOrd="0" presId="urn:microsoft.com/office/officeart/2005/8/layout/list1"/>
    <dgm:cxn modelId="{3E561A11-2A3C-4F53-A19D-5D0CDDD9975A}" srcId="{D11A5BEA-6F95-4CEF-862B-AA89CF654A86}" destId="{4C305277-D504-483A-8791-D67554605007}" srcOrd="1" destOrd="0" parTransId="{59F9853D-4EC7-4D5B-92D6-9ADF915637DF}" sibTransId="{08E92BC6-FAA4-48AE-BEE2-C31B7FDDF1F0}"/>
    <dgm:cxn modelId="{2406CD44-7412-4347-817F-8E1F36E0AF1C}" type="presOf" srcId="{4C305277-D504-483A-8791-D67554605007}" destId="{91F92E99-97D6-4D04-92F6-0CF6A35421B3}" srcOrd="1" destOrd="0" presId="urn:microsoft.com/office/officeart/2005/8/layout/list1"/>
    <dgm:cxn modelId="{836A1459-8993-45B1-9616-DCF7BADB9B83}" srcId="{4C305277-D504-483A-8791-D67554605007}" destId="{938DD3BB-BFFE-4589-8814-E0D71BC7D14D}" srcOrd="0" destOrd="0" parTransId="{25A66047-600F-433A-B1CC-AE7F16188542}" sibTransId="{DB44DA0F-5A79-4BEB-8C1D-EEC1E3B49940}"/>
    <dgm:cxn modelId="{8FDE8A79-2D27-4771-AF17-065D91AB1A50}" srcId="{4C305277-D504-483A-8791-D67554605007}" destId="{F88CEA3E-B725-4857-B415-3710D03D7082}" srcOrd="1" destOrd="0" parTransId="{7D6DE6E4-D632-482D-9050-FE689EA5768E}" sibTransId="{1081FA0E-403B-4FAA-8B3F-7D754033262F}"/>
    <dgm:cxn modelId="{77510A7D-3E19-474C-B56C-116C87BD5DBF}" srcId="{D11A5BEA-6F95-4CEF-862B-AA89CF654A86}" destId="{BFBD66CF-7C33-4910-BD99-2EDFD6A7216C}" srcOrd="0" destOrd="0" parTransId="{084F8D02-2288-4D96-84CB-FBC9D7FB282D}" sibTransId="{F016A2AF-3A5E-492C-A1F5-A5C6F467D513}"/>
    <dgm:cxn modelId="{624DC97D-DBA4-4BFC-BD6D-DC7F76D269ED}" type="presOf" srcId="{BFBD66CF-7C33-4910-BD99-2EDFD6A7216C}" destId="{923C9BA4-B5DE-41BC-B618-4C2BAD330C51}" srcOrd="1" destOrd="0" presId="urn:microsoft.com/office/officeart/2005/8/layout/list1"/>
    <dgm:cxn modelId="{0DF38996-C823-4F82-94CB-98E5899B5752}" type="presOf" srcId="{D11A5BEA-6F95-4CEF-862B-AA89CF654A86}" destId="{F4E0C224-5AD8-4A37-95B5-B7B8B511E0EC}" srcOrd="0" destOrd="0" presId="urn:microsoft.com/office/officeart/2005/8/layout/list1"/>
    <dgm:cxn modelId="{33D169A3-C36C-49B1-8292-B882FE6BE46D}" type="presOf" srcId="{F88CEA3E-B725-4857-B415-3710D03D7082}" destId="{1B571AB4-94B7-44CC-A319-74305E83499A}" srcOrd="0" destOrd="1" presId="urn:microsoft.com/office/officeart/2005/8/layout/list1"/>
    <dgm:cxn modelId="{FDE860B7-415F-4F66-89E4-EF6285D3C021}" type="presOf" srcId="{4C305277-D504-483A-8791-D67554605007}" destId="{4F3E48C0-B263-4040-989B-25B3752AE67C}" srcOrd="0" destOrd="0" presId="urn:microsoft.com/office/officeart/2005/8/layout/list1"/>
    <dgm:cxn modelId="{9262C3C1-05BF-412F-A935-0C3D110777AB}" type="presOf" srcId="{938DD3BB-BFFE-4589-8814-E0D71BC7D14D}" destId="{1B571AB4-94B7-44CC-A319-74305E83499A}" srcOrd="0" destOrd="0" presId="urn:microsoft.com/office/officeart/2005/8/layout/list1"/>
    <dgm:cxn modelId="{142D3756-5E74-4C9A-B2C2-6179BFB2905F}" type="presParOf" srcId="{F4E0C224-5AD8-4A37-95B5-B7B8B511E0EC}" destId="{5411E359-5CEB-4E98-AC6D-2308189DA16E}" srcOrd="0" destOrd="0" presId="urn:microsoft.com/office/officeart/2005/8/layout/list1"/>
    <dgm:cxn modelId="{E7C4AB29-3BE8-412A-9C88-C692E5FB3FA8}" type="presParOf" srcId="{5411E359-5CEB-4E98-AC6D-2308189DA16E}" destId="{C0C7324F-9808-4B4F-8203-15981893129A}" srcOrd="0" destOrd="0" presId="urn:microsoft.com/office/officeart/2005/8/layout/list1"/>
    <dgm:cxn modelId="{9552843F-6F33-4BC7-8207-9517B845CDF4}" type="presParOf" srcId="{5411E359-5CEB-4E98-AC6D-2308189DA16E}" destId="{923C9BA4-B5DE-41BC-B618-4C2BAD330C51}" srcOrd="1" destOrd="0" presId="urn:microsoft.com/office/officeart/2005/8/layout/list1"/>
    <dgm:cxn modelId="{0B9E806C-754C-43A3-989C-3CF7343DF1BF}" type="presParOf" srcId="{F4E0C224-5AD8-4A37-95B5-B7B8B511E0EC}" destId="{1C4E93EC-DA73-4294-B55E-6E80D8234197}" srcOrd="1" destOrd="0" presId="urn:microsoft.com/office/officeart/2005/8/layout/list1"/>
    <dgm:cxn modelId="{F19C66DB-4ADC-48A0-8F31-C4D811B0212F}" type="presParOf" srcId="{F4E0C224-5AD8-4A37-95B5-B7B8B511E0EC}" destId="{568B966E-F769-40DE-B03C-9EA83EDB9AA5}" srcOrd="2" destOrd="0" presId="urn:microsoft.com/office/officeart/2005/8/layout/list1"/>
    <dgm:cxn modelId="{61816AFF-B0E7-4467-B168-E2C79783A695}" type="presParOf" srcId="{F4E0C224-5AD8-4A37-95B5-B7B8B511E0EC}" destId="{9166AF62-E15E-4A10-8ACA-96E5CEBDCD86}" srcOrd="3" destOrd="0" presId="urn:microsoft.com/office/officeart/2005/8/layout/list1"/>
    <dgm:cxn modelId="{EC7B7ECE-C74C-49D8-9DF8-7906A75A69AF}" type="presParOf" srcId="{F4E0C224-5AD8-4A37-95B5-B7B8B511E0EC}" destId="{3E2816CF-6B07-460D-A53D-75197F98054E}" srcOrd="4" destOrd="0" presId="urn:microsoft.com/office/officeart/2005/8/layout/list1"/>
    <dgm:cxn modelId="{B001CD87-B980-4CE4-AB19-AC099390EF1E}" type="presParOf" srcId="{3E2816CF-6B07-460D-A53D-75197F98054E}" destId="{4F3E48C0-B263-4040-989B-25B3752AE67C}" srcOrd="0" destOrd="0" presId="urn:microsoft.com/office/officeart/2005/8/layout/list1"/>
    <dgm:cxn modelId="{D098585E-ECCB-4325-BF74-42A7D1C313DB}" type="presParOf" srcId="{3E2816CF-6B07-460D-A53D-75197F98054E}" destId="{91F92E99-97D6-4D04-92F6-0CF6A35421B3}" srcOrd="1" destOrd="0" presId="urn:microsoft.com/office/officeart/2005/8/layout/list1"/>
    <dgm:cxn modelId="{D1BC10AA-AEF8-4ED8-8B66-E4D98FB034C8}" type="presParOf" srcId="{F4E0C224-5AD8-4A37-95B5-B7B8B511E0EC}" destId="{F3C51998-A21F-420B-90F5-004941AAD5D4}" srcOrd="5" destOrd="0" presId="urn:microsoft.com/office/officeart/2005/8/layout/list1"/>
    <dgm:cxn modelId="{C11E2E2B-0E64-4CA3-96D1-CC1519A35DD4}" type="presParOf" srcId="{F4E0C224-5AD8-4A37-95B5-B7B8B511E0EC}" destId="{1B571AB4-94B7-44CC-A319-74305E83499A}"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22CA61E-5696-40BE-ADFF-9CC39EE38C77}" type="doc">
      <dgm:prSet loTypeId="urn:microsoft.com/office/officeart/2005/8/layout/default" loCatId="list" qsTypeId="urn:microsoft.com/office/officeart/2005/8/quickstyle/simple2" qsCatId="simple" csTypeId="urn:microsoft.com/office/officeart/2005/8/colors/accent6_5" csCatId="accent6"/>
      <dgm:spPr/>
      <dgm:t>
        <a:bodyPr/>
        <a:lstStyle/>
        <a:p>
          <a:endParaRPr lang="en-US"/>
        </a:p>
      </dgm:t>
    </dgm:pt>
    <dgm:pt modelId="{E66F6B36-9EF2-42ED-93B5-004343C0EDD9}">
      <dgm:prSet/>
      <dgm:spPr/>
      <dgm:t>
        <a:bodyPr/>
        <a:lstStyle/>
        <a:p>
          <a:r>
            <a:rPr lang="en-US" dirty="0"/>
            <a:t>Slow Adoption</a:t>
          </a:r>
        </a:p>
      </dgm:t>
    </dgm:pt>
    <dgm:pt modelId="{51BF3980-76BB-4360-B1AE-323731495F48}" type="parTrans" cxnId="{6EAACDAD-EF25-4E72-8960-BB1417C08FF6}">
      <dgm:prSet/>
      <dgm:spPr/>
      <dgm:t>
        <a:bodyPr/>
        <a:lstStyle/>
        <a:p>
          <a:endParaRPr lang="en-US"/>
        </a:p>
      </dgm:t>
    </dgm:pt>
    <dgm:pt modelId="{FEA132E1-3469-47D3-B291-4B130E6971B3}" type="sibTrans" cxnId="{6EAACDAD-EF25-4E72-8960-BB1417C08FF6}">
      <dgm:prSet/>
      <dgm:spPr/>
      <dgm:t>
        <a:bodyPr/>
        <a:lstStyle/>
        <a:p>
          <a:endParaRPr lang="en-US"/>
        </a:p>
      </dgm:t>
    </dgm:pt>
    <dgm:pt modelId="{7C41C196-38FE-445C-912D-FB7A6A40FD5A}">
      <dgm:prSet/>
      <dgm:spPr/>
      <dgm:t>
        <a:bodyPr/>
        <a:lstStyle/>
        <a:p>
          <a:r>
            <a:rPr lang="en-US"/>
            <a:t>Outdated</a:t>
          </a:r>
        </a:p>
      </dgm:t>
    </dgm:pt>
    <dgm:pt modelId="{31A1F21D-D466-4F2F-8B45-3C23F6E51731}" type="parTrans" cxnId="{6EB98440-F022-4547-99B2-93EDC480C8F6}">
      <dgm:prSet/>
      <dgm:spPr/>
      <dgm:t>
        <a:bodyPr/>
        <a:lstStyle/>
        <a:p>
          <a:endParaRPr lang="en-US"/>
        </a:p>
      </dgm:t>
    </dgm:pt>
    <dgm:pt modelId="{F2F0757C-D33A-4EE3-B3FF-756AF5EC6FE7}" type="sibTrans" cxnId="{6EB98440-F022-4547-99B2-93EDC480C8F6}">
      <dgm:prSet/>
      <dgm:spPr/>
      <dgm:t>
        <a:bodyPr/>
        <a:lstStyle/>
        <a:p>
          <a:endParaRPr lang="en-US"/>
        </a:p>
      </dgm:t>
    </dgm:pt>
    <dgm:pt modelId="{099FE8EE-2F34-4B78-8B82-3DD604786375}">
      <dgm:prSet/>
      <dgm:spPr/>
      <dgm:t>
        <a:bodyPr/>
        <a:lstStyle/>
        <a:p>
          <a:r>
            <a:rPr lang="en-US" dirty="0"/>
            <a:t>Non-Compliance</a:t>
          </a:r>
        </a:p>
      </dgm:t>
    </dgm:pt>
    <dgm:pt modelId="{879157B9-11F3-46E1-ABFF-6A6E0017F78A}" type="parTrans" cxnId="{6F789368-B1AD-4AE4-8DC0-5706958D2670}">
      <dgm:prSet/>
      <dgm:spPr/>
      <dgm:t>
        <a:bodyPr/>
        <a:lstStyle/>
        <a:p>
          <a:endParaRPr lang="en-US"/>
        </a:p>
      </dgm:t>
    </dgm:pt>
    <dgm:pt modelId="{759AB4C2-33C1-4756-8AEC-8E9007616A4E}" type="sibTrans" cxnId="{6F789368-B1AD-4AE4-8DC0-5706958D2670}">
      <dgm:prSet/>
      <dgm:spPr/>
      <dgm:t>
        <a:bodyPr/>
        <a:lstStyle/>
        <a:p>
          <a:endParaRPr lang="en-US"/>
        </a:p>
      </dgm:t>
    </dgm:pt>
    <dgm:pt modelId="{F02891F1-3A0B-49BB-9B01-4556B28537CA}">
      <dgm:prSet/>
      <dgm:spPr/>
      <dgm:t>
        <a:bodyPr/>
        <a:lstStyle/>
        <a:p>
          <a:r>
            <a:rPr lang="en-US"/>
            <a:t>Static</a:t>
          </a:r>
        </a:p>
      </dgm:t>
    </dgm:pt>
    <dgm:pt modelId="{76C0D621-D573-440F-BE6A-AE656349F322}" type="parTrans" cxnId="{B6C9BBE0-B7EE-4BED-918D-9EC2B19F2786}">
      <dgm:prSet/>
      <dgm:spPr/>
      <dgm:t>
        <a:bodyPr/>
        <a:lstStyle/>
        <a:p>
          <a:endParaRPr lang="en-US"/>
        </a:p>
      </dgm:t>
    </dgm:pt>
    <dgm:pt modelId="{CC4B441D-57D3-42E0-B70C-8EB246152CCA}" type="sibTrans" cxnId="{B6C9BBE0-B7EE-4BED-918D-9EC2B19F2786}">
      <dgm:prSet/>
      <dgm:spPr/>
      <dgm:t>
        <a:bodyPr/>
        <a:lstStyle/>
        <a:p>
          <a:endParaRPr lang="en-US"/>
        </a:p>
      </dgm:t>
    </dgm:pt>
    <dgm:pt modelId="{9D48AF28-5823-44E1-80B4-4432E0FC2477}">
      <dgm:prSet/>
      <dgm:spPr/>
      <dgm:t>
        <a:bodyPr/>
        <a:lstStyle/>
        <a:p>
          <a:r>
            <a:rPr lang="en-US" dirty="0"/>
            <a:t>Block Innovation</a:t>
          </a:r>
        </a:p>
      </dgm:t>
    </dgm:pt>
    <dgm:pt modelId="{08657FA4-720F-4022-81C9-B226D1864F46}" type="parTrans" cxnId="{39CC4B2A-9FA8-4D3F-9EDB-328671A22CA4}">
      <dgm:prSet/>
      <dgm:spPr/>
      <dgm:t>
        <a:bodyPr/>
        <a:lstStyle/>
        <a:p>
          <a:endParaRPr lang="en-US"/>
        </a:p>
      </dgm:t>
    </dgm:pt>
    <dgm:pt modelId="{25B1F348-FF55-4849-8AF8-78169DC4C0EE}" type="sibTrans" cxnId="{39CC4B2A-9FA8-4D3F-9EDB-328671A22CA4}">
      <dgm:prSet/>
      <dgm:spPr/>
      <dgm:t>
        <a:bodyPr/>
        <a:lstStyle/>
        <a:p>
          <a:endParaRPr lang="en-US"/>
        </a:p>
      </dgm:t>
    </dgm:pt>
    <dgm:pt modelId="{6B13A6C2-BF46-48DC-9B6C-18E28B8EBD77}">
      <dgm:prSet/>
      <dgm:spPr/>
      <dgm:t>
        <a:bodyPr/>
        <a:lstStyle/>
        <a:p>
          <a:r>
            <a:rPr lang="en-US"/>
            <a:t>Entry Barriers</a:t>
          </a:r>
        </a:p>
      </dgm:t>
    </dgm:pt>
    <dgm:pt modelId="{F5AB47D5-5A29-4991-B8A2-942CD56E331C}" type="parTrans" cxnId="{F46DB327-5F87-41CE-9845-0A06E36A9673}">
      <dgm:prSet/>
      <dgm:spPr/>
      <dgm:t>
        <a:bodyPr/>
        <a:lstStyle/>
        <a:p>
          <a:endParaRPr lang="en-US"/>
        </a:p>
      </dgm:t>
    </dgm:pt>
    <dgm:pt modelId="{74694D2E-6506-470A-A21C-A1ADEE9ADC5A}" type="sibTrans" cxnId="{F46DB327-5F87-41CE-9845-0A06E36A9673}">
      <dgm:prSet/>
      <dgm:spPr/>
      <dgm:t>
        <a:bodyPr/>
        <a:lstStyle/>
        <a:p>
          <a:endParaRPr lang="en-US"/>
        </a:p>
      </dgm:t>
    </dgm:pt>
    <dgm:pt modelId="{FF547AFE-6A68-4A8A-ACD5-67E16ED52C6C}">
      <dgm:prSet/>
      <dgm:spPr/>
      <dgm:t>
        <a:bodyPr/>
        <a:lstStyle/>
        <a:p>
          <a:r>
            <a:rPr lang="en-US"/>
            <a:t>Over Regulation</a:t>
          </a:r>
        </a:p>
      </dgm:t>
    </dgm:pt>
    <dgm:pt modelId="{4C934505-C5DA-46E5-AB00-076A4C5D4B4E}" type="parTrans" cxnId="{2297A423-415E-446A-91D7-4C48B34DC867}">
      <dgm:prSet/>
      <dgm:spPr/>
      <dgm:t>
        <a:bodyPr/>
        <a:lstStyle/>
        <a:p>
          <a:endParaRPr lang="en-US"/>
        </a:p>
      </dgm:t>
    </dgm:pt>
    <dgm:pt modelId="{8962A6BD-2629-44D6-93D6-07E18D23422A}" type="sibTrans" cxnId="{2297A423-415E-446A-91D7-4C48B34DC867}">
      <dgm:prSet/>
      <dgm:spPr/>
      <dgm:t>
        <a:bodyPr/>
        <a:lstStyle/>
        <a:p>
          <a:endParaRPr lang="en-US"/>
        </a:p>
      </dgm:t>
    </dgm:pt>
    <dgm:pt modelId="{1F211C4D-7713-4373-8394-F4D9EB7A8803}">
      <dgm:prSet/>
      <dgm:spPr/>
      <dgm:t>
        <a:bodyPr/>
        <a:lstStyle/>
        <a:p>
          <a:r>
            <a:rPr lang="en-US"/>
            <a:t>Territorial</a:t>
          </a:r>
        </a:p>
      </dgm:t>
    </dgm:pt>
    <dgm:pt modelId="{00E6C805-4A7F-4BAC-AAD4-52449538E095}" type="parTrans" cxnId="{A9C05A85-C29A-4A19-A422-E2354FE7887D}">
      <dgm:prSet/>
      <dgm:spPr/>
      <dgm:t>
        <a:bodyPr/>
        <a:lstStyle/>
        <a:p>
          <a:endParaRPr lang="en-US"/>
        </a:p>
      </dgm:t>
    </dgm:pt>
    <dgm:pt modelId="{DD848FB4-C64F-4661-9D54-1504780F67DA}" type="sibTrans" cxnId="{A9C05A85-C29A-4A19-A422-E2354FE7887D}">
      <dgm:prSet/>
      <dgm:spPr/>
      <dgm:t>
        <a:bodyPr/>
        <a:lstStyle/>
        <a:p>
          <a:endParaRPr lang="en-US"/>
        </a:p>
      </dgm:t>
    </dgm:pt>
    <dgm:pt modelId="{E275B654-F65F-442D-B0F4-C679FCBDE670}">
      <dgm:prSet/>
      <dgm:spPr/>
      <dgm:t>
        <a:bodyPr/>
        <a:lstStyle/>
        <a:p>
          <a:r>
            <a:rPr lang="en-US"/>
            <a:t>Under Regulation</a:t>
          </a:r>
        </a:p>
      </dgm:t>
    </dgm:pt>
    <dgm:pt modelId="{DC78C4C8-DE6F-43FC-B42D-FAFF76DB0BA3}" type="parTrans" cxnId="{160CA8F1-61A2-48BE-8FB8-903B77760AB4}">
      <dgm:prSet/>
      <dgm:spPr/>
      <dgm:t>
        <a:bodyPr/>
        <a:lstStyle/>
        <a:p>
          <a:endParaRPr lang="en-US"/>
        </a:p>
      </dgm:t>
    </dgm:pt>
    <dgm:pt modelId="{E1037B08-3AFF-4DD6-991E-6E9B54E1325F}" type="sibTrans" cxnId="{160CA8F1-61A2-48BE-8FB8-903B77760AB4}">
      <dgm:prSet/>
      <dgm:spPr/>
      <dgm:t>
        <a:bodyPr/>
        <a:lstStyle/>
        <a:p>
          <a:endParaRPr lang="en-US"/>
        </a:p>
      </dgm:t>
    </dgm:pt>
    <dgm:pt modelId="{EB1F9FD9-36FF-43FE-9D64-D22AD01CD283}">
      <dgm:prSet/>
      <dgm:spPr/>
      <dgm:t>
        <a:bodyPr/>
        <a:lstStyle/>
        <a:p>
          <a:r>
            <a:rPr lang="en-US"/>
            <a:t>Expensive</a:t>
          </a:r>
        </a:p>
      </dgm:t>
    </dgm:pt>
    <dgm:pt modelId="{12C07459-ED5D-43DB-A9CC-8BB9C05CC933}" type="parTrans" cxnId="{42E5367C-30DF-457C-9DEA-073E3637E71B}">
      <dgm:prSet/>
      <dgm:spPr/>
      <dgm:t>
        <a:bodyPr/>
        <a:lstStyle/>
        <a:p>
          <a:endParaRPr lang="en-US"/>
        </a:p>
      </dgm:t>
    </dgm:pt>
    <dgm:pt modelId="{1F603354-4CC2-48D5-861B-2E013C714628}" type="sibTrans" cxnId="{42E5367C-30DF-457C-9DEA-073E3637E71B}">
      <dgm:prSet/>
      <dgm:spPr/>
      <dgm:t>
        <a:bodyPr/>
        <a:lstStyle/>
        <a:p>
          <a:endParaRPr lang="en-US"/>
        </a:p>
      </dgm:t>
    </dgm:pt>
    <dgm:pt modelId="{04CDF0B5-E45E-40DE-936B-986526486D84}">
      <dgm:prSet/>
      <dgm:spPr/>
      <dgm:t>
        <a:bodyPr/>
        <a:lstStyle/>
        <a:p>
          <a:r>
            <a:rPr lang="en-US"/>
            <a:t>Arbitrary</a:t>
          </a:r>
        </a:p>
      </dgm:t>
    </dgm:pt>
    <dgm:pt modelId="{1C3E8788-100E-4942-BF9A-D8B6374FF69A}" type="parTrans" cxnId="{0E2950B1-9F3B-4730-8502-9DCD03213C1E}">
      <dgm:prSet/>
      <dgm:spPr/>
      <dgm:t>
        <a:bodyPr/>
        <a:lstStyle/>
        <a:p>
          <a:endParaRPr lang="en-US"/>
        </a:p>
      </dgm:t>
    </dgm:pt>
    <dgm:pt modelId="{21A8FFF9-80BC-4D33-B58A-398ACE321956}" type="sibTrans" cxnId="{0E2950B1-9F3B-4730-8502-9DCD03213C1E}">
      <dgm:prSet/>
      <dgm:spPr/>
      <dgm:t>
        <a:bodyPr/>
        <a:lstStyle/>
        <a:p>
          <a:endParaRPr lang="en-US"/>
        </a:p>
      </dgm:t>
    </dgm:pt>
    <dgm:pt modelId="{5BBB73BE-5ED9-4BDA-B0F1-3D2CBA3616C0}">
      <dgm:prSet/>
      <dgm:spPr/>
      <dgm:t>
        <a:bodyPr/>
        <a:lstStyle/>
        <a:p>
          <a:r>
            <a:rPr lang="en-US"/>
            <a:t>Regulatory Gaps</a:t>
          </a:r>
        </a:p>
      </dgm:t>
    </dgm:pt>
    <dgm:pt modelId="{BE14DC22-CDE9-4186-B664-64D98D41D0F6}" type="parTrans" cxnId="{BA358E24-333D-4571-9105-FDD0490D4508}">
      <dgm:prSet/>
      <dgm:spPr/>
      <dgm:t>
        <a:bodyPr/>
        <a:lstStyle/>
        <a:p>
          <a:endParaRPr lang="en-US"/>
        </a:p>
      </dgm:t>
    </dgm:pt>
    <dgm:pt modelId="{0BF66DF1-A584-4835-A75F-78438721D2AA}" type="sibTrans" cxnId="{BA358E24-333D-4571-9105-FDD0490D4508}">
      <dgm:prSet/>
      <dgm:spPr/>
      <dgm:t>
        <a:bodyPr/>
        <a:lstStyle/>
        <a:p>
          <a:endParaRPr lang="en-US"/>
        </a:p>
      </dgm:t>
    </dgm:pt>
    <dgm:pt modelId="{DDD12E6F-F5B3-4D50-AC1C-D595EB1D9496}">
      <dgm:prSet/>
      <dgm:spPr/>
      <dgm:t>
        <a:bodyPr/>
        <a:lstStyle/>
        <a:p>
          <a:r>
            <a:rPr lang="en-US"/>
            <a:t>Inconsistent</a:t>
          </a:r>
        </a:p>
      </dgm:t>
    </dgm:pt>
    <dgm:pt modelId="{B26D26F2-4D36-4AD1-8F11-D7EF86825503}" type="parTrans" cxnId="{A74C890A-6F46-44B0-9DD5-80783CD08557}">
      <dgm:prSet/>
      <dgm:spPr/>
      <dgm:t>
        <a:bodyPr/>
        <a:lstStyle/>
        <a:p>
          <a:endParaRPr lang="en-US"/>
        </a:p>
      </dgm:t>
    </dgm:pt>
    <dgm:pt modelId="{86EEBBD0-89F2-43BD-A074-9510CD355A7C}" type="sibTrans" cxnId="{A74C890A-6F46-44B0-9DD5-80783CD08557}">
      <dgm:prSet/>
      <dgm:spPr/>
      <dgm:t>
        <a:bodyPr/>
        <a:lstStyle/>
        <a:p>
          <a:endParaRPr lang="en-US"/>
        </a:p>
      </dgm:t>
    </dgm:pt>
    <dgm:pt modelId="{D2EBF978-D47C-4CE7-9E93-4483162A139A}">
      <dgm:prSet/>
      <dgm:spPr/>
      <dgm:t>
        <a:bodyPr/>
        <a:lstStyle/>
        <a:p>
          <a:r>
            <a:rPr lang="en-US"/>
            <a:t>Delegation Issues</a:t>
          </a:r>
        </a:p>
      </dgm:t>
    </dgm:pt>
    <dgm:pt modelId="{DA0808CE-E314-4DCC-8283-81BDDDA876D6}" type="parTrans" cxnId="{82D905C4-1311-490D-9A24-0FD0B2997512}">
      <dgm:prSet/>
      <dgm:spPr/>
      <dgm:t>
        <a:bodyPr/>
        <a:lstStyle/>
        <a:p>
          <a:endParaRPr lang="en-US"/>
        </a:p>
      </dgm:t>
    </dgm:pt>
    <dgm:pt modelId="{F604DB76-67B9-429A-A671-9C1D226BFC18}" type="sibTrans" cxnId="{82D905C4-1311-490D-9A24-0FD0B2997512}">
      <dgm:prSet/>
      <dgm:spPr/>
      <dgm:t>
        <a:bodyPr/>
        <a:lstStyle/>
        <a:p>
          <a:endParaRPr lang="en-US"/>
        </a:p>
      </dgm:t>
    </dgm:pt>
    <dgm:pt modelId="{78C7B7E1-A835-4EEA-8F88-1E69E1054F5F}">
      <dgm:prSet/>
      <dgm:spPr/>
      <dgm:t>
        <a:bodyPr/>
        <a:lstStyle/>
        <a:p>
          <a:r>
            <a:rPr lang="en-US"/>
            <a:t>Rent Seeking</a:t>
          </a:r>
        </a:p>
      </dgm:t>
    </dgm:pt>
    <dgm:pt modelId="{96E714AB-265E-4EE5-9494-47EB418938F3}" type="parTrans" cxnId="{BA638EF3-2EAE-430A-ABA3-15F28C6BD4AC}">
      <dgm:prSet/>
      <dgm:spPr/>
      <dgm:t>
        <a:bodyPr/>
        <a:lstStyle/>
        <a:p>
          <a:endParaRPr lang="en-US"/>
        </a:p>
      </dgm:t>
    </dgm:pt>
    <dgm:pt modelId="{DAC14F3D-CE9B-4B97-A7F0-444BBA9301A2}" type="sibTrans" cxnId="{BA638EF3-2EAE-430A-ABA3-15F28C6BD4AC}">
      <dgm:prSet/>
      <dgm:spPr/>
      <dgm:t>
        <a:bodyPr/>
        <a:lstStyle/>
        <a:p>
          <a:endParaRPr lang="en-US"/>
        </a:p>
      </dgm:t>
    </dgm:pt>
    <dgm:pt modelId="{C07124B3-C00F-409A-A1F8-18E4ADB9E4BA}">
      <dgm:prSet/>
      <dgm:spPr/>
      <dgm:t>
        <a:bodyPr/>
        <a:lstStyle/>
        <a:p>
          <a:r>
            <a:rPr lang="en-US"/>
            <a:t>Technology Lock In</a:t>
          </a:r>
        </a:p>
      </dgm:t>
    </dgm:pt>
    <dgm:pt modelId="{20223305-78BA-4437-A47F-DB642FA62775}" type="parTrans" cxnId="{63BE57B4-099E-4243-B91F-95967F9FD91E}">
      <dgm:prSet/>
      <dgm:spPr/>
      <dgm:t>
        <a:bodyPr/>
        <a:lstStyle/>
        <a:p>
          <a:endParaRPr lang="en-US"/>
        </a:p>
      </dgm:t>
    </dgm:pt>
    <dgm:pt modelId="{40DE5D43-0D76-4BDB-8F2D-AA46FE8F5225}" type="sibTrans" cxnId="{63BE57B4-099E-4243-B91F-95967F9FD91E}">
      <dgm:prSet/>
      <dgm:spPr/>
      <dgm:t>
        <a:bodyPr/>
        <a:lstStyle/>
        <a:p>
          <a:endParaRPr lang="en-US"/>
        </a:p>
      </dgm:t>
    </dgm:pt>
    <dgm:pt modelId="{8BD7F6CE-2CD2-4864-9D89-4F1F945E27AA}">
      <dgm:prSet/>
      <dgm:spPr/>
      <dgm:t>
        <a:bodyPr/>
        <a:lstStyle/>
        <a:p>
          <a:r>
            <a:rPr lang="en-US"/>
            <a:t>Jurisdictional Limits</a:t>
          </a:r>
        </a:p>
      </dgm:t>
    </dgm:pt>
    <dgm:pt modelId="{AFC7A495-B24C-45BC-B453-0634935BCDD6}" type="parTrans" cxnId="{0CAE4EEF-705A-4499-97D7-B69347A0B4CD}">
      <dgm:prSet/>
      <dgm:spPr/>
      <dgm:t>
        <a:bodyPr/>
        <a:lstStyle/>
        <a:p>
          <a:endParaRPr lang="en-US"/>
        </a:p>
      </dgm:t>
    </dgm:pt>
    <dgm:pt modelId="{B6CC4A55-2F0F-486E-9E4B-9F69936287B1}" type="sibTrans" cxnId="{0CAE4EEF-705A-4499-97D7-B69347A0B4CD}">
      <dgm:prSet/>
      <dgm:spPr/>
      <dgm:t>
        <a:bodyPr/>
        <a:lstStyle/>
        <a:p>
          <a:endParaRPr lang="en-US"/>
        </a:p>
      </dgm:t>
    </dgm:pt>
    <dgm:pt modelId="{8138808D-A641-4DC0-913E-E1B1C9411739}" type="pres">
      <dgm:prSet presAssocID="{C22CA61E-5696-40BE-ADFF-9CC39EE38C77}" presName="diagram" presStyleCnt="0">
        <dgm:presLayoutVars>
          <dgm:dir/>
          <dgm:resizeHandles val="exact"/>
        </dgm:presLayoutVars>
      </dgm:prSet>
      <dgm:spPr/>
    </dgm:pt>
    <dgm:pt modelId="{80410D45-113B-4016-BAEA-C12AF25D6AED}" type="pres">
      <dgm:prSet presAssocID="{E66F6B36-9EF2-42ED-93B5-004343C0EDD9}" presName="node" presStyleLbl="node1" presStyleIdx="0" presStyleCnt="17">
        <dgm:presLayoutVars>
          <dgm:bulletEnabled val="1"/>
        </dgm:presLayoutVars>
      </dgm:prSet>
      <dgm:spPr/>
    </dgm:pt>
    <dgm:pt modelId="{6FA3815D-DC16-4547-BCE5-776BB2671C2B}" type="pres">
      <dgm:prSet presAssocID="{FEA132E1-3469-47D3-B291-4B130E6971B3}" presName="sibTrans" presStyleCnt="0"/>
      <dgm:spPr/>
    </dgm:pt>
    <dgm:pt modelId="{38AAF039-5B7F-45F1-880D-7CD5424D89D5}" type="pres">
      <dgm:prSet presAssocID="{7C41C196-38FE-445C-912D-FB7A6A40FD5A}" presName="node" presStyleLbl="node1" presStyleIdx="1" presStyleCnt="17">
        <dgm:presLayoutVars>
          <dgm:bulletEnabled val="1"/>
        </dgm:presLayoutVars>
      </dgm:prSet>
      <dgm:spPr/>
    </dgm:pt>
    <dgm:pt modelId="{BEE7942E-B8D7-466B-A27C-2F39CDB5531A}" type="pres">
      <dgm:prSet presAssocID="{F2F0757C-D33A-4EE3-B3FF-756AF5EC6FE7}" presName="sibTrans" presStyleCnt="0"/>
      <dgm:spPr/>
    </dgm:pt>
    <dgm:pt modelId="{0CD8B3E5-9AEE-437F-96CE-C1AAFCFEFC45}" type="pres">
      <dgm:prSet presAssocID="{099FE8EE-2F34-4B78-8B82-3DD604786375}" presName="node" presStyleLbl="node1" presStyleIdx="2" presStyleCnt="17">
        <dgm:presLayoutVars>
          <dgm:bulletEnabled val="1"/>
        </dgm:presLayoutVars>
      </dgm:prSet>
      <dgm:spPr/>
    </dgm:pt>
    <dgm:pt modelId="{F8FB1E34-089F-412F-9269-A1D9559F943B}" type="pres">
      <dgm:prSet presAssocID="{759AB4C2-33C1-4756-8AEC-8E9007616A4E}" presName="sibTrans" presStyleCnt="0"/>
      <dgm:spPr/>
    </dgm:pt>
    <dgm:pt modelId="{FB06E138-59BE-4D55-9BE2-01AA12D7D098}" type="pres">
      <dgm:prSet presAssocID="{F02891F1-3A0B-49BB-9B01-4556B28537CA}" presName="node" presStyleLbl="node1" presStyleIdx="3" presStyleCnt="17">
        <dgm:presLayoutVars>
          <dgm:bulletEnabled val="1"/>
        </dgm:presLayoutVars>
      </dgm:prSet>
      <dgm:spPr/>
    </dgm:pt>
    <dgm:pt modelId="{A9ABE9B6-C699-4516-9581-C97DC215931E}" type="pres">
      <dgm:prSet presAssocID="{CC4B441D-57D3-42E0-B70C-8EB246152CCA}" presName="sibTrans" presStyleCnt="0"/>
      <dgm:spPr/>
    </dgm:pt>
    <dgm:pt modelId="{F6EDECF8-A8F7-47BB-B38E-10D087EAC8A9}" type="pres">
      <dgm:prSet presAssocID="{9D48AF28-5823-44E1-80B4-4432E0FC2477}" presName="node" presStyleLbl="node1" presStyleIdx="4" presStyleCnt="17">
        <dgm:presLayoutVars>
          <dgm:bulletEnabled val="1"/>
        </dgm:presLayoutVars>
      </dgm:prSet>
      <dgm:spPr/>
    </dgm:pt>
    <dgm:pt modelId="{77D6FDC0-78FA-4D90-A2BD-8590193A5893}" type="pres">
      <dgm:prSet presAssocID="{25B1F348-FF55-4849-8AF8-78169DC4C0EE}" presName="sibTrans" presStyleCnt="0"/>
      <dgm:spPr/>
    </dgm:pt>
    <dgm:pt modelId="{F212DE28-90A5-460C-82A0-2AC94DC0029C}" type="pres">
      <dgm:prSet presAssocID="{6B13A6C2-BF46-48DC-9B6C-18E28B8EBD77}" presName="node" presStyleLbl="node1" presStyleIdx="5" presStyleCnt="17">
        <dgm:presLayoutVars>
          <dgm:bulletEnabled val="1"/>
        </dgm:presLayoutVars>
      </dgm:prSet>
      <dgm:spPr/>
    </dgm:pt>
    <dgm:pt modelId="{63BF571D-CBBB-447E-A25D-EEDF1EA6F4D4}" type="pres">
      <dgm:prSet presAssocID="{74694D2E-6506-470A-A21C-A1ADEE9ADC5A}" presName="sibTrans" presStyleCnt="0"/>
      <dgm:spPr/>
    </dgm:pt>
    <dgm:pt modelId="{C9279284-1AF0-468C-A519-4342AFB8A99B}" type="pres">
      <dgm:prSet presAssocID="{FF547AFE-6A68-4A8A-ACD5-67E16ED52C6C}" presName="node" presStyleLbl="node1" presStyleIdx="6" presStyleCnt="17">
        <dgm:presLayoutVars>
          <dgm:bulletEnabled val="1"/>
        </dgm:presLayoutVars>
      </dgm:prSet>
      <dgm:spPr/>
    </dgm:pt>
    <dgm:pt modelId="{E44D13DF-0ECF-4B37-AE9F-3B5593384E87}" type="pres">
      <dgm:prSet presAssocID="{8962A6BD-2629-44D6-93D6-07E18D23422A}" presName="sibTrans" presStyleCnt="0"/>
      <dgm:spPr/>
    </dgm:pt>
    <dgm:pt modelId="{B58DD7A4-D790-452A-AB4E-9574BCF3BCFE}" type="pres">
      <dgm:prSet presAssocID="{1F211C4D-7713-4373-8394-F4D9EB7A8803}" presName="node" presStyleLbl="node1" presStyleIdx="7" presStyleCnt="17">
        <dgm:presLayoutVars>
          <dgm:bulletEnabled val="1"/>
        </dgm:presLayoutVars>
      </dgm:prSet>
      <dgm:spPr/>
    </dgm:pt>
    <dgm:pt modelId="{0C63BCAA-6144-489E-A8EA-38A7D13993D7}" type="pres">
      <dgm:prSet presAssocID="{DD848FB4-C64F-4661-9D54-1504780F67DA}" presName="sibTrans" presStyleCnt="0"/>
      <dgm:spPr/>
    </dgm:pt>
    <dgm:pt modelId="{C61CBF7F-48C8-4B1E-8606-F09FAF3059D7}" type="pres">
      <dgm:prSet presAssocID="{E275B654-F65F-442D-B0F4-C679FCBDE670}" presName="node" presStyleLbl="node1" presStyleIdx="8" presStyleCnt="17">
        <dgm:presLayoutVars>
          <dgm:bulletEnabled val="1"/>
        </dgm:presLayoutVars>
      </dgm:prSet>
      <dgm:spPr/>
    </dgm:pt>
    <dgm:pt modelId="{31FAD692-5978-436D-9019-79C485CFA8B9}" type="pres">
      <dgm:prSet presAssocID="{E1037B08-3AFF-4DD6-991E-6E9B54E1325F}" presName="sibTrans" presStyleCnt="0"/>
      <dgm:spPr/>
    </dgm:pt>
    <dgm:pt modelId="{7B0A0418-7457-4FAA-BFB0-03A2B4C27679}" type="pres">
      <dgm:prSet presAssocID="{EB1F9FD9-36FF-43FE-9D64-D22AD01CD283}" presName="node" presStyleLbl="node1" presStyleIdx="9" presStyleCnt="17">
        <dgm:presLayoutVars>
          <dgm:bulletEnabled val="1"/>
        </dgm:presLayoutVars>
      </dgm:prSet>
      <dgm:spPr/>
    </dgm:pt>
    <dgm:pt modelId="{BAA71CEE-D426-40E5-9154-E0551B4FCF67}" type="pres">
      <dgm:prSet presAssocID="{1F603354-4CC2-48D5-861B-2E013C714628}" presName="sibTrans" presStyleCnt="0"/>
      <dgm:spPr/>
    </dgm:pt>
    <dgm:pt modelId="{57E5442C-8B6E-450D-9479-D304C7DA3850}" type="pres">
      <dgm:prSet presAssocID="{04CDF0B5-E45E-40DE-936B-986526486D84}" presName="node" presStyleLbl="node1" presStyleIdx="10" presStyleCnt="17">
        <dgm:presLayoutVars>
          <dgm:bulletEnabled val="1"/>
        </dgm:presLayoutVars>
      </dgm:prSet>
      <dgm:spPr/>
    </dgm:pt>
    <dgm:pt modelId="{A5178793-D037-4EF6-B97E-1AF10B68A560}" type="pres">
      <dgm:prSet presAssocID="{21A8FFF9-80BC-4D33-B58A-398ACE321956}" presName="sibTrans" presStyleCnt="0"/>
      <dgm:spPr/>
    </dgm:pt>
    <dgm:pt modelId="{4007606F-9B73-43DB-98E7-5EBD3FA1C972}" type="pres">
      <dgm:prSet presAssocID="{5BBB73BE-5ED9-4BDA-B0F1-3D2CBA3616C0}" presName="node" presStyleLbl="node1" presStyleIdx="11" presStyleCnt="17">
        <dgm:presLayoutVars>
          <dgm:bulletEnabled val="1"/>
        </dgm:presLayoutVars>
      </dgm:prSet>
      <dgm:spPr/>
    </dgm:pt>
    <dgm:pt modelId="{9BB745CC-5B6F-448A-B801-A22EAB05C83A}" type="pres">
      <dgm:prSet presAssocID="{0BF66DF1-A584-4835-A75F-78438721D2AA}" presName="sibTrans" presStyleCnt="0"/>
      <dgm:spPr/>
    </dgm:pt>
    <dgm:pt modelId="{64825976-93E0-48A8-823A-E6903E76668C}" type="pres">
      <dgm:prSet presAssocID="{DDD12E6F-F5B3-4D50-AC1C-D595EB1D9496}" presName="node" presStyleLbl="node1" presStyleIdx="12" presStyleCnt="17">
        <dgm:presLayoutVars>
          <dgm:bulletEnabled val="1"/>
        </dgm:presLayoutVars>
      </dgm:prSet>
      <dgm:spPr/>
    </dgm:pt>
    <dgm:pt modelId="{616B73A2-5B67-49EF-B456-506CA9CE091F}" type="pres">
      <dgm:prSet presAssocID="{86EEBBD0-89F2-43BD-A074-9510CD355A7C}" presName="sibTrans" presStyleCnt="0"/>
      <dgm:spPr/>
    </dgm:pt>
    <dgm:pt modelId="{EC0EFC53-0653-452D-A008-1028931E5C6B}" type="pres">
      <dgm:prSet presAssocID="{D2EBF978-D47C-4CE7-9E93-4483162A139A}" presName="node" presStyleLbl="node1" presStyleIdx="13" presStyleCnt="17">
        <dgm:presLayoutVars>
          <dgm:bulletEnabled val="1"/>
        </dgm:presLayoutVars>
      </dgm:prSet>
      <dgm:spPr/>
    </dgm:pt>
    <dgm:pt modelId="{27960A6A-41CE-4F7B-84BA-C18CB04C3EC1}" type="pres">
      <dgm:prSet presAssocID="{F604DB76-67B9-429A-A671-9C1D226BFC18}" presName="sibTrans" presStyleCnt="0"/>
      <dgm:spPr/>
    </dgm:pt>
    <dgm:pt modelId="{70917F52-5480-4C2C-B77D-8576614CC710}" type="pres">
      <dgm:prSet presAssocID="{78C7B7E1-A835-4EEA-8F88-1E69E1054F5F}" presName="node" presStyleLbl="node1" presStyleIdx="14" presStyleCnt="17">
        <dgm:presLayoutVars>
          <dgm:bulletEnabled val="1"/>
        </dgm:presLayoutVars>
      </dgm:prSet>
      <dgm:spPr/>
    </dgm:pt>
    <dgm:pt modelId="{F465783E-40B2-4970-A1F1-403B49480DF2}" type="pres">
      <dgm:prSet presAssocID="{DAC14F3D-CE9B-4B97-A7F0-444BBA9301A2}" presName="sibTrans" presStyleCnt="0"/>
      <dgm:spPr/>
    </dgm:pt>
    <dgm:pt modelId="{CA4A6478-79BF-4A4B-A04B-948C3784D003}" type="pres">
      <dgm:prSet presAssocID="{C07124B3-C00F-409A-A1F8-18E4ADB9E4BA}" presName="node" presStyleLbl="node1" presStyleIdx="15" presStyleCnt="17">
        <dgm:presLayoutVars>
          <dgm:bulletEnabled val="1"/>
        </dgm:presLayoutVars>
      </dgm:prSet>
      <dgm:spPr/>
    </dgm:pt>
    <dgm:pt modelId="{0D9F3B18-A6C3-4899-9B63-896B11194C8B}" type="pres">
      <dgm:prSet presAssocID="{40DE5D43-0D76-4BDB-8F2D-AA46FE8F5225}" presName="sibTrans" presStyleCnt="0"/>
      <dgm:spPr/>
    </dgm:pt>
    <dgm:pt modelId="{CF8F1B4D-8DA4-4876-BF3E-22245C37CF32}" type="pres">
      <dgm:prSet presAssocID="{8BD7F6CE-2CD2-4864-9D89-4F1F945E27AA}" presName="node" presStyleLbl="node1" presStyleIdx="16" presStyleCnt="17">
        <dgm:presLayoutVars>
          <dgm:bulletEnabled val="1"/>
        </dgm:presLayoutVars>
      </dgm:prSet>
      <dgm:spPr/>
    </dgm:pt>
  </dgm:ptLst>
  <dgm:cxnLst>
    <dgm:cxn modelId="{A74C890A-6F46-44B0-9DD5-80783CD08557}" srcId="{C22CA61E-5696-40BE-ADFF-9CC39EE38C77}" destId="{DDD12E6F-F5B3-4D50-AC1C-D595EB1D9496}" srcOrd="12" destOrd="0" parTransId="{B26D26F2-4D36-4AD1-8F11-D7EF86825503}" sibTransId="{86EEBBD0-89F2-43BD-A074-9510CD355A7C}"/>
    <dgm:cxn modelId="{348B7813-EB6C-45F6-9523-5D3F4F8C870C}" type="presOf" srcId="{78C7B7E1-A835-4EEA-8F88-1E69E1054F5F}" destId="{70917F52-5480-4C2C-B77D-8576614CC710}" srcOrd="0" destOrd="0" presId="urn:microsoft.com/office/officeart/2005/8/layout/default"/>
    <dgm:cxn modelId="{9B775417-1EBC-4E49-BCDB-B5618FD72C2A}" type="presOf" srcId="{C22CA61E-5696-40BE-ADFF-9CC39EE38C77}" destId="{8138808D-A641-4DC0-913E-E1B1C9411739}" srcOrd="0" destOrd="0" presId="urn:microsoft.com/office/officeart/2005/8/layout/default"/>
    <dgm:cxn modelId="{CEB76818-6724-48AA-8C39-03CF86C09F88}" type="presOf" srcId="{6B13A6C2-BF46-48DC-9B6C-18E28B8EBD77}" destId="{F212DE28-90A5-460C-82A0-2AC94DC0029C}" srcOrd="0" destOrd="0" presId="urn:microsoft.com/office/officeart/2005/8/layout/default"/>
    <dgm:cxn modelId="{2297A423-415E-446A-91D7-4C48B34DC867}" srcId="{C22CA61E-5696-40BE-ADFF-9CC39EE38C77}" destId="{FF547AFE-6A68-4A8A-ACD5-67E16ED52C6C}" srcOrd="6" destOrd="0" parTransId="{4C934505-C5DA-46E5-AB00-076A4C5D4B4E}" sibTransId="{8962A6BD-2629-44D6-93D6-07E18D23422A}"/>
    <dgm:cxn modelId="{BA358E24-333D-4571-9105-FDD0490D4508}" srcId="{C22CA61E-5696-40BE-ADFF-9CC39EE38C77}" destId="{5BBB73BE-5ED9-4BDA-B0F1-3D2CBA3616C0}" srcOrd="11" destOrd="0" parTransId="{BE14DC22-CDE9-4186-B664-64D98D41D0F6}" sibTransId="{0BF66DF1-A584-4835-A75F-78438721D2AA}"/>
    <dgm:cxn modelId="{83331225-1219-44A5-A49E-6FC9169CC579}" type="presOf" srcId="{1F211C4D-7713-4373-8394-F4D9EB7A8803}" destId="{B58DD7A4-D790-452A-AB4E-9574BCF3BCFE}" srcOrd="0" destOrd="0" presId="urn:microsoft.com/office/officeart/2005/8/layout/default"/>
    <dgm:cxn modelId="{F46DB327-5F87-41CE-9845-0A06E36A9673}" srcId="{C22CA61E-5696-40BE-ADFF-9CC39EE38C77}" destId="{6B13A6C2-BF46-48DC-9B6C-18E28B8EBD77}" srcOrd="5" destOrd="0" parTransId="{F5AB47D5-5A29-4991-B8A2-942CD56E331C}" sibTransId="{74694D2E-6506-470A-A21C-A1ADEE9ADC5A}"/>
    <dgm:cxn modelId="{39CC4B2A-9FA8-4D3F-9EDB-328671A22CA4}" srcId="{C22CA61E-5696-40BE-ADFF-9CC39EE38C77}" destId="{9D48AF28-5823-44E1-80B4-4432E0FC2477}" srcOrd="4" destOrd="0" parTransId="{08657FA4-720F-4022-81C9-B226D1864F46}" sibTransId="{25B1F348-FF55-4849-8AF8-78169DC4C0EE}"/>
    <dgm:cxn modelId="{00253135-FD52-48FE-91D0-57914D6EC386}" type="presOf" srcId="{C07124B3-C00F-409A-A1F8-18E4ADB9E4BA}" destId="{CA4A6478-79BF-4A4B-A04B-948C3784D003}" srcOrd="0" destOrd="0" presId="urn:microsoft.com/office/officeart/2005/8/layout/default"/>
    <dgm:cxn modelId="{191CBF3D-8633-4D9F-BD70-0CAADECDBE2A}" type="presOf" srcId="{E66F6B36-9EF2-42ED-93B5-004343C0EDD9}" destId="{80410D45-113B-4016-BAEA-C12AF25D6AED}" srcOrd="0" destOrd="0" presId="urn:microsoft.com/office/officeart/2005/8/layout/default"/>
    <dgm:cxn modelId="{6EB98440-F022-4547-99B2-93EDC480C8F6}" srcId="{C22CA61E-5696-40BE-ADFF-9CC39EE38C77}" destId="{7C41C196-38FE-445C-912D-FB7A6A40FD5A}" srcOrd="1" destOrd="0" parTransId="{31A1F21D-D466-4F2F-8B45-3C23F6E51731}" sibTransId="{F2F0757C-D33A-4EE3-B3FF-756AF5EC6FE7}"/>
    <dgm:cxn modelId="{E7128564-4DC1-4357-AA55-EE1C9BD3BDCE}" type="presOf" srcId="{04CDF0B5-E45E-40DE-936B-986526486D84}" destId="{57E5442C-8B6E-450D-9479-D304C7DA3850}" srcOrd="0" destOrd="0" presId="urn:microsoft.com/office/officeart/2005/8/layout/default"/>
    <dgm:cxn modelId="{759EBA45-BFF5-4FED-BB56-5DBA12BEA187}" type="presOf" srcId="{DDD12E6F-F5B3-4D50-AC1C-D595EB1D9496}" destId="{64825976-93E0-48A8-823A-E6903E76668C}" srcOrd="0" destOrd="0" presId="urn:microsoft.com/office/officeart/2005/8/layout/default"/>
    <dgm:cxn modelId="{6F789368-B1AD-4AE4-8DC0-5706958D2670}" srcId="{C22CA61E-5696-40BE-ADFF-9CC39EE38C77}" destId="{099FE8EE-2F34-4B78-8B82-3DD604786375}" srcOrd="2" destOrd="0" parTransId="{879157B9-11F3-46E1-ABFF-6A6E0017F78A}" sibTransId="{759AB4C2-33C1-4756-8AEC-8E9007616A4E}"/>
    <dgm:cxn modelId="{C3CA577B-7B26-42FD-BE3E-9B8EE17C69ED}" type="presOf" srcId="{9D48AF28-5823-44E1-80B4-4432E0FC2477}" destId="{F6EDECF8-A8F7-47BB-B38E-10D087EAC8A9}" srcOrd="0" destOrd="0" presId="urn:microsoft.com/office/officeart/2005/8/layout/default"/>
    <dgm:cxn modelId="{42E5367C-30DF-457C-9DEA-073E3637E71B}" srcId="{C22CA61E-5696-40BE-ADFF-9CC39EE38C77}" destId="{EB1F9FD9-36FF-43FE-9D64-D22AD01CD283}" srcOrd="9" destOrd="0" parTransId="{12C07459-ED5D-43DB-A9CC-8BB9C05CC933}" sibTransId="{1F603354-4CC2-48D5-861B-2E013C714628}"/>
    <dgm:cxn modelId="{A9C05A85-C29A-4A19-A422-E2354FE7887D}" srcId="{C22CA61E-5696-40BE-ADFF-9CC39EE38C77}" destId="{1F211C4D-7713-4373-8394-F4D9EB7A8803}" srcOrd="7" destOrd="0" parTransId="{00E6C805-4A7F-4BAC-AAD4-52449538E095}" sibTransId="{DD848FB4-C64F-4661-9D54-1504780F67DA}"/>
    <dgm:cxn modelId="{584FB08B-CD7B-48D6-895C-FE89E7E8E5B7}" type="presOf" srcId="{EB1F9FD9-36FF-43FE-9D64-D22AD01CD283}" destId="{7B0A0418-7457-4FAA-BFB0-03A2B4C27679}" srcOrd="0" destOrd="0" presId="urn:microsoft.com/office/officeart/2005/8/layout/default"/>
    <dgm:cxn modelId="{4582FD92-17C9-4227-B7BF-9E4D9CAEB0A5}" type="presOf" srcId="{E275B654-F65F-442D-B0F4-C679FCBDE670}" destId="{C61CBF7F-48C8-4B1E-8606-F09FAF3059D7}" srcOrd="0" destOrd="0" presId="urn:microsoft.com/office/officeart/2005/8/layout/default"/>
    <dgm:cxn modelId="{CFAF489A-4752-44F3-8471-23DB9837E147}" type="presOf" srcId="{099FE8EE-2F34-4B78-8B82-3DD604786375}" destId="{0CD8B3E5-9AEE-437F-96CE-C1AAFCFEFC45}" srcOrd="0" destOrd="0" presId="urn:microsoft.com/office/officeart/2005/8/layout/default"/>
    <dgm:cxn modelId="{6EAACDAD-EF25-4E72-8960-BB1417C08FF6}" srcId="{C22CA61E-5696-40BE-ADFF-9CC39EE38C77}" destId="{E66F6B36-9EF2-42ED-93B5-004343C0EDD9}" srcOrd="0" destOrd="0" parTransId="{51BF3980-76BB-4360-B1AE-323731495F48}" sibTransId="{FEA132E1-3469-47D3-B291-4B130E6971B3}"/>
    <dgm:cxn modelId="{0E2950B1-9F3B-4730-8502-9DCD03213C1E}" srcId="{C22CA61E-5696-40BE-ADFF-9CC39EE38C77}" destId="{04CDF0B5-E45E-40DE-936B-986526486D84}" srcOrd="10" destOrd="0" parTransId="{1C3E8788-100E-4942-BF9A-D8B6374FF69A}" sibTransId="{21A8FFF9-80BC-4D33-B58A-398ACE321956}"/>
    <dgm:cxn modelId="{63BE57B4-099E-4243-B91F-95967F9FD91E}" srcId="{C22CA61E-5696-40BE-ADFF-9CC39EE38C77}" destId="{C07124B3-C00F-409A-A1F8-18E4ADB9E4BA}" srcOrd="15" destOrd="0" parTransId="{20223305-78BA-4437-A47F-DB642FA62775}" sibTransId="{40DE5D43-0D76-4BDB-8F2D-AA46FE8F5225}"/>
    <dgm:cxn modelId="{D4D114B6-46E8-48D5-8A03-8496C27D207E}" type="presOf" srcId="{7C41C196-38FE-445C-912D-FB7A6A40FD5A}" destId="{38AAF039-5B7F-45F1-880D-7CD5424D89D5}" srcOrd="0" destOrd="0" presId="urn:microsoft.com/office/officeart/2005/8/layout/default"/>
    <dgm:cxn modelId="{13205FB6-CE9A-4121-8F19-C538186B229D}" type="presOf" srcId="{8BD7F6CE-2CD2-4864-9D89-4F1F945E27AA}" destId="{CF8F1B4D-8DA4-4876-BF3E-22245C37CF32}" srcOrd="0" destOrd="0" presId="urn:microsoft.com/office/officeart/2005/8/layout/default"/>
    <dgm:cxn modelId="{82D905C4-1311-490D-9A24-0FD0B2997512}" srcId="{C22CA61E-5696-40BE-ADFF-9CC39EE38C77}" destId="{D2EBF978-D47C-4CE7-9E93-4483162A139A}" srcOrd="13" destOrd="0" parTransId="{DA0808CE-E314-4DCC-8283-81BDDDA876D6}" sibTransId="{F604DB76-67B9-429A-A671-9C1D226BFC18}"/>
    <dgm:cxn modelId="{C0605EC8-B27B-4DD4-AA99-490C06EDDB4B}" type="presOf" srcId="{D2EBF978-D47C-4CE7-9E93-4483162A139A}" destId="{EC0EFC53-0653-452D-A008-1028931E5C6B}" srcOrd="0" destOrd="0" presId="urn:microsoft.com/office/officeart/2005/8/layout/default"/>
    <dgm:cxn modelId="{1D0933DC-FF81-434D-BD62-63E03BDF0CAB}" type="presOf" srcId="{F02891F1-3A0B-49BB-9B01-4556B28537CA}" destId="{FB06E138-59BE-4D55-9BE2-01AA12D7D098}" srcOrd="0" destOrd="0" presId="urn:microsoft.com/office/officeart/2005/8/layout/default"/>
    <dgm:cxn modelId="{B6C9BBE0-B7EE-4BED-918D-9EC2B19F2786}" srcId="{C22CA61E-5696-40BE-ADFF-9CC39EE38C77}" destId="{F02891F1-3A0B-49BB-9B01-4556B28537CA}" srcOrd="3" destOrd="0" parTransId="{76C0D621-D573-440F-BE6A-AE656349F322}" sibTransId="{CC4B441D-57D3-42E0-B70C-8EB246152CCA}"/>
    <dgm:cxn modelId="{0CAE4EEF-705A-4499-97D7-B69347A0B4CD}" srcId="{C22CA61E-5696-40BE-ADFF-9CC39EE38C77}" destId="{8BD7F6CE-2CD2-4864-9D89-4F1F945E27AA}" srcOrd="16" destOrd="0" parTransId="{AFC7A495-B24C-45BC-B453-0634935BCDD6}" sibTransId="{B6CC4A55-2F0F-486E-9E4B-9F69936287B1}"/>
    <dgm:cxn modelId="{160CA8F1-61A2-48BE-8FB8-903B77760AB4}" srcId="{C22CA61E-5696-40BE-ADFF-9CC39EE38C77}" destId="{E275B654-F65F-442D-B0F4-C679FCBDE670}" srcOrd="8" destOrd="0" parTransId="{DC78C4C8-DE6F-43FC-B42D-FAFF76DB0BA3}" sibTransId="{E1037B08-3AFF-4DD6-991E-6E9B54E1325F}"/>
    <dgm:cxn modelId="{BA638EF3-2EAE-430A-ABA3-15F28C6BD4AC}" srcId="{C22CA61E-5696-40BE-ADFF-9CC39EE38C77}" destId="{78C7B7E1-A835-4EEA-8F88-1E69E1054F5F}" srcOrd="14" destOrd="0" parTransId="{96E714AB-265E-4EE5-9494-47EB418938F3}" sibTransId="{DAC14F3D-CE9B-4B97-A7F0-444BBA9301A2}"/>
    <dgm:cxn modelId="{D245F2F3-EA19-40F0-BBA6-B59FB574518C}" type="presOf" srcId="{5BBB73BE-5ED9-4BDA-B0F1-3D2CBA3616C0}" destId="{4007606F-9B73-43DB-98E7-5EBD3FA1C972}" srcOrd="0" destOrd="0" presId="urn:microsoft.com/office/officeart/2005/8/layout/default"/>
    <dgm:cxn modelId="{72757BF6-5616-4BA3-AA63-461864639859}" type="presOf" srcId="{FF547AFE-6A68-4A8A-ACD5-67E16ED52C6C}" destId="{C9279284-1AF0-468C-A519-4342AFB8A99B}" srcOrd="0" destOrd="0" presId="urn:microsoft.com/office/officeart/2005/8/layout/default"/>
    <dgm:cxn modelId="{F3789F86-0E96-4A4B-9507-8324C3C2A09B}" type="presParOf" srcId="{8138808D-A641-4DC0-913E-E1B1C9411739}" destId="{80410D45-113B-4016-BAEA-C12AF25D6AED}" srcOrd="0" destOrd="0" presId="urn:microsoft.com/office/officeart/2005/8/layout/default"/>
    <dgm:cxn modelId="{F978DEEB-FC05-414F-9702-62BBFC89F235}" type="presParOf" srcId="{8138808D-A641-4DC0-913E-E1B1C9411739}" destId="{6FA3815D-DC16-4547-BCE5-776BB2671C2B}" srcOrd="1" destOrd="0" presId="urn:microsoft.com/office/officeart/2005/8/layout/default"/>
    <dgm:cxn modelId="{7B751F8E-B6FE-4162-ACFE-48601B0804C7}" type="presParOf" srcId="{8138808D-A641-4DC0-913E-E1B1C9411739}" destId="{38AAF039-5B7F-45F1-880D-7CD5424D89D5}" srcOrd="2" destOrd="0" presId="urn:microsoft.com/office/officeart/2005/8/layout/default"/>
    <dgm:cxn modelId="{EB4803BE-2B2F-4772-AEEB-C2F40259F7D5}" type="presParOf" srcId="{8138808D-A641-4DC0-913E-E1B1C9411739}" destId="{BEE7942E-B8D7-466B-A27C-2F39CDB5531A}" srcOrd="3" destOrd="0" presId="urn:microsoft.com/office/officeart/2005/8/layout/default"/>
    <dgm:cxn modelId="{095D45B3-689E-486A-AD77-4D3951ED08E2}" type="presParOf" srcId="{8138808D-A641-4DC0-913E-E1B1C9411739}" destId="{0CD8B3E5-9AEE-437F-96CE-C1AAFCFEFC45}" srcOrd="4" destOrd="0" presId="urn:microsoft.com/office/officeart/2005/8/layout/default"/>
    <dgm:cxn modelId="{762B6304-9DEA-44C4-BCE0-A2CB4E00EE68}" type="presParOf" srcId="{8138808D-A641-4DC0-913E-E1B1C9411739}" destId="{F8FB1E34-089F-412F-9269-A1D9559F943B}" srcOrd="5" destOrd="0" presId="urn:microsoft.com/office/officeart/2005/8/layout/default"/>
    <dgm:cxn modelId="{C156E8A9-2AFF-4147-9D00-89D646D8BFA2}" type="presParOf" srcId="{8138808D-A641-4DC0-913E-E1B1C9411739}" destId="{FB06E138-59BE-4D55-9BE2-01AA12D7D098}" srcOrd="6" destOrd="0" presId="urn:microsoft.com/office/officeart/2005/8/layout/default"/>
    <dgm:cxn modelId="{C4BA7F27-7FA6-46EC-957B-59CEB7C8AB19}" type="presParOf" srcId="{8138808D-A641-4DC0-913E-E1B1C9411739}" destId="{A9ABE9B6-C699-4516-9581-C97DC215931E}" srcOrd="7" destOrd="0" presId="urn:microsoft.com/office/officeart/2005/8/layout/default"/>
    <dgm:cxn modelId="{4172629A-77AE-40ED-83A7-68CC2771E8E7}" type="presParOf" srcId="{8138808D-A641-4DC0-913E-E1B1C9411739}" destId="{F6EDECF8-A8F7-47BB-B38E-10D087EAC8A9}" srcOrd="8" destOrd="0" presId="urn:microsoft.com/office/officeart/2005/8/layout/default"/>
    <dgm:cxn modelId="{DE9049BE-BF76-4606-A5F5-17A9721D5C95}" type="presParOf" srcId="{8138808D-A641-4DC0-913E-E1B1C9411739}" destId="{77D6FDC0-78FA-4D90-A2BD-8590193A5893}" srcOrd="9" destOrd="0" presId="urn:microsoft.com/office/officeart/2005/8/layout/default"/>
    <dgm:cxn modelId="{5146C5BA-2523-40EE-B7E8-51DED0BD69B8}" type="presParOf" srcId="{8138808D-A641-4DC0-913E-E1B1C9411739}" destId="{F212DE28-90A5-460C-82A0-2AC94DC0029C}" srcOrd="10" destOrd="0" presId="urn:microsoft.com/office/officeart/2005/8/layout/default"/>
    <dgm:cxn modelId="{A798BFB1-EE6E-4D7D-9D39-B49B489A1F2D}" type="presParOf" srcId="{8138808D-A641-4DC0-913E-E1B1C9411739}" destId="{63BF571D-CBBB-447E-A25D-EEDF1EA6F4D4}" srcOrd="11" destOrd="0" presId="urn:microsoft.com/office/officeart/2005/8/layout/default"/>
    <dgm:cxn modelId="{CF065C43-EA2D-4D29-B249-88E6CC36457A}" type="presParOf" srcId="{8138808D-A641-4DC0-913E-E1B1C9411739}" destId="{C9279284-1AF0-468C-A519-4342AFB8A99B}" srcOrd="12" destOrd="0" presId="urn:microsoft.com/office/officeart/2005/8/layout/default"/>
    <dgm:cxn modelId="{78A325E8-9578-450F-94DF-6C9E888CE86C}" type="presParOf" srcId="{8138808D-A641-4DC0-913E-E1B1C9411739}" destId="{E44D13DF-0ECF-4B37-AE9F-3B5593384E87}" srcOrd="13" destOrd="0" presId="urn:microsoft.com/office/officeart/2005/8/layout/default"/>
    <dgm:cxn modelId="{BE69F64F-4AB8-4CB0-945B-6C518FF5C8C5}" type="presParOf" srcId="{8138808D-A641-4DC0-913E-E1B1C9411739}" destId="{B58DD7A4-D790-452A-AB4E-9574BCF3BCFE}" srcOrd="14" destOrd="0" presId="urn:microsoft.com/office/officeart/2005/8/layout/default"/>
    <dgm:cxn modelId="{593EE4EF-3FC7-4E5A-B4F9-5D131227F10F}" type="presParOf" srcId="{8138808D-A641-4DC0-913E-E1B1C9411739}" destId="{0C63BCAA-6144-489E-A8EA-38A7D13993D7}" srcOrd="15" destOrd="0" presId="urn:microsoft.com/office/officeart/2005/8/layout/default"/>
    <dgm:cxn modelId="{9B10B8D1-A79F-4C0B-A7A8-CA1D14DC155A}" type="presParOf" srcId="{8138808D-A641-4DC0-913E-E1B1C9411739}" destId="{C61CBF7F-48C8-4B1E-8606-F09FAF3059D7}" srcOrd="16" destOrd="0" presId="urn:microsoft.com/office/officeart/2005/8/layout/default"/>
    <dgm:cxn modelId="{0BF37369-9BEB-4A29-A81D-A5954598CB79}" type="presParOf" srcId="{8138808D-A641-4DC0-913E-E1B1C9411739}" destId="{31FAD692-5978-436D-9019-79C485CFA8B9}" srcOrd="17" destOrd="0" presId="urn:microsoft.com/office/officeart/2005/8/layout/default"/>
    <dgm:cxn modelId="{32247624-64FC-4055-BAE9-6DC5B9F6C846}" type="presParOf" srcId="{8138808D-A641-4DC0-913E-E1B1C9411739}" destId="{7B0A0418-7457-4FAA-BFB0-03A2B4C27679}" srcOrd="18" destOrd="0" presId="urn:microsoft.com/office/officeart/2005/8/layout/default"/>
    <dgm:cxn modelId="{9CE86989-EFFD-4973-9DFF-7796C0BB1BB9}" type="presParOf" srcId="{8138808D-A641-4DC0-913E-E1B1C9411739}" destId="{BAA71CEE-D426-40E5-9154-E0551B4FCF67}" srcOrd="19" destOrd="0" presId="urn:microsoft.com/office/officeart/2005/8/layout/default"/>
    <dgm:cxn modelId="{9A0CB82A-89B3-44D6-AAC8-F5B3BDFCE169}" type="presParOf" srcId="{8138808D-A641-4DC0-913E-E1B1C9411739}" destId="{57E5442C-8B6E-450D-9479-D304C7DA3850}" srcOrd="20" destOrd="0" presId="urn:microsoft.com/office/officeart/2005/8/layout/default"/>
    <dgm:cxn modelId="{A2447C21-7915-40D2-BD51-26D7BCD0767A}" type="presParOf" srcId="{8138808D-A641-4DC0-913E-E1B1C9411739}" destId="{A5178793-D037-4EF6-B97E-1AF10B68A560}" srcOrd="21" destOrd="0" presId="urn:microsoft.com/office/officeart/2005/8/layout/default"/>
    <dgm:cxn modelId="{2BC39534-9127-4A22-BDD4-A91A57E7D9D9}" type="presParOf" srcId="{8138808D-A641-4DC0-913E-E1B1C9411739}" destId="{4007606F-9B73-43DB-98E7-5EBD3FA1C972}" srcOrd="22" destOrd="0" presId="urn:microsoft.com/office/officeart/2005/8/layout/default"/>
    <dgm:cxn modelId="{1B85ADBF-54EB-485E-9A0D-5F6C411AC388}" type="presParOf" srcId="{8138808D-A641-4DC0-913E-E1B1C9411739}" destId="{9BB745CC-5B6F-448A-B801-A22EAB05C83A}" srcOrd="23" destOrd="0" presId="urn:microsoft.com/office/officeart/2005/8/layout/default"/>
    <dgm:cxn modelId="{E15E3ADF-B035-416A-9101-E1D18C5E312E}" type="presParOf" srcId="{8138808D-A641-4DC0-913E-E1B1C9411739}" destId="{64825976-93E0-48A8-823A-E6903E76668C}" srcOrd="24" destOrd="0" presId="urn:microsoft.com/office/officeart/2005/8/layout/default"/>
    <dgm:cxn modelId="{85076000-8608-4F91-AA0A-FE924BB687FA}" type="presParOf" srcId="{8138808D-A641-4DC0-913E-E1B1C9411739}" destId="{616B73A2-5B67-49EF-B456-506CA9CE091F}" srcOrd="25" destOrd="0" presId="urn:microsoft.com/office/officeart/2005/8/layout/default"/>
    <dgm:cxn modelId="{EFAF2626-BC54-436D-81A3-EC57B7995E48}" type="presParOf" srcId="{8138808D-A641-4DC0-913E-E1B1C9411739}" destId="{EC0EFC53-0653-452D-A008-1028931E5C6B}" srcOrd="26" destOrd="0" presId="urn:microsoft.com/office/officeart/2005/8/layout/default"/>
    <dgm:cxn modelId="{1E508ADE-6E49-4336-B010-287D020AB5AB}" type="presParOf" srcId="{8138808D-A641-4DC0-913E-E1B1C9411739}" destId="{27960A6A-41CE-4F7B-84BA-C18CB04C3EC1}" srcOrd="27" destOrd="0" presId="urn:microsoft.com/office/officeart/2005/8/layout/default"/>
    <dgm:cxn modelId="{56C73636-7391-4C93-B358-E0D82C49EF0D}" type="presParOf" srcId="{8138808D-A641-4DC0-913E-E1B1C9411739}" destId="{70917F52-5480-4C2C-B77D-8576614CC710}" srcOrd="28" destOrd="0" presId="urn:microsoft.com/office/officeart/2005/8/layout/default"/>
    <dgm:cxn modelId="{9E9A9BFB-1E30-456A-B4D3-4CD8311DC39A}" type="presParOf" srcId="{8138808D-A641-4DC0-913E-E1B1C9411739}" destId="{F465783E-40B2-4970-A1F1-403B49480DF2}" srcOrd="29" destOrd="0" presId="urn:microsoft.com/office/officeart/2005/8/layout/default"/>
    <dgm:cxn modelId="{D33FABDD-6729-4950-A099-452B72D0BAB5}" type="presParOf" srcId="{8138808D-A641-4DC0-913E-E1B1C9411739}" destId="{CA4A6478-79BF-4A4B-A04B-948C3784D003}" srcOrd="30" destOrd="0" presId="urn:microsoft.com/office/officeart/2005/8/layout/default"/>
    <dgm:cxn modelId="{3C7BA344-E533-4CB4-8CA1-48E835440EA3}" type="presParOf" srcId="{8138808D-A641-4DC0-913E-E1B1C9411739}" destId="{0D9F3B18-A6C3-4899-9B63-896B11194C8B}" srcOrd="31" destOrd="0" presId="urn:microsoft.com/office/officeart/2005/8/layout/default"/>
    <dgm:cxn modelId="{0518EA8F-C674-4C7B-A94B-D73A2256537D}" type="presParOf" srcId="{8138808D-A641-4DC0-913E-E1B1C9411739}" destId="{CF8F1B4D-8DA4-4876-BF3E-22245C37CF32}" srcOrd="3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38820C-3404-42E3-BF16-3D9256528CFE}">
      <dsp:nvSpPr>
        <dsp:cNvPr id="0" name=""/>
        <dsp:cNvSpPr/>
      </dsp:nvSpPr>
      <dsp:spPr>
        <a:xfrm>
          <a:off x="2053696" y="332957"/>
          <a:ext cx="5291344" cy="2019487"/>
        </a:xfrm>
        <a:prstGeom prst="roundRect">
          <a:avLst>
            <a:gd name="adj" fmla="val 10000"/>
          </a:avLst>
        </a:prstGeom>
        <a:solidFill>
          <a:schemeClr val="accent1">
            <a:lumMod val="60000"/>
            <a:lumOff val="40000"/>
          </a:schemeClr>
        </a:solidFill>
        <a:ln>
          <a:noFill/>
        </a:ln>
        <a:effectLst/>
      </dsp:spPr>
      <dsp:style>
        <a:lnRef idx="0">
          <a:scrgbClr r="0" g="0" b="0"/>
        </a:lnRef>
        <a:fillRef idx="3">
          <a:scrgbClr r="0" g="0" b="0"/>
        </a:fillRef>
        <a:effectRef idx="2">
          <a:scrgbClr r="0" g="0" b="0"/>
        </a:effectRef>
        <a:fontRef idx="minor">
          <a:schemeClr val="lt1"/>
        </a:fontRef>
      </dsp:style>
    </dsp:sp>
    <dsp:sp modelId="{5F0C816E-7545-46C7-A50D-6713704E929E}">
      <dsp:nvSpPr>
        <dsp:cNvPr id="0" name=""/>
        <dsp:cNvSpPr/>
      </dsp:nvSpPr>
      <dsp:spPr>
        <a:xfrm>
          <a:off x="3105256" y="1331939"/>
          <a:ext cx="5291344" cy="2019487"/>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i="0" kern="1200" dirty="0"/>
            <a:t>“Any measure or program that imposes substantive expectations that are not directly enforceable by government.”</a:t>
          </a:r>
          <a:endParaRPr lang="en-US" sz="2800" kern="1200" dirty="0"/>
        </a:p>
      </dsp:txBody>
      <dsp:txXfrm>
        <a:off x="3164405" y="1391088"/>
        <a:ext cx="5173046" cy="19011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2697E8-D110-44D1-8911-1783A3E7A396}">
      <dsp:nvSpPr>
        <dsp:cNvPr id="0" name=""/>
        <dsp:cNvSpPr/>
      </dsp:nvSpPr>
      <dsp:spPr>
        <a:xfrm>
          <a:off x="0" y="707092"/>
          <a:ext cx="10515600" cy="130540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74CD042-8445-4B1A-ADF4-8EE382E5ECFF}">
      <dsp:nvSpPr>
        <dsp:cNvPr id="0" name=""/>
        <dsp:cNvSpPr/>
      </dsp:nvSpPr>
      <dsp:spPr>
        <a:xfrm>
          <a:off x="394883"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0675DFE-3624-4DD1-B45D-82E444FCD488}">
      <dsp:nvSpPr>
        <dsp:cNvPr id="0" name=""/>
        <dsp:cNvSpPr/>
      </dsp:nvSpPr>
      <dsp:spPr>
        <a:xfrm>
          <a:off x="1507738" y="707092"/>
          <a:ext cx="4732020"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111250">
            <a:lnSpc>
              <a:spcPct val="90000"/>
            </a:lnSpc>
            <a:spcBef>
              <a:spcPct val="0"/>
            </a:spcBef>
            <a:spcAft>
              <a:spcPct val="35000"/>
            </a:spcAft>
            <a:buNone/>
          </a:pPr>
          <a:r>
            <a:rPr lang="en-US" sz="2500" b="0" i="0" kern="1200" dirty="0">
              <a:solidFill>
                <a:srgbClr val="000000"/>
              </a:solidFill>
            </a:rPr>
            <a:t>Developed by non-governmental organizations to guide product testing and industrial procedures​</a:t>
          </a:r>
          <a:endParaRPr lang="en-US" sz="2500" kern="1200" dirty="0">
            <a:solidFill>
              <a:srgbClr val="000000"/>
            </a:solidFill>
          </a:endParaRPr>
        </a:p>
      </dsp:txBody>
      <dsp:txXfrm>
        <a:off x="1507738" y="707092"/>
        <a:ext cx="4732020" cy="1305401"/>
      </dsp:txXfrm>
    </dsp:sp>
    <dsp:sp modelId="{3103892B-99FF-4F0A-8AC5-89AF38724396}">
      <dsp:nvSpPr>
        <dsp:cNvPr id="0" name=""/>
        <dsp:cNvSpPr/>
      </dsp:nvSpPr>
      <dsp:spPr>
        <a:xfrm>
          <a:off x="6239758" y="707092"/>
          <a:ext cx="427584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800100">
            <a:lnSpc>
              <a:spcPct val="90000"/>
            </a:lnSpc>
            <a:spcBef>
              <a:spcPct val="0"/>
            </a:spcBef>
            <a:spcAft>
              <a:spcPct val="35000"/>
            </a:spcAft>
            <a:buNone/>
          </a:pPr>
          <a:r>
            <a:rPr lang="en-US" sz="1800" b="0" i="0" kern="1200" dirty="0">
              <a:solidFill>
                <a:srgbClr val="000000"/>
              </a:solidFill>
            </a:rPr>
            <a:t>Standard setting organizations (SSOs) – e.g. ISO, IEEE, ASTM​</a:t>
          </a:r>
          <a:endParaRPr lang="en-US" sz="1800" kern="1200" dirty="0">
            <a:solidFill>
              <a:srgbClr val="000000"/>
            </a:solidFill>
          </a:endParaRPr>
        </a:p>
        <a:p>
          <a:pPr marL="0" lvl="0" indent="0" algn="l" defTabSz="800100">
            <a:lnSpc>
              <a:spcPct val="90000"/>
            </a:lnSpc>
            <a:spcBef>
              <a:spcPct val="0"/>
            </a:spcBef>
            <a:spcAft>
              <a:spcPct val="35000"/>
            </a:spcAft>
            <a:buNone/>
          </a:pPr>
          <a:r>
            <a:rPr lang="en-US" sz="1800" b="0" i="0" kern="1200" dirty="0">
              <a:solidFill>
                <a:srgbClr val="000000"/>
              </a:solidFill>
            </a:rPr>
            <a:t>Industry Consortia​</a:t>
          </a:r>
          <a:endParaRPr lang="en-US" sz="1800" kern="1200" dirty="0">
            <a:solidFill>
              <a:srgbClr val="000000"/>
            </a:solidFill>
          </a:endParaRPr>
        </a:p>
      </dsp:txBody>
      <dsp:txXfrm>
        <a:off x="6239758" y="707092"/>
        <a:ext cx="4275841" cy="1305401"/>
      </dsp:txXfrm>
    </dsp:sp>
    <dsp:sp modelId="{58F6D010-29C0-4E37-AA8E-4F5D0AA62D36}">
      <dsp:nvSpPr>
        <dsp:cNvPr id="0" name=""/>
        <dsp:cNvSpPr/>
      </dsp:nvSpPr>
      <dsp:spPr>
        <a:xfrm>
          <a:off x="0" y="2338844"/>
          <a:ext cx="10515600" cy="130540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B4160E-929D-4169-B419-865418D70D57}">
      <dsp:nvSpPr>
        <dsp:cNvPr id="0" name=""/>
        <dsp:cNvSpPr/>
      </dsp:nvSpPr>
      <dsp:spPr>
        <a:xfrm>
          <a:off x="394883" y="2632559"/>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E2798F3-CAB7-4370-A144-4FF57087511F}">
      <dsp:nvSpPr>
        <dsp:cNvPr id="0" name=""/>
        <dsp:cNvSpPr/>
      </dsp:nvSpPr>
      <dsp:spPr>
        <a:xfrm>
          <a:off x="1507738" y="2338844"/>
          <a:ext cx="4732020"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111250">
            <a:lnSpc>
              <a:spcPct val="90000"/>
            </a:lnSpc>
            <a:spcBef>
              <a:spcPct val="0"/>
            </a:spcBef>
            <a:spcAft>
              <a:spcPct val="35000"/>
            </a:spcAft>
            <a:buNone/>
          </a:pPr>
          <a:r>
            <a:rPr lang="en-US" sz="2500" b="0" i="0" kern="1200" dirty="0">
              <a:solidFill>
                <a:srgbClr val="000000"/>
              </a:solidFill>
            </a:rPr>
            <a:t>Sometimes called industry standards, private standards, consensus standards​</a:t>
          </a:r>
          <a:endParaRPr lang="en-US" sz="2500" kern="1200" dirty="0">
            <a:solidFill>
              <a:srgbClr val="000000"/>
            </a:solidFill>
          </a:endParaRPr>
        </a:p>
      </dsp:txBody>
      <dsp:txXfrm>
        <a:off x="1507738" y="2338844"/>
        <a:ext cx="4732020" cy="1305401"/>
      </dsp:txXfrm>
    </dsp:sp>
    <dsp:sp modelId="{A35242FA-EA0C-4D58-B7B5-A290EFBFA5B1}">
      <dsp:nvSpPr>
        <dsp:cNvPr id="0" name=""/>
        <dsp:cNvSpPr/>
      </dsp:nvSpPr>
      <dsp:spPr>
        <a:xfrm>
          <a:off x="6239758" y="2338844"/>
          <a:ext cx="427584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800100">
            <a:lnSpc>
              <a:spcPct val="90000"/>
            </a:lnSpc>
            <a:spcBef>
              <a:spcPct val="0"/>
            </a:spcBef>
            <a:spcAft>
              <a:spcPct val="35000"/>
            </a:spcAft>
            <a:buNone/>
          </a:pPr>
          <a:r>
            <a:rPr lang="en-US" sz="1800" b="0" i="0" kern="1200" dirty="0">
              <a:solidFill>
                <a:srgbClr val="000000"/>
              </a:solidFill>
            </a:rPr>
            <a:t>As opposed to standards that some regulatory agencies adopt (EPA, OSHA, NHTSA, etc.)</a:t>
          </a:r>
          <a:endParaRPr lang="en-US" sz="1800" kern="1200" dirty="0">
            <a:solidFill>
              <a:srgbClr val="000000"/>
            </a:solidFill>
          </a:endParaRPr>
        </a:p>
      </dsp:txBody>
      <dsp:txXfrm>
        <a:off x="6239758" y="2338844"/>
        <a:ext cx="4275841" cy="13054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C9A379-3013-465D-8A40-60F1425BFAB5}">
      <dsp:nvSpPr>
        <dsp:cNvPr id="0" name=""/>
        <dsp:cNvSpPr/>
      </dsp:nvSpPr>
      <dsp:spPr>
        <a:xfrm>
          <a:off x="3273" y="794160"/>
          <a:ext cx="2337367" cy="1484228"/>
        </a:xfrm>
        <a:prstGeom prst="roundRect">
          <a:avLst>
            <a:gd name="adj" fmla="val 10000"/>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5A6279C2-B2C6-4C10-8266-8CEA02FE4B86}">
      <dsp:nvSpPr>
        <dsp:cNvPr id="0" name=""/>
        <dsp:cNvSpPr/>
      </dsp:nvSpPr>
      <dsp:spPr>
        <a:xfrm>
          <a:off x="262981" y="1040882"/>
          <a:ext cx="2337367" cy="1484228"/>
        </a:xfrm>
        <a:prstGeom prst="roundRect">
          <a:avLst>
            <a:gd name="adj" fmla="val 10000"/>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0" i="0" kern="1200"/>
            <a:t>Externalities​</a:t>
          </a:r>
          <a:endParaRPr lang="en-US" sz="2900" kern="1200"/>
        </a:p>
      </dsp:txBody>
      <dsp:txXfrm>
        <a:off x="306453" y="1084354"/>
        <a:ext cx="2250423" cy="1397284"/>
      </dsp:txXfrm>
    </dsp:sp>
    <dsp:sp modelId="{AA32EA85-2CF3-4F9F-A67B-DC0FD8BA2529}">
      <dsp:nvSpPr>
        <dsp:cNvPr id="0" name=""/>
        <dsp:cNvSpPr/>
      </dsp:nvSpPr>
      <dsp:spPr>
        <a:xfrm>
          <a:off x="2860055" y="794160"/>
          <a:ext cx="2337367" cy="1484228"/>
        </a:xfrm>
        <a:prstGeom prst="roundRect">
          <a:avLst>
            <a:gd name="adj" fmla="val 10000"/>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57F1C973-4891-45C3-B930-FECC87112A6E}">
      <dsp:nvSpPr>
        <dsp:cNvPr id="0" name=""/>
        <dsp:cNvSpPr/>
      </dsp:nvSpPr>
      <dsp:spPr>
        <a:xfrm>
          <a:off x="3119763" y="1040882"/>
          <a:ext cx="2337367" cy="1484228"/>
        </a:xfrm>
        <a:prstGeom prst="roundRect">
          <a:avLst>
            <a:gd name="adj" fmla="val 10000"/>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0" i="0" kern="1200"/>
            <a:t>Tragedy of the Commons​</a:t>
          </a:r>
          <a:endParaRPr lang="en-US" sz="2900" kern="1200"/>
        </a:p>
      </dsp:txBody>
      <dsp:txXfrm>
        <a:off x="3163235" y="1084354"/>
        <a:ext cx="2250423" cy="1397284"/>
      </dsp:txXfrm>
    </dsp:sp>
    <dsp:sp modelId="{FFA43AD3-FCFE-41BD-9088-860909283E04}">
      <dsp:nvSpPr>
        <dsp:cNvPr id="0" name=""/>
        <dsp:cNvSpPr/>
      </dsp:nvSpPr>
      <dsp:spPr>
        <a:xfrm>
          <a:off x="5716837" y="794160"/>
          <a:ext cx="2337367" cy="1484228"/>
        </a:xfrm>
        <a:prstGeom prst="roundRect">
          <a:avLst>
            <a:gd name="adj" fmla="val 10000"/>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F8F8D862-BDE5-4C70-AEB9-1CCB4041D61D}">
      <dsp:nvSpPr>
        <dsp:cNvPr id="0" name=""/>
        <dsp:cNvSpPr/>
      </dsp:nvSpPr>
      <dsp:spPr>
        <a:xfrm>
          <a:off x="5976545" y="1040882"/>
          <a:ext cx="2337367" cy="1484228"/>
        </a:xfrm>
        <a:prstGeom prst="roundRect">
          <a:avLst>
            <a:gd name="adj" fmla="val 10000"/>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0" i="0" kern="1200"/>
            <a:t>Information Asymmetries​</a:t>
          </a:r>
          <a:endParaRPr lang="en-US" sz="2900" kern="1200"/>
        </a:p>
      </dsp:txBody>
      <dsp:txXfrm>
        <a:off x="6020017" y="1084354"/>
        <a:ext cx="2250423" cy="1397284"/>
      </dsp:txXfrm>
    </dsp:sp>
    <dsp:sp modelId="{E0B2F321-25C7-4D36-B68E-24A9E0182790}">
      <dsp:nvSpPr>
        <dsp:cNvPr id="0" name=""/>
        <dsp:cNvSpPr/>
      </dsp:nvSpPr>
      <dsp:spPr>
        <a:xfrm>
          <a:off x="8573619" y="794160"/>
          <a:ext cx="2337367" cy="1484228"/>
        </a:xfrm>
        <a:prstGeom prst="roundRect">
          <a:avLst>
            <a:gd name="adj" fmla="val 10000"/>
          </a:avLst>
        </a:prstGeom>
        <a:solidFill>
          <a:schemeClr val="lt1">
            <a:hueOff val="0"/>
            <a:satOff val="0"/>
            <a:lumOff val="0"/>
            <a:alphaOff val="0"/>
          </a:schemeClr>
        </a:solidFill>
        <a:ln w="19050" cap="flat" cmpd="sng" algn="ctr">
          <a:solidFill>
            <a:schemeClr val="dk2">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D75456BC-2BDD-4C66-B7D1-89524737C5E7}">
      <dsp:nvSpPr>
        <dsp:cNvPr id="0" name=""/>
        <dsp:cNvSpPr/>
      </dsp:nvSpPr>
      <dsp:spPr>
        <a:xfrm>
          <a:off x="8833327" y="1040882"/>
          <a:ext cx="2337367" cy="1484228"/>
        </a:xfrm>
        <a:prstGeom prst="roundRect">
          <a:avLst>
            <a:gd name="adj" fmla="val 10000"/>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b="0" i="0" kern="1200"/>
            <a:t>High-Risk Events</a:t>
          </a:r>
          <a:endParaRPr lang="en-US" sz="2900" kern="1200"/>
        </a:p>
      </dsp:txBody>
      <dsp:txXfrm>
        <a:off x="8876799" y="1084354"/>
        <a:ext cx="2250423" cy="13972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8B966E-F769-40DE-B03C-9EA83EDB9AA5}">
      <dsp:nvSpPr>
        <dsp:cNvPr id="0" name=""/>
        <dsp:cNvSpPr/>
      </dsp:nvSpPr>
      <dsp:spPr>
        <a:xfrm>
          <a:off x="0" y="596169"/>
          <a:ext cx="10515600" cy="982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3C9BA4-B5DE-41BC-B618-4C2BAD330C51}">
      <dsp:nvSpPr>
        <dsp:cNvPr id="0" name=""/>
        <dsp:cNvSpPr/>
      </dsp:nvSpPr>
      <dsp:spPr>
        <a:xfrm>
          <a:off x="525780" y="20529"/>
          <a:ext cx="7360920" cy="1151280"/>
        </a:xfrm>
        <a:prstGeom prst="roundRect">
          <a:avLst/>
        </a:prstGeom>
        <a:solidFill>
          <a:schemeClr val="accent6"/>
        </a:solidFill>
        <a:ln w="19050" cap="flat" cmpd="sng" algn="ctr">
          <a:solidFill>
            <a:schemeClr val="lt1"/>
          </a:solidFill>
          <a:prstDash val="solid"/>
          <a:miter lim="800000"/>
        </a:ln>
        <a:effectLst/>
      </dsp:spPr>
      <dsp:style>
        <a:lnRef idx="3">
          <a:schemeClr val="lt1"/>
        </a:lnRef>
        <a:fillRef idx="1">
          <a:schemeClr val="accent6"/>
        </a:fillRef>
        <a:effectRef idx="1">
          <a:schemeClr val="accent6"/>
        </a:effectRef>
        <a:fontRef idx="minor">
          <a:schemeClr val="lt1"/>
        </a:fontRef>
      </dsp:style>
      <dsp:txBody>
        <a:bodyPr spcFirstLastPara="0" vert="horz" wrap="square" lIns="278225" tIns="0" rIns="278225" bIns="0" numCol="1" spcCol="1270" anchor="ctr" anchorCtr="0">
          <a:noAutofit/>
        </a:bodyPr>
        <a:lstStyle/>
        <a:p>
          <a:pPr marL="0" lvl="0" indent="0" algn="l" defTabSz="1733550">
            <a:lnSpc>
              <a:spcPct val="90000"/>
            </a:lnSpc>
            <a:spcBef>
              <a:spcPct val="0"/>
            </a:spcBef>
            <a:spcAft>
              <a:spcPct val="35000"/>
            </a:spcAft>
            <a:buNone/>
          </a:pPr>
          <a:r>
            <a:rPr lang="en-US" sz="3900" b="0" i="0" kern="1200"/>
            <a:t>​The Knowledge Problem​</a:t>
          </a:r>
          <a:endParaRPr lang="en-US" sz="3900" kern="1200"/>
        </a:p>
      </dsp:txBody>
      <dsp:txXfrm>
        <a:off x="581981" y="76730"/>
        <a:ext cx="7248518" cy="1038878"/>
      </dsp:txXfrm>
    </dsp:sp>
    <dsp:sp modelId="{1B571AB4-94B7-44CC-A319-74305E83499A}">
      <dsp:nvSpPr>
        <dsp:cNvPr id="0" name=""/>
        <dsp:cNvSpPr/>
      </dsp:nvSpPr>
      <dsp:spPr>
        <a:xfrm>
          <a:off x="0" y="2310419"/>
          <a:ext cx="10515600" cy="1965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812292" rIns="816127" bIns="227584" numCol="1" spcCol="1270" anchor="t" anchorCtr="0">
          <a:noAutofit/>
        </a:bodyPr>
        <a:lstStyle/>
        <a:p>
          <a:pPr marL="285750" lvl="1" indent="-285750" algn="l" defTabSz="1422400">
            <a:lnSpc>
              <a:spcPct val="90000"/>
            </a:lnSpc>
            <a:spcBef>
              <a:spcPct val="0"/>
            </a:spcBef>
            <a:spcAft>
              <a:spcPct val="15000"/>
            </a:spcAft>
            <a:buChar char="•"/>
          </a:pPr>
          <a:r>
            <a:rPr lang="en-US" sz="3200" b="0" i="0" kern="1200" dirty="0">
              <a:solidFill>
                <a:schemeClr val="accent6">
                  <a:lumMod val="75000"/>
                </a:schemeClr>
              </a:solidFill>
            </a:rPr>
            <a:t>Rent seeking​</a:t>
          </a:r>
          <a:endParaRPr lang="en-US" sz="3200" kern="1200" dirty="0">
            <a:solidFill>
              <a:schemeClr val="accent6">
                <a:lumMod val="75000"/>
              </a:schemeClr>
            </a:solidFill>
          </a:endParaRPr>
        </a:p>
        <a:p>
          <a:pPr marL="285750" lvl="1" indent="-285750" algn="l" defTabSz="1422400">
            <a:lnSpc>
              <a:spcPct val="90000"/>
            </a:lnSpc>
            <a:spcBef>
              <a:spcPct val="0"/>
            </a:spcBef>
            <a:spcAft>
              <a:spcPct val="15000"/>
            </a:spcAft>
            <a:buChar char="•"/>
          </a:pPr>
          <a:r>
            <a:rPr lang="en-US" sz="3200" b="0" i="0" kern="1200" dirty="0">
              <a:solidFill>
                <a:schemeClr val="accent6">
                  <a:lumMod val="75000"/>
                </a:schemeClr>
              </a:solidFill>
            </a:rPr>
            <a:t>Regulatory capture</a:t>
          </a:r>
          <a:endParaRPr lang="en-US" sz="3200" kern="1200" dirty="0">
            <a:solidFill>
              <a:schemeClr val="accent6">
                <a:lumMod val="75000"/>
              </a:schemeClr>
            </a:solidFill>
          </a:endParaRPr>
        </a:p>
      </dsp:txBody>
      <dsp:txXfrm>
        <a:off x="0" y="2310419"/>
        <a:ext cx="10515600" cy="1965600"/>
      </dsp:txXfrm>
    </dsp:sp>
    <dsp:sp modelId="{91F92E99-97D6-4D04-92F6-0CF6A35421B3}">
      <dsp:nvSpPr>
        <dsp:cNvPr id="0" name=""/>
        <dsp:cNvSpPr/>
      </dsp:nvSpPr>
      <dsp:spPr>
        <a:xfrm>
          <a:off x="525780" y="1789569"/>
          <a:ext cx="7360920" cy="1151280"/>
        </a:xfrm>
        <a:prstGeom prst="roundRect">
          <a:avLst/>
        </a:prstGeom>
        <a:solidFill>
          <a:schemeClr val="accent6"/>
        </a:solidFill>
        <a:ln w="19050" cap="flat" cmpd="sng" algn="ctr">
          <a:solidFill>
            <a:schemeClr val="lt1"/>
          </a:solidFill>
          <a:prstDash val="solid"/>
          <a:miter lim="800000"/>
        </a:ln>
        <a:effectLst/>
      </dsp:spPr>
      <dsp:style>
        <a:lnRef idx="3">
          <a:schemeClr val="lt1"/>
        </a:lnRef>
        <a:fillRef idx="1">
          <a:schemeClr val="accent6"/>
        </a:fillRef>
        <a:effectRef idx="1">
          <a:schemeClr val="accent6"/>
        </a:effectRef>
        <a:fontRef idx="minor">
          <a:schemeClr val="lt1"/>
        </a:fontRef>
      </dsp:style>
      <dsp:txBody>
        <a:bodyPr spcFirstLastPara="0" vert="horz" wrap="square" lIns="278225" tIns="0" rIns="278225" bIns="0" numCol="1" spcCol="1270" anchor="ctr" anchorCtr="0">
          <a:noAutofit/>
        </a:bodyPr>
        <a:lstStyle/>
        <a:p>
          <a:pPr marL="0" lvl="0" indent="0" algn="l" defTabSz="1733550">
            <a:lnSpc>
              <a:spcPct val="90000"/>
            </a:lnSpc>
            <a:spcBef>
              <a:spcPct val="0"/>
            </a:spcBef>
            <a:spcAft>
              <a:spcPct val="35000"/>
            </a:spcAft>
            <a:buNone/>
          </a:pPr>
          <a:r>
            <a:rPr lang="en-US" sz="3900" b="0" i="0" kern="1200" dirty="0"/>
            <a:t>​The Public Choice Problem​</a:t>
          </a:r>
          <a:endParaRPr lang="en-US" sz="3900" kern="1200" dirty="0"/>
        </a:p>
      </dsp:txBody>
      <dsp:txXfrm>
        <a:off x="581981" y="1845770"/>
        <a:ext cx="7248518" cy="10388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10D45-113B-4016-BAEA-C12AF25D6AED}">
      <dsp:nvSpPr>
        <dsp:cNvPr id="0" name=""/>
        <dsp:cNvSpPr/>
      </dsp:nvSpPr>
      <dsp:spPr>
        <a:xfrm>
          <a:off x="1283" y="558279"/>
          <a:ext cx="1617389" cy="970433"/>
        </a:xfrm>
        <a:prstGeom prst="rect">
          <a:avLst/>
        </a:prstGeom>
        <a:solidFill>
          <a:schemeClr val="accent6">
            <a:alpha val="9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Slow Adoption</a:t>
          </a:r>
        </a:p>
      </dsp:txBody>
      <dsp:txXfrm>
        <a:off x="1283" y="558279"/>
        <a:ext cx="1617389" cy="970433"/>
      </dsp:txXfrm>
    </dsp:sp>
    <dsp:sp modelId="{38AAF039-5B7F-45F1-880D-7CD5424D89D5}">
      <dsp:nvSpPr>
        <dsp:cNvPr id="0" name=""/>
        <dsp:cNvSpPr/>
      </dsp:nvSpPr>
      <dsp:spPr>
        <a:xfrm>
          <a:off x="1780412" y="558279"/>
          <a:ext cx="1617389" cy="970433"/>
        </a:xfrm>
        <a:prstGeom prst="rect">
          <a:avLst/>
        </a:prstGeom>
        <a:solidFill>
          <a:schemeClr val="accent6">
            <a:alpha val="90000"/>
            <a:hueOff val="0"/>
            <a:satOff val="0"/>
            <a:lumOff val="0"/>
            <a:alphaOff val="-25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Outdated</a:t>
          </a:r>
        </a:p>
      </dsp:txBody>
      <dsp:txXfrm>
        <a:off x="1780412" y="558279"/>
        <a:ext cx="1617389" cy="970433"/>
      </dsp:txXfrm>
    </dsp:sp>
    <dsp:sp modelId="{0CD8B3E5-9AEE-437F-96CE-C1AAFCFEFC45}">
      <dsp:nvSpPr>
        <dsp:cNvPr id="0" name=""/>
        <dsp:cNvSpPr/>
      </dsp:nvSpPr>
      <dsp:spPr>
        <a:xfrm>
          <a:off x="3559540" y="558279"/>
          <a:ext cx="1617389" cy="970433"/>
        </a:xfrm>
        <a:prstGeom prst="rect">
          <a:avLst/>
        </a:prstGeom>
        <a:solidFill>
          <a:schemeClr val="accent6">
            <a:alpha val="90000"/>
            <a:hueOff val="0"/>
            <a:satOff val="0"/>
            <a:lumOff val="0"/>
            <a:alphaOff val="-5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Non-Compliance</a:t>
          </a:r>
        </a:p>
      </dsp:txBody>
      <dsp:txXfrm>
        <a:off x="3559540" y="558279"/>
        <a:ext cx="1617389" cy="970433"/>
      </dsp:txXfrm>
    </dsp:sp>
    <dsp:sp modelId="{FB06E138-59BE-4D55-9BE2-01AA12D7D098}">
      <dsp:nvSpPr>
        <dsp:cNvPr id="0" name=""/>
        <dsp:cNvSpPr/>
      </dsp:nvSpPr>
      <dsp:spPr>
        <a:xfrm>
          <a:off x="5338669" y="558279"/>
          <a:ext cx="1617389" cy="970433"/>
        </a:xfrm>
        <a:prstGeom prst="rect">
          <a:avLst/>
        </a:prstGeom>
        <a:solidFill>
          <a:schemeClr val="accent6">
            <a:alpha val="90000"/>
            <a:hueOff val="0"/>
            <a:satOff val="0"/>
            <a:lumOff val="0"/>
            <a:alphaOff val="-75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Static</a:t>
          </a:r>
        </a:p>
      </dsp:txBody>
      <dsp:txXfrm>
        <a:off x="5338669" y="558279"/>
        <a:ext cx="1617389" cy="970433"/>
      </dsp:txXfrm>
    </dsp:sp>
    <dsp:sp modelId="{F6EDECF8-A8F7-47BB-B38E-10D087EAC8A9}">
      <dsp:nvSpPr>
        <dsp:cNvPr id="0" name=""/>
        <dsp:cNvSpPr/>
      </dsp:nvSpPr>
      <dsp:spPr>
        <a:xfrm>
          <a:off x="7117798" y="558279"/>
          <a:ext cx="1617389" cy="970433"/>
        </a:xfrm>
        <a:prstGeom prst="rect">
          <a:avLst/>
        </a:prstGeom>
        <a:solidFill>
          <a:schemeClr val="accent6">
            <a:alpha val="90000"/>
            <a:hueOff val="0"/>
            <a:satOff val="0"/>
            <a:lumOff val="0"/>
            <a:alphaOff val="-1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Block Innovation</a:t>
          </a:r>
        </a:p>
      </dsp:txBody>
      <dsp:txXfrm>
        <a:off x="7117798" y="558279"/>
        <a:ext cx="1617389" cy="970433"/>
      </dsp:txXfrm>
    </dsp:sp>
    <dsp:sp modelId="{F212DE28-90A5-460C-82A0-2AC94DC0029C}">
      <dsp:nvSpPr>
        <dsp:cNvPr id="0" name=""/>
        <dsp:cNvSpPr/>
      </dsp:nvSpPr>
      <dsp:spPr>
        <a:xfrm>
          <a:off x="8896926" y="558279"/>
          <a:ext cx="1617389" cy="970433"/>
        </a:xfrm>
        <a:prstGeom prst="rect">
          <a:avLst/>
        </a:prstGeom>
        <a:solidFill>
          <a:schemeClr val="accent6">
            <a:alpha val="90000"/>
            <a:hueOff val="0"/>
            <a:satOff val="0"/>
            <a:lumOff val="0"/>
            <a:alphaOff val="-125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Entry Barriers</a:t>
          </a:r>
        </a:p>
      </dsp:txBody>
      <dsp:txXfrm>
        <a:off x="8896926" y="558279"/>
        <a:ext cx="1617389" cy="970433"/>
      </dsp:txXfrm>
    </dsp:sp>
    <dsp:sp modelId="{C9279284-1AF0-468C-A519-4342AFB8A99B}">
      <dsp:nvSpPr>
        <dsp:cNvPr id="0" name=""/>
        <dsp:cNvSpPr/>
      </dsp:nvSpPr>
      <dsp:spPr>
        <a:xfrm>
          <a:off x="1283" y="1690452"/>
          <a:ext cx="1617389" cy="970433"/>
        </a:xfrm>
        <a:prstGeom prst="rect">
          <a:avLst/>
        </a:prstGeom>
        <a:solidFill>
          <a:schemeClr val="accent6">
            <a:alpha val="90000"/>
            <a:hueOff val="0"/>
            <a:satOff val="0"/>
            <a:lumOff val="0"/>
            <a:alphaOff val="-15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Over Regulation</a:t>
          </a:r>
        </a:p>
      </dsp:txBody>
      <dsp:txXfrm>
        <a:off x="1283" y="1690452"/>
        <a:ext cx="1617389" cy="970433"/>
      </dsp:txXfrm>
    </dsp:sp>
    <dsp:sp modelId="{B58DD7A4-D790-452A-AB4E-9574BCF3BCFE}">
      <dsp:nvSpPr>
        <dsp:cNvPr id="0" name=""/>
        <dsp:cNvSpPr/>
      </dsp:nvSpPr>
      <dsp:spPr>
        <a:xfrm>
          <a:off x="1780412" y="1690452"/>
          <a:ext cx="1617389" cy="970433"/>
        </a:xfrm>
        <a:prstGeom prst="rect">
          <a:avLst/>
        </a:prstGeom>
        <a:solidFill>
          <a:schemeClr val="accent6">
            <a:alpha val="90000"/>
            <a:hueOff val="0"/>
            <a:satOff val="0"/>
            <a:lumOff val="0"/>
            <a:alphaOff val="-175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Territorial</a:t>
          </a:r>
        </a:p>
      </dsp:txBody>
      <dsp:txXfrm>
        <a:off x="1780412" y="1690452"/>
        <a:ext cx="1617389" cy="970433"/>
      </dsp:txXfrm>
    </dsp:sp>
    <dsp:sp modelId="{C61CBF7F-48C8-4B1E-8606-F09FAF3059D7}">
      <dsp:nvSpPr>
        <dsp:cNvPr id="0" name=""/>
        <dsp:cNvSpPr/>
      </dsp:nvSpPr>
      <dsp:spPr>
        <a:xfrm>
          <a:off x="3559540" y="1690452"/>
          <a:ext cx="1617389" cy="970433"/>
        </a:xfrm>
        <a:prstGeom prst="rect">
          <a:avLst/>
        </a:prstGeom>
        <a:solidFill>
          <a:schemeClr val="accent6">
            <a:alpha val="90000"/>
            <a:hueOff val="0"/>
            <a:satOff val="0"/>
            <a:lumOff val="0"/>
            <a:alphaOff val="-2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Under Regulation</a:t>
          </a:r>
        </a:p>
      </dsp:txBody>
      <dsp:txXfrm>
        <a:off x="3559540" y="1690452"/>
        <a:ext cx="1617389" cy="970433"/>
      </dsp:txXfrm>
    </dsp:sp>
    <dsp:sp modelId="{7B0A0418-7457-4FAA-BFB0-03A2B4C27679}">
      <dsp:nvSpPr>
        <dsp:cNvPr id="0" name=""/>
        <dsp:cNvSpPr/>
      </dsp:nvSpPr>
      <dsp:spPr>
        <a:xfrm>
          <a:off x="5338669" y="1690452"/>
          <a:ext cx="1617389" cy="970433"/>
        </a:xfrm>
        <a:prstGeom prst="rect">
          <a:avLst/>
        </a:prstGeom>
        <a:solidFill>
          <a:schemeClr val="accent6">
            <a:alpha val="90000"/>
            <a:hueOff val="0"/>
            <a:satOff val="0"/>
            <a:lumOff val="0"/>
            <a:alphaOff val="-225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Expensive</a:t>
          </a:r>
        </a:p>
      </dsp:txBody>
      <dsp:txXfrm>
        <a:off x="5338669" y="1690452"/>
        <a:ext cx="1617389" cy="970433"/>
      </dsp:txXfrm>
    </dsp:sp>
    <dsp:sp modelId="{57E5442C-8B6E-450D-9479-D304C7DA3850}">
      <dsp:nvSpPr>
        <dsp:cNvPr id="0" name=""/>
        <dsp:cNvSpPr/>
      </dsp:nvSpPr>
      <dsp:spPr>
        <a:xfrm>
          <a:off x="7117798" y="1690452"/>
          <a:ext cx="1617389" cy="970433"/>
        </a:xfrm>
        <a:prstGeom prst="rect">
          <a:avLst/>
        </a:prstGeom>
        <a:solidFill>
          <a:schemeClr val="accent6">
            <a:alpha val="90000"/>
            <a:hueOff val="0"/>
            <a:satOff val="0"/>
            <a:lumOff val="0"/>
            <a:alphaOff val="-25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Arbitrary</a:t>
          </a:r>
        </a:p>
      </dsp:txBody>
      <dsp:txXfrm>
        <a:off x="7117798" y="1690452"/>
        <a:ext cx="1617389" cy="970433"/>
      </dsp:txXfrm>
    </dsp:sp>
    <dsp:sp modelId="{4007606F-9B73-43DB-98E7-5EBD3FA1C972}">
      <dsp:nvSpPr>
        <dsp:cNvPr id="0" name=""/>
        <dsp:cNvSpPr/>
      </dsp:nvSpPr>
      <dsp:spPr>
        <a:xfrm>
          <a:off x="8896926" y="1690452"/>
          <a:ext cx="1617389" cy="970433"/>
        </a:xfrm>
        <a:prstGeom prst="rect">
          <a:avLst/>
        </a:prstGeom>
        <a:solidFill>
          <a:schemeClr val="accent6">
            <a:alpha val="90000"/>
            <a:hueOff val="0"/>
            <a:satOff val="0"/>
            <a:lumOff val="0"/>
            <a:alphaOff val="-275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Regulatory Gaps</a:t>
          </a:r>
        </a:p>
      </dsp:txBody>
      <dsp:txXfrm>
        <a:off x="8896926" y="1690452"/>
        <a:ext cx="1617389" cy="970433"/>
      </dsp:txXfrm>
    </dsp:sp>
    <dsp:sp modelId="{64825976-93E0-48A8-823A-E6903E76668C}">
      <dsp:nvSpPr>
        <dsp:cNvPr id="0" name=""/>
        <dsp:cNvSpPr/>
      </dsp:nvSpPr>
      <dsp:spPr>
        <a:xfrm>
          <a:off x="890847" y="2822624"/>
          <a:ext cx="1617389" cy="970433"/>
        </a:xfrm>
        <a:prstGeom prst="rect">
          <a:avLst/>
        </a:prstGeom>
        <a:solidFill>
          <a:schemeClr val="accent6">
            <a:alpha val="90000"/>
            <a:hueOff val="0"/>
            <a:satOff val="0"/>
            <a:lumOff val="0"/>
            <a:alphaOff val="-3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Inconsistent</a:t>
          </a:r>
        </a:p>
      </dsp:txBody>
      <dsp:txXfrm>
        <a:off x="890847" y="2822624"/>
        <a:ext cx="1617389" cy="970433"/>
      </dsp:txXfrm>
    </dsp:sp>
    <dsp:sp modelId="{EC0EFC53-0653-452D-A008-1028931E5C6B}">
      <dsp:nvSpPr>
        <dsp:cNvPr id="0" name=""/>
        <dsp:cNvSpPr/>
      </dsp:nvSpPr>
      <dsp:spPr>
        <a:xfrm>
          <a:off x="2669976" y="2822624"/>
          <a:ext cx="1617389" cy="970433"/>
        </a:xfrm>
        <a:prstGeom prst="rect">
          <a:avLst/>
        </a:prstGeom>
        <a:solidFill>
          <a:schemeClr val="accent6">
            <a:alpha val="90000"/>
            <a:hueOff val="0"/>
            <a:satOff val="0"/>
            <a:lumOff val="0"/>
            <a:alphaOff val="-325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Delegation Issues</a:t>
          </a:r>
        </a:p>
      </dsp:txBody>
      <dsp:txXfrm>
        <a:off x="2669976" y="2822624"/>
        <a:ext cx="1617389" cy="970433"/>
      </dsp:txXfrm>
    </dsp:sp>
    <dsp:sp modelId="{70917F52-5480-4C2C-B77D-8576614CC710}">
      <dsp:nvSpPr>
        <dsp:cNvPr id="0" name=""/>
        <dsp:cNvSpPr/>
      </dsp:nvSpPr>
      <dsp:spPr>
        <a:xfrm>
          <a:off x="4449105" y="2822624"/>
          <a:ext cx="1617389" cy="970433"/>
        </a:xfrm>
        <a:prstGeom prst="rect">
          <a:avLst/>
        </a:prstGeom>
        <a:solidFill>
          <a:schemeClr val="accent6">
            <a:alpha val="90000"/>
            <a:hueOff val="0"/>
            <a:satOff val="0"/>
            <a:lumOff val="0"/>
            <a:alphaOff val="-35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Rent Seeking</a:t>
          </a:r>
        </a:p>
      </dsp:txBody>
      <dsp:txXfrm>
        <a:off x="4449105" y="2822624"/>
        <a:ext cx="1617389" cy="970433"/>
      </dsp:txXfrm>
    </dsp:sp>
    <dsp:sp modelId="{CA4A6478-79BF-4A4B-A04B-948C3784D003}">
      <dsp:nvSpPr>
        <dsp:cNvPr id="0" name=""/>
        <dsp:cNvSpPr/>
      </dsp:nvSpPr>
      <dsp:spPr>
        <a:xfrm>
          <a:off x="6228233" y="2822624"/>
          <a:ext cx="1617389" cy="970433"/>
        </a:xfrm>
        <a:prstGeom prst="rect">
          <a:avLst/>
        </a:prstGeom>
        <a:solidFill>
          <a:schemeClr val="accent6">
            <a:alpha val="90000"/>
            <a:hueOff val="0"/>
            <a:satOff val="0"/>
            <a:lumOff val="0"/>
            <a:alphaOff val="-375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Technology Lock In</a:t>
          </a:r>
        </a:p>
      </dsp:txBody>
      <dsp:txXfrm>
        <a:off x="6228233" y="2822624"/>
        <a:ext cx="1617389" cy="970433"/>
      </dsp:txXfrm>
    </dsp:sp>
    <dsp:sp modelId="{CF8F1B4D-8DA4-4876-BF3E-22245C37CF32}">
      <dsp:nvSpPr>
        <dsp:cNvPr id="0" name=""/>
        <dsp:cNvSpPr/>
      </dsp:nvSpPr>
      <dsp:spPr>
        <a:xfrm>
          <a:off x="8007362" y="2822624"/>
          <a:ext cx="1617389" cy="970433"/>
        </a:xfrm>
        <a:prstGeom prst="rect">
          <a:avLst/>
        </a:prstGeom>
        <a:solidFill>
          <a:schemeClr val="accent6">
            <a:alpha val="90000"/>
            <a:hueOff val="0"/>
            <a:satOff val="0"/>
            <a:lumOff val="0"/>
            <a:alphaOff val="-4000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Jurisdictional Limits</a:t>
          </a:r>
        </a:p>
      </dsp:txBody>
      <dsp:txXfrm>
        <a:off x="8007362" y="2822624"/>
        <a:ext cx="1617389" cy="97043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2249A1-300A-7545-8101-2C0011B1357F}" type="datetimeFigureOut">
              <a:rPr lang="en-US" smtClean="0"/>
              <a:t>4/16/2025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CE2D3E-1EC1-394E-830D-7744329FCC16}" type="slidenum">
              <a:rPr lang="en-US" smtClean="0"/>
              <a:t>‹#›</a:t>
            </a:fld>
            <a:endParaRPr lang="en-US"/>
          </a:p>
        </p:txBody>
      </p:sp>
    </p:spTree>
    <p:extLst>
      <p:ext uri="{BB962C8B-B14F-4D97-AF65-F5344CB8AC3E}">
        <p14:creationId xmlns:p14="http://schemas.microsoft.com/office/powerpoint/2010/main" val="3817993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students can provide their own ideas, answers may include; avoid hard regulation, avoid liability concerns, create market trust and manage bad players, manage interoperability, manage a patchwork of state law, manage a patchwork of global laws, and so on</a:t>
            </a:r>
          </a:p>
        </p:txBody>
      </p:sp>
      <p:sp>
        <p:nvSpPr>
          <p:cNvPr id="4" name="Slide Number Placeholder 3"/>
          <p:cNvSpPr>
            <a:spLocks noGrp="1"/>
          </p:cNvSpPr>
          <p:nvPr>
            <p:ph type="sldNum" sz="quarter" idx="5"/>
          </p:nvPr>
        </p:nvSpPr>
        <p:spPr/>
        <p:txBody>
          <a:bodyPr/>
          <a:lstStyle/>
          <a:p>
            <a:fld id="{63CE2D3E-1EC1-394E-830D-7744329FCC16}" type="slidenum">
              <a:rPr lang="en-US" smtClean="0"/>
              <a:t>7</a:t>
            </a:fld>
            <a:endParaRPr lang="en-US"/>
          </a:p>
        </p:txBody>
      </p:sp>
    </p:spTree>
    <p:extLst>
      <p:ext uri="{BB962C8B-B14F-4D97-AF65-F5344CB8AC3E}">
        <p14:creationId xmlns:p14="http://schemas.microsoft.com/office/powerpoint/2010/main" val="2998735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545D7E"/>
                </a:solidFill>
                <a:effectLst/>
                <a:latin typeface="Google Sans"/>
              </a:rPr>
              <a:t>Rent-seeking is essentially the exploitation of political power to extract economic advantages, such as subsidies, tariffs, or preferential regulations, from the government. Regulatory capture is a corruption of authority that occurs when a political entity, policymaker, or regulator is co-opted to serve the commercial, ideological, or political interests of a minor constituency, such as a particular geographic area, industry, profession, or ideological group</a:t>
            </a:r>
            <a:endParaRPr lang="en-US" dirty="0"/>
          </a:p>
        </p:txBody>
      </p:sp>
      <p:sp>
        <p:nvSpPr>
          <p:cNvPr id="4" name="Slide Number Placeholder 3"/>
          <p:cNvSpPr>
            <a:spLocks noGrp="1"/>
          </p:cNvSpPr>
          <p:nvPr>
            <p:ph type="sldNum" sz="quarter" idx="5"/>
          </p:nvPr>
        </p:nvSpPr>
        <p:spPr/>
        <p:txBody>
          <a:bodyPr/>
          <a:lstStyle/>
          <a:p>
            <a:fld id="{63CE2D3E-1EC1-394E-830D-7744329FCC16}" type="slidenum">
              <a:rPr lang="en-US" smtClean="0"/>
              <a:t>13</a:t>
            </a:fld>
            <a:endParaRPr lang="en-US"/>
          </a:p>
        </p:txBody>
      </p:sp>
    </p:spTree>
    <p:extLst>
      <p:ext uri="{BB962C8B-B14F-4D97-AF65-F5344CB8AC3E}">
        <p14:creationId xmlns:p14="http://schemas.microsoft.com/office/powerpoint/2010/main" val="3242978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Magic Wand Regulatory Fallacy is that you can use regulation like a magic wand that will fix everything immediately and perfectly</a:t>
            </a:r>
          </a:p>
        </p:txBody>
      </p:sp>
      <p:sp>
        <p:nvSpPr>
          <p:cNvPr id="4" name="Slide Number Placeholder 3"/>
          <p:cNvSpPr>
            <a:spLocks noGrp="1"/>
          </p:cNvSpPr>
          <p:nvPr>
            <p:ph type="sldNum" sz="quarter" idx="5"/>
          </p:nvPr>
        </p:nvSpPr>
        <p:spPr/>
        <p:txBody>
          <a:bodyPr/>
          <a:lstStyle/>
          <a:p>
            <a:fld id="{63CE2D3E-1EC1-394E-830D-7744329FCC16}" type="slidenum">
              <a:rPr lang="en-US" smtClean="0"/>
              <a:t>38</a:t>
            </a:fld>
            <a:endParaRPr lang="en-US"/>
          </a:p>
        </p:txBody>
      </p:sp>
    </p:spTree>
    <p:extLst>
      <p:ext uri="{BB962C8B-B14F-4D97-AF65-F5344CB8AC3E}">
        <p14:creationId xmlns:p14="http://schemas.microsoft.com/office/powerpoint/2010/main" val="13341261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76EE5C1-0F21-13F9-E549-295445DB68FB}"/>
              </a:ext>
            </a:extLst>
          </p:cNvPr>
          <p:cNvSpPr/>
          <p:nvPr userDrawn="1"/>
        </p:nvSpPr>
        <p:spPr>
          <a:xfrm>
            <a:off x="0" y="0"/>
            <a:ext cx="12192000" cy="32333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Single Corner Rectangle 11">
            <a:extLst>
              <a:ext uri="{FF2B5EF4-FFF2-40B4-BE49-F238E27FC236}">
                <a16:creationId xmlns:a16="http://schemas.microsoft.com/office/drawing/2014/main" id="{F9ABF127-E921-C366-33A8-64B65FDDEBBE}"/>
              </a:ext>
            </a:extLst>
          </p:cNvPr>
          <p:cNvSpPr/>
          <p:nvPr userDrawn="1"/>
        </p:nvSpPr>
        <p:spPr>
          <a:xfrm rot="16200000">
            <a:off x="4635040" y="-2862607"/>
            <a:ext cx="2921919" cy="12192001"/>
          </a:xfrm>
          <a:prstGeom prst="round1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076E35-1FCB-B06D-9716-5FE78CA16BA0}"/>
              </a:ext>
            </a:extLst>
          </p:cNvPr>
          <p:cNvSpPr>
            <a:spLocks noGrp="1"/>
          </p:cNvSpPr>
          <p:nvPr>
            <p:ph type="ctrTitle"/>
          </p:nvPr>
        </p:nvSpPr>
        <p:spPr>
          <a:xfrm>
            <a:off x="1524000" y="1814986"/>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FE2D543-6EE9-DA97-B148-F593BDA1FD4F}"/>
              </a:ext>
            </a:extLst>
          </p:cNvPr>
          <p:cNvSpPr>
            <a:spLocks noGrp="1"/>
          </p:cNvSpPr>
          <p:nvPr>
            <p:ph type="subTitle" idx="1"/>
          </p:nvPr>
        </p:nvSpPr>
        <p:spPr>
          <a:xfrm>
            <a:off x="1524000" y="4647023"/>
            <a:ext cx="9144000" cy="75895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C86B71E2-8E9E-54C1-3CE2-E379B99978F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0099282-547D-9660-86BD-581854AAB7BD}"/>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dirty="0"/>
          </a:p>
        </p:txBody>
      </p:sp>
      <p:cxnSp>
        <p:nvCxnSpPr>
          <p:cNvPr id="8" name="Straight Connector 7">
            <a:extLst>
              <a:ext uri="{FF2B5EF4-FFF2-40B4-BE49-F238E27FC236}">
                <a16:creationId xmlns:a16="http://schemas.microsoft.com/office/drawing/2014/main" id="{7CF6C28C-C3A4-92E5-83B9-C4A2447FD0F5}"/>
              </a:ext>
            </a:extLst>
          </p:cNvPr>
          <p:cNvCxnSpPr/>
          <p:nvPr userDrawn="1"/>
        </p:nvCxnSpPr>
        <p:spPr>
          <a:xfrm>
            <a:off x="3708400" y="4408453"/>
            <a:ext cx="4704080" cy="0"/>
          </a:xfrm>
          <a:prstGeom prst="line">
            <a:avLst/>
          </a:prstGeom>
          <a:ln w="28575">
            <a:solidFill>
              <a:schemeClr val="bg1">
                <a:lumMod val="90000"/>
                <a:lumOff val="10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F4D794F-2E73-16A0-B006-9C0E614EAF44}"/>
              </a:ext>
            </a:extLst>
          </p:cNvPr>
          <p:cNvPicPr>
            <a:picLocks noChangeAspect="1"/>
          </p:cNvPicPr>
          <p:nvPr userDrawn="1"/>
        </p:nvPicPr>
        <p:blipFill>
          <a:blip r:embed="rId2"/>
          <a:srcRect/>
          <a:stretch/>
        </p:blipFill>
        <p:spPr>
          <a:xfrm>
            <a:off x="3572068" y="455118"/>
            <a:ext cx="4840412" cy="904750"/>
          </a:xfrm>
          <a:prstGeom prst="rect">
            <a:avLst/>
          </a:prstGeom>
        </p:spPr>
      </p:pic>
    </p:spTree>
    <p:extLst>
      <p:ext uri="{BB962C8B-B14F-4D97-AF65-F5344CB8AC3E}">
        <p14:creationId xmlns:p14="http://schemas.microsoft.com/office/powerpoint/2010/main" val="1189421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peaker-Thre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3690438-2482-7363-8FEE-69AA2487F1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1621A5-6A4C-C354-01B3-79946845586C}"/>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dirty="0"/>
          </a:p>
        </p:txBody>
      </p:sp>
      <p:sp>
        <p:nvSpPr>
          <p:cNvPr id="10" name="Text Placeholder 13">
            <a:extLst>
              <a:ext uri="{FF2B5EF4-FFF2-40B4-BE49-F238E27FC236}">
                <a16:creationId xmlns:a16="http://schemas.microsoft.com/office/drawing/2014/main" id="{80D7A0FC-29E0-143D-2C11-EBB5579468A7}"/>
              </a:ext>
            </a:extLst>
          </p:cNvPr>
          <p:cNvSpPr>
            <a:spLocks noGrp="1"/>
          </p:cNvSpPr>
          <p:nvPr>
            <p:ph type="body" sz="quarter" idx="14" hasCustomPrompt="1"/>
          </p:nvPr>
        </p:nvSpPr>
        <p:spPr>
          <a:xfrm>
            <a:off x="838200"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a:p>
            <a:pPr lvl="0"/>
            <a:r>
              <a:rPr lang="en-US" dirty="0"/>
              <a:t>Organization</a:t>
            </a:r>
          </a:p>
        </p:txBody>
      </p:sp>
      <p:sp>
        <p:nvSpPr>
          <p:cNvPr id="11" name="Text Placeholder 13">
            <a:extLst>
              <a:ext uri="{FF2B5EF4-FFF2-40B4-BE49-F238E27FC236}">
                <a16:creationId xmlns:a16="http://schemas.microsoft.com/office/drawing/2014/main" id="{5E0C577B-DE54-13D5-87D5-A4602FF71A29}"/>
              </a:ext>
            </a:extLst>
          </p:cNvPr>
          <p:cNvSpPr>
            <a:spLocks noGrp="1"/>
          </p:cNvSpPr>
          <p:nvPr>
            <p:ph type="body" sz="quarter" idx="15" hasCustomPrompt="1"/>
          </p:nvPr>
        </p:nvSpPr>
        <p:spPr>
          <a:xfrm>
            <a:off x="838200"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err="1"/>
              <a:t>Firstname</a:t>
            </a:r>
            <a:r>
              <a:rPr lang="en-US" dirty="0"/>
              <a:t> </a:t>
            </a:r>
            <a:r>
              <a:rPr lang="en-US" dirty="0" err="1"/>
              <a:t>Lastname</a:t>
            </a:r>
            <a:endParaRPr lang="en-US" dirty="0"/>
          </a:p>
        </p:txBody>
      </p:sp>
      <p:sp>
        <p:nvSpPr>
          <p:cNvPr id="16" name="Text Placeholder 13">
            <a:extLst>
              <a:ext uri="{FF2B5EF4-FFF2-40B4-BE49-F238E27FC236}">
                <a16:creationId xmlns:a16="http://schemas.microsoft.com/office/drawing/2014/main" id="{1C60A05F-9EC2-1F35-F1D2-99532FCAECD9}"/>
              </a:ext>
            </a:extLst>
          </p:cNvPr>
          <p:cNvSpPr>
            <a:spLocks noGrp="1"/>
          </p:cNvSpPr>
          <p:nvPr>
            <p:ph type="body" sz="quarter" idx="16" hasCustomPrompt="1"/>
          </p:nvPr>
        </p:nvSpPr>
        <p:spPr>
          <a:xfrm>
            <a:off x="4669536"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a:p>
            <a:pPr lvl="0"/>
            <a:r>
              <a:rPr lang="en-US" dirty="0"/>
              <a:t>Organization</a:t>
            </a:r>
          </a:p>
        </p:txBody>
      </p:sp>
      <p:sp>
        <p:nvSpPr>
          <p:cNvPr id="17" name="Text Placeholder 13">
            <a:extLst>
              <a:ext uri="{FF2B5EF4-FFF2-40B4-BE49-F238E27FC236}">
                <a16:creationId xmlns:a16="http://schemas.microsoft.com/office/drawing/2014/main" id="{27830668-0AFE-1651-F8E9-A0DB6884D298}"/>
              </a:ext>
            </a:extLst>
          </p:cNvPr>
          <p:cNvSpPr>
            <a:spLocks noGrp="1"/>
          </p:cNvSpPr>
          <p:nvPr>
            <p:ph type="body" sz="quarter" idx="17" hasCustomPrompt="1"/>
          </p:nvPr>
        </p:nvSpPr>
        <p:spPr>
          <a:xfrm>
            <a:off x="4669536"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err="1"/>
              <a:t>Firstname</a:t>
            </a:r>
            <a:r>
              <a:rPr lang="en-US" dirty="0"/>
              <a:t> </a:t>
            </a:r>
            <a:r>
              <a:rPr lang="en-US" dirty="0" err="1"/>
              <a:t>Lastname</a:t>
            </a:r>
            <a:endParaRPr lang="en-US" dirty="0"/>
          </a:p>
        </p:txBody>
      </p:sp>
      <p:sp>
        <p:nvSpPr>
          <p:cNvPr id="18" name="Text Placeholder 13">
            <a:extLst>
              <a:ext uri="{FF2B5EF4-FFF2-40B4-BE49-F238E27FC236}">
                <a16:creationId xmlns:a16="http://schemas.microsoft.com/office/drawing/2014/main" id="{FE3E33A4-1C6D-70F6-1D48-629279216A3E}"/>
              </a:ext>
            </a:extLst>
          </p:cNvPr>
          <p:cNvSpPr>
            <a:spLocks noGrp="1"/>
          </p:cNvSpPr>
          <p:nvPr>
            <p:ph type="body" sz="quarter" idx="18" hasCustomPrompt="1"/>
          </p:nvPr>
        </p:nvSpPr>
        <p:spPr>
          <a:xfrm>
            <a:off x="8500872"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a:p>
            <a:pPr lvl="0"/>
            <a:r>
              <a:rPr lang="en-US" dirty="0"/>
              <a:t>Organization</a:t>
            </a:r>
          </a:p>
        </p:txBody>
      </p:sp>
      <p:sp>
        <p:nvSpPr>
          <p:cNvPr id="19" name="Text Placeholder 13">
            <a:extLst>
              <a:ext uri="{FF2B5EF4-FFF2-40B4-BE49-F238E27FC236}">
                <a16:creationId xmlns:a16="http://schemas.microsoft.com/office/drawing/2014/main" id="{BC7B8E6B-A06C-C6A6-C605-15B1FFFBD862}"/>
              </a:ext>
            </a:extLst>
          </p:cNvPr>
          <p:cNvSpPr>
            <a:spLocks noGrp="1"/>
          </p:cNvSpPr>
          <p:nvPr>
            <p:ph type="body" sz="quarter" idx="19" hasCustomPrompt="1"/>
          </p:nvPr>
        </p:nvSpPr>
        <p:spPr>
          <a:xfrm>
            <a:off x="8500872"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err="1"/>
              <a:t>Firstname</a:t>
            </a:r>
            <a:r>
              <a:rPr lang="en-US" dirty="0"/>
              <a:t> </a:t>
            </a:r>
            <a:r>
              <a:rPr lang="en-US" dirty="0" err="1"/>
              <a:t>Lastname</a:t>
            </a:r>
            <a:endParaRPr lang="en-US" dirty="0"/>
          </a:p>
        </p:txBody>
      </p:sp>
      <p:sp>
        <p:nvSpPr>
          <p:cNvPr id="21" name="Picture Placeholder 20">
            <a:extLst>
              <a:ext uri="{FF2B5EF4-FFF2-40B4-BE49-F238E27FC236}">
                <a16:creationId xmlns:a16="http://schemas.microsoft.com/office/drawing/2014/main" id="{EF915489-0CA3-27AE-8AA1-92F5F9C3A32B}"/>
              </a:ext>
            </a:extLst>
          </p:cNvPr>
          <p:cNvSpPr>
            <a:spLocks noGrp="1"/>
          </p:cNvSpPr>
          <p:nvPr>
            <p:ph type="pic" sz="quarter" idx="20" hasCustomPrompt="1"/>
          </p:nvPr>
        </p:nvSpPr>
        <p:spPr>
          <a:xfrm>
            <a:off x="838200" y="1225296"/>
            <a:ext cx="2855913" cy="3446716"/>
          </a:xfrm>
          <a:prstGeom prst="round2DiagRect">
            <a:avLst>
              <a:gd name="adj1" fmla="val 5461"/>
              <a:gd name="adj2" fmla="val 0"/>
            </a:avLst>
          </a:prstGeom>
        </p:spPr>
        <p:txBody>
          <a:bodyPr anchor="ctr"/>
          <a:lstStyle>
            <a:lvl1pPr marL="0" indent="0" algn="ctr">
              <a:buNone/>
              <a:defRPr/>
            </a:lvl1pPr>
          </a:lstStyle>
          <a:p>
            <a:r>
              <a:rPr lang="en-US" dirty="0"/>
              <a:t>Speaker Headshot</a:t>
            </a:r>
          </a:p>
        </p:txBody>
      </p:sp>
      <p:sp>
        <p:nvSpPr>
          <p:cNvPr id="22" name="Picture Placeholder 20">
            <a:extLst>
              <a:ext uri="{FF2B5EF4-FFF2-40B4-BE49-F238E27FC236}">
                <a16:creationId xmlns:a16="http://schemas.microsoft.com/office/drawing/2014/main" id="{2D8F1C88-4E90-1D2C-450E-28A3B3F38D70}"/>
              </a:ext>
            </a:extLst>
          </p:cNvPr>
          <p:cNvSpPr>
            <a:spLocks noGrp="1"/>
          </p:cNvSpPr>
          <p:nvPr>
            <p:ph type="pic" sz="quarter" idx="21" hasCustomPrompt="1"/>
          </p:nvPr>
        </p:nvSpPr>
        <p:spPr>
          <a:xfrm>
            <a:off x="8491728" y="1225296"/>
            <a:ext cx="2855913" cy="3446716"/>
          </a:xfrm>
          <a:prstGeom prst="round2DiagRect">
            <a:avLst>
              <a:gd name="adj1" fmla="val 5461"/>
              <a:gd name="adj2" fmla="val 0"/>
            </a:avLst>
          </a:prstGeom>
        </p:spPr>
        <p:txBody>
          <a:bodyPr anchor="ctr"/>
          <a:lstStyle>
            <a:lvl1pPr marL="0" indent="0" algn="ctr">
              <a:buNone/>
              <a:defRPr/>
            </a:lvl1pPr>
          </a:lstStyle>
          <a:p>
            <a:r>
              <a:rPr lang="en-US" dirty="0"/>
              <a:t>Speaker Headshot</a:t>
            </a:r>
          </a:p>
        </p:txBody>
      </p:sp>
      <p:sp>
        <p:nvSpPr>
          <p:cNvPr id="23" name="Picture Placeholder 20">
            <a:extLst>
              <a:ext uri="{FF2B5EF4-FFF2-40B4-BE49-F238E27FC236}">
                <a16:creationId xmlns:a16="http://schemas.microsoft.com/office/drawing/2014/main" id="{AAB6A62A-1032-995C-5629-323B24B1E07E}"/>
              </a:ext>
            </a:extLst>
          </p:cNvPr>
          <p:cNvSpPr>
            <a:spLocks noGrp="1"/>
          </p:cNvSpPr>
          <p:nvPr>
            <p:ph type="pic" sz="quarter" idx="22" hasCustomPrompt="1"/>
          </p:nvPr>
        </p:nvSpPr>
        <p:spPr>
          <a:xfrm>
            <a:off x="4660392" y="1225296"/>
            <a:ext cx="2855913" cy="3446716"/>
          </a:xfrm>
          <a:prstGeom prst="round2DiagRect">
            <a:avLst>
              <a:gd name="adj1" fmla="val 5461"/>
              <a:gd name="adj2" fmla="val 0"/>
            </a:avLst>
          </a:prstGeom>
        </p:spPr>
        <p:txBody>
          <a:bodyPr anchor="ctr"/>
          <a:lstStyle>
            <a:lvl1pPr marL="0" indent="0" algn="ctr">
              <a:buNone/>
              <a:defRPr/>
            </a:lvl1pPr>
          </a:lstStyle>
          <a:p>
            <a:r>
              <a:rPr lang="en-US" dirty="0"/>
              <a:t>Speaker Headshot</a:t>
            </a:r>
          </a:p>
        </p:txBody>
      </p:sp>
      <p:sp>
        <p:nvSpPr>
          <p:cNvPr id="14" name="Rounded Rectangle 13">
            <a:extLst>
              <a:ext uri="{FF2B5EF4-FFF2-40B4-BE49-F238E27FC236}">
                <a16:creationId xmlns:a16="http://schemas.microsoft.com/office/drawing/2014/main" id="{9855191C-2524-7D15-F915-42D6EFC7DD89}"/>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4196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481017B-14FF-1982-2C35-540EC900FB72}"/>
              </a:ext>
            </a:extLst>
          </p:cNvPr>
          <p:cNvSpPr/>
          <p:nvPr userDrawn="1"/>
        </p:nvSpPr>
        <p:spPr>
          <a:xfrm>
            <a:off x="0" y="1"/>
            <a:ext cx="12192000" cy="416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98B0ACBB-4213-BAE2-5322-3DAC30746C9E}"/>
              </a:ext>
            </a:extLst>
          </p:cNvPr>
          <p:cNvSpPr/>
          <p:nvPr userDrawn="1"/>
        </p:nvSpPr>
        <p:spPr>
          <a:xfrm>
            <a:off x="11713464" y="3905084"/>
            <a:ext cx="478536" cy="6777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7DE6A8D9-5CD5-18B0-7FC3-0BA4A1C04B64}"/>
              </a:ext>
            </a:extLst>
          </p:cNvPr>
          <p:cNvSpPr/>
          <p:nvPr userDrawn="1"/>
        </p:nvSpPr>
        <p:spPr>
          <a:xfrm>
            <a:off x="-1798" y="3905084"/>
            <a:ext cx="478536" cy="6777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4F1EEF28-F425-C369-D168-C7DF76FCE877}"/>
              </a:ext>
            </a:extLst>
          </p:cNvPr>
          <p:cNvSpPr/>
          <p:nvPr userDrawn="1"/>
        </p:nvSpPr>
        <p:spPr>
          <a:xfrm>
            <a:off x="243840" y="750570"/>
            <a:ext cx="11704320" cy="5430774"/>
          </a:xfrm>
          <a:prstGeom prst="roundRect">
            <a:avLst>
              <a:gd name="adj" fmla="val 2733"/>
            </a:avLst>
          </a:prstGeom>
          <a:solidFill>
            <a:schemeClr val="bg2"/>
          </a:solidFill>
          <a:ln w="2317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E50BF66-A4D6-5728-9168-5BA2D2AABD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234ED6-1B2A-E942-BF37-09309C1D75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0F82FE7B-2D40-FB83-31E1-2304B028EF66}"/>
              </a:ext>
            </a:extLst>
          </p:cNvPr>
          <p:cNvSpPr>
            <a:spLocks noGrp="1"/>
          </p:cNvSpPr>
          <p:nvPr>
            <p:ph type="ftr" sz="quarter" idx="11"/>
          </p:nvPr>
        </p:nvSpPr>
        <p:spPr/>
        <p:txBody>
          <a:bodyPr/>
          <a:lstStyle>
            <a:lvl1pPr>
              <a:defRPr>
                <a:solidFill>
                  <a:schemeClr val="tx2">
                    <a:lumMod val="50000"/>
                  </a:schemeClr>
                </a:solidFill>
              </a:defRPr>
            </a:lvl1pPr>
          </a:lstStyle>
          <a:p>
            <a:endParaRPr lang="en-US" dirty="0"/>
          </a:p>
        </p:txBody>
      </p:sp>
      <p:sp>
        <p:nvSpPr>
          <p:cNvPr id="6" name="Slide Number Placeholder 5">
            <a:extLst>
              <a:ext uri="{FF2B5EF4-FFF2-40B4-BE49-F238E27FC236}">
                <a16:creationId xmlns:a16="http://schemas.microsoft.com/office/drawing/2014/main" id="{F9C054FE-7DB0-3CAA-60F3-B4D5BC5C2192}"/>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dirty="0"/>
          </a:p>
        </p:txBody>
      </p:sp>
      <p:pic>
        <p:nvPicPr>
          <p:cNvPr id="10" name="Picture 9">
            <a:extLst>
              <a:ext uri="{FF2B5EF4-FFF2-40B4-BE49-F238E27FC236}">
                <a16:creationId xmlns:a16="http://schemas.microsoft.com/office/drawing/2014/main" id="{17B3B880-7A61-60DE-876F-61DD2DA4A8FB}"/>
              </a:ext>
            </a:extLst>
          </p:cNvPr>
          <p:cNvPicPr>
            <a:picLocks noChangeAspect="1"/>
          </p:cNvPicPr>
          <p:nvPr userDrawn="1"/>
        </p:nvPicPr>
        <p:blipFill>
          <a:blip r:embed="rId2"/>
          <a:srcRect/>
          <a:stretch/>
        </p:blipFill>
        <p:spPr>
          <a:xfrm>
            <a:off x="9541421" y="178689"/>
            <a:ext cx="2103577" cy="393192"/>
          </a:xfrm>
          <a:prstGeom prst="rect">
            <a:avLst/>
          </a:prstGeom>
        </p:spPr>
      </p:pic>
    </p:spTree>
    <p:extLst>
      <p:ext uri="{BB962C8B-B14F-4D97-AF65-F5344CB8AC3E}">
        <p14:creationId xmlns:p14="http://schemas.microsoft.com/office/powerpoint/2010/main" val="1543808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5C230-0F8A-EB02-CF88-C58015553C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5A148E-D88F-E7A2-34B0-1C5BBA85F8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A9F85C56-FEDA-3CE2-27B5-680E478282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75B9B-AA38-7C6B-5365-BC772BC56AC0}"/>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dirty="0"/>
          </a:p>
        </p:txBody>
      </p:sp>
    </p:spTree>
    <p:extLst>
      <p:ext uri="{BB962C8B-B14F-4D97-AF65-F5344CB8AC3E}">
        <p14:creationId xmlns:p14="http://schemas.microsoft.com/office/powerpoint/2010/main" val="3135184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5BD84-6E20-10CA-4789-2461065AC880}"/>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BF9F0346-BC93-7382-540A-BC7A916D51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8CAF494-6ABD-8559-B825-F5151D55F943}"/>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dirty="0"/>
          </a:p>
        </p:txBody>
      </p:sp>
    </p:spTree>
    <p:extLst>
      <p:ext uri="{BB962C8B-B14F-4D97-AF65-F5344CB8AC3E}">
        <p14:creationId xmlns:p14="http://schemas.microsoft.com/office/powerpoint/2010/main" val="2033582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C611848-F307-159D-C50C-063BEB4F08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A31915-3E62-5F14-E4D9-8BE525C0985D}"/>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dirty="0"/>
          </a:p>
        </p:txBody>
      </p:sp>
    </p:spTree>
    <p:extLst>
      <p:ext uri="{BB962C8B-B14F-4D97-AF65-F5344CB8AC3E}">
        <p14:creationId xmlns:p14="http://schemas.microsoft.com/office/powerpoint/2010/main" val="2271598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Headsho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37DA0D1-3555-B181-D63C-2AC96A42B364}"/>
              </a:ext>
            </a:extLst>
          </p:cNvPr>
          <p:cNvSpPr>
            <a:spLocks noGrp="1"/>
          </p:cNvSpPr>
          <p:nvPr>
            <p:ph type="pic" sz="quarter" idx="13" hasCustomPrompt="1"/>
          </p:nvPr>
        </p:nvSpPr>
        <p:spPr>
          <a:xfrm>
            <a:off x="-9144" y="0"/>
            <a:ext cx="5303838" cy="6228862"/>
          </a:xfrm>
          <a:prstGeom prst="round2DiagRect">
            <a:avLst>
              <a:gd name="adj1" fmla="val 6323"/>
              <a:gd name="adj2" fmla="val 0"/>
            </a:avLst>
          </a:prstGeom>
        </p:spPr>
        <p:txBody>
          <a:bodyPr anchor="ctr"/>
          <a:lstStyle>
            <a:lvl1pPr marL="0" indent="0" algn="ctr">
              <a:buNone/>
              <a:defRPr/>
            </a:lvl1pPr>
          </a:lstStyle>
          <a:p>
            <a:r>
              <a:rPr lang="en-US" dirty="0"/>
              <a:t>Quote Headshot</a:t>
            </a:r>
          </a:p>
        </p:txBody>
      </p:sp>
      <p:sp>
        <p:nvSpPr>
          <p:cNvPr id="4" name="Content Placeholder 3">
            <a:extLst>
              <a:ext uri="{FF2B5EF4-FFF2-40B4-BE49-F238E27FC236}">
                <a16:creationId xmlns:a16="http://schemas.microsoft.com/office/drawing/2014/main" id="{FA4F315E-4CB3-2850-D282-594A1A39564C}"/>
              </a:ext>
            </a:extLst>
          </p:cNvPr>
          <p:cNvSpPr>
            <a:spLocks noGrp="1"/>
          </p:cNvSpPr>
          <p:nvPr>
            <p:ph sz="half" idx="2" hasCustomPrompt="1"/>
          </p:nvPr>
        </p:nvSpPr>
        <p:spPr>
          <a:xfrm>
            <a:off x="5687568" y="1280161"/>
            <a:ext cx="5961888" cy="3319271"/>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Quote Text</a:t>
            </a:r>
          </a:p>
        </p:txBody>
      </p:sp>
      <p:sp>
        <p:nvSpPr>
          <p:cNvPr id="7" name="Slide Number Placeholder 6">
            <a:extLst>
              <a:ext uri="{FF2B5EF4-FFF2-40B4-BE49-F238E27FC236}">
                <a16:creationId xmlns:a16="http://schemas.microsoft.com/office/drawing/2014/main" id="{F6DE8F98-ECA5-9DB8-F934-28B0F8E54E0A}"/>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5" name="Text Placeholder 13">
            <a:extLst>
              <a:ext uri="{FF2B5EF4-FFF2-40B4-BE49-F238E27FC236}">
                <a16:creationId xmlns:a16="http://schemas.microsoft.com/office/drawing/2014/main" id="{89FA33C1-E94D-153D-7B12-DBE032CFD050}"/>
              </a:ext>
            </a:extLst>
          </p:cNvPr>
          <p:cNvSpPr>
            <a:spLocks noGrp="1"/>
          </p:cNvSpPr>
          <p:nvPr>
            <p:ph type="body" sz="quarter" idx="14" hasCustomPrompt="1"/>
          </p:nvPr>
        </p:nvSpPr>
        <p:spPr>
          <a:xfrm>
            <a:off x="5693918" y="5230404"/>
            <a:ext cx="5961888"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a:p>
            <a:pPr lvl="0"/>
            <a:r>
              <a:rPr lang="en-US" dirty="0"/>
              <a:t>Organization</a:t>
            </a:r>
          </a:p>
        </p:txBody>
      </p:sp>
      <p:sp>
        <p:nvSpPr>
          <p:cNvPr id="16" name="Text Placeholder 13">
            <a:extLst>
              <a:ext uri="{FF2B5EF4-FFF2-40B4-BE49-F238E27FC236}">
                <a16:creationId xmlns:a16="http://schemas.microsoft.com/office/drawing/2014/main" id="{D4468B74-7269-9199-12A0-0F3162ADF835}"/>
              </a:ext>
            </a:extLst>
          </p:cNvPr>
          <p:cNvSpPr>
            <a:spLocks noGrp="1"/>
          </p:cNvSpPr>
          <p:nvPr>
            <p:ph type="body" sz="quarter" idx="15" hasCustomPrompt="1"/>
          </p:nvPr>
        </p:nvSpPr>
        <p:spPr>
          <a:xfrm>
            <a:off x="5693918" y="4844893"/>
            <a:ext cx="5961888"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err="1"/>
              <a:t>Firstname</a:t>
            </a:r>
            <a:r>
              <a:rPr lang="en-US" dirty="0"/>
              <a:t> </a:t>
            </a:r>
            <a:r>
              <a:rPr lang="en-US" dirty="0" err="1"/>
              <a:t>Lastname</a:t>
            </a:r>
            <a:endParaRPr lang="en-US" dirty="0"/>
          </a:p>
        </p:txBody>
      </p:sp>
      <p:sp>
        <p:nvSpPr>
          <p:cNvPr id="6" name="Footer Placeholder 5">
            <a:extLst>
              <a:ext uri="{FF2B5EF4-FFF2-40B4-BE49-F238E27FC236}">
                <a16:creationId xmlns:a16="http://schemas.microsoft.com/office/drawing/2014/main" id="{91B145BF-BD11-C780-2C04-036D9F244C43}"/>
              </a:ext>
            </a:extLst>
          </p:cNvPr>
          <p:cNvSpPr>
            <a:spLocks noGrp="1"/>
          </p:cNvSpPr>
          <p:nvPr>
            <p:ph type="ftr" sz="quarter" idx="11"/>
          </p:nvPr>
        </p:nvSpPr>
        <p:spPr/>
        <p:txBody>
          <a:bodyPr/>
          <a:lstStyle/>
          <a:p>
            <a:endParaRPr lang="en-US" dirty="0"/>
          </a:p>
        </p:txBody>
      </p:sp>
      <p:sp>
        <p:nvSpPr>
          <p:cNvPr id="9" name="Rounded Rectangle 8">
            <a:extLst>
              <a:ext uri="{FF2B5EF4-FFF2-40B4-BE49-F238E27FC236}">
                <a16:creationId xmlns:a16="http://schemas.microsoft.com/office/drawing/2014/main" id="{0B675884-0318-BFE9-287B-98ABF08E9549}"/>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8366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NoHeadshot">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0E4CE758-802D-7796-14E7-3A18A4393C46}"/>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A4F315E-4CB3-2850-D282-594A1A39564C}"/>
              </a:ext>
            </a:extLst>
          </p:cNvPr>
          <p:cNvSpPr>
            <a:spLocks noGrp="1"/>
          </p:cNvSpPr>
          <p:nvPr>
            <p:ph sz="half" idx="2" hasCustomPrompt="1"/>
          </p:nvPr>
        </p:nvSpPr>
        <p:spPr>
          <a:xfrm>
            <a:off x="475488" y="1280161"/>
            <a:ext cx="11173968" cy="3319271"/>
          </a:xfrm>
        </p:spPr>
        <p:txBody>
          <a:bodyPr anchor="ct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Quote Text</a:t>
            </a:r>
          </a:p>
        </p:txBody>
      </p:sp>
      <p:sp>
        <p:nvSpPr>
          <p:cNvPr id="6" name="Footer Placeholder 5">
            <a:extLst>
              <a:ext uri="{FF2B5EF4-FFF2-40B4-BE49-F238E27FC236}">
                <a16:creationId xmlns:a16="http://schemas.microsoft.com/office/drawing/2014/main" id="{91B145BF-BD11-C780-2C04-036D9F244C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DE8F98-ECA5-9DB8-F934-28B0F8E54E0A}"/>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dirty="0"/>
          </a:p>
        </p:txBody>
      </p:sp>
      <p:sp>
        <p:nvSpPr>
          <p:cNvPr id="15" name="Text Placeholder 13">
            <a:extLst>
              <a:ext uri="{FF2B5EF4-FFF2-40B4-BE49-F238E27FC236}">
                <a16:creationId xmlns:a16="http://schemas.microsoft.com/office/drawing/2014/main" id="{89FA33C1-E94D-153D-7B12-DBE032CFD050}"/>
              </a:ext>
            </a:extLst>
          </p:cNvPr>
          <p:cNvSpPr>
            <a:spLocks noGrp="1"/>
          </p:cNvSpPr>
          <p:nvPr>
            <p:ph type="body" sz="quarter" idx="14" hasCustomPrompt="1"/>
          </p:nvPr>
        </p:nvSpPr>
        <p:spPr>
          <a:xfrm>
            <a:off x="475488" y="5230404"/>
            <a:ext cx="11180318" cy="621756"/>
          </a:xfrm>
        </p:spPr>
        <p:txBody>
          <a:bodyPr/>
          <a:lstStyle>
            <a:lvl1pPr marL="0" indent="0" algn="ctr">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a:p>
            <a:pPr lvl="0"/>
            <a:r>
              <a:rPr lang="en-US" dirty="0"/>
              <a:t>Organization</a:t>
            </a:r>
          </a:p>
        </p:txBody>
      </p:sp>
      <p:sp>
        <p:nvSpPr>
          <p:cNvPr id="16" name="Text Placeholder 13">
            <a:extLst>
              <a:ext uri="{FF2B5EF4-FFF2-40B4-BE49-F238E27FC236}">
                <a16:creationId xmlns:a16="http://schemas.microsoft.com/office/drawing/2014/main" id="{D4468B74-7269-9199-12A0-0F3162ADF835}"/>
              </a:ext>
            </a:extLst>
          </p:cNvPr>
          <p:cNvSpPr>
            <a:spLocks noGrp="1"/>
          </p:cNvSpPr>
          <p:nvPr>
            <p:ph type="body" sz="quarter" idx="15" hasCustomPrompt="1"/>
          </p:nvPr>
        </p:nvSpPr>
        <p:spPr>
          <a:xfrm>
            <a:off x="475488" y="4844893"/>
            <a:ext cx="11180318" cy="436912"/>
          </a:xfrm>
        </p:spPr>
        <p:txBody>
          <a:bodyPr>
            <a:normAutofit/>
          </a:bodyPr>
          <a:lstStyle>
            <a:lvl1pPr marL="0" indent="0" algn="ctr">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err="1"/>
              <a:t>Firstname</a:t>
            </a:r>
            <a:r>
              <a:rPr lang="en-US" dirty="0"/>
              <a:t> </a:t>
            </a:r>
            <a:r>
              <a:rPr lang="en-US" dirty="0" err="1"/>
              <a:t>Lastname</a:t>
            </a:r>
            <a:endParaRPr lang="en-US" dirty="0"/>
          </a:p>
        </p:txBody>
      </p:sp>
    </p:spTree>
    <p:extLst>
      <p:ext uri="{BB962C8B-B14F-4D97-AF65-F5344CB8AC3E}">
        <p14:creationId xmlns:p14="http://schemas.microsoft.com/office/powerpoint/2010/main" val="9098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Slide">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9CA5D1D7-8720-15D9-9474-429AE9DD345D}"/>
              </a:ext>
            </a:extLst>
          </p:cNvPr>
          <p:cNvSpPr/>
          <p:nvPr userDrawn="1"/>
        </p:nvSpPr>
        <p:spPr>
          <a:xfrm>
            <a:off x="243840" y="231648"/>
            <a:ext cx="11704320" cy="5949696"/>
          </a:xfrm>
          <a:prstGeom prst="roundRect">
            <a:avLst>
              <a:gd name="adj" fmla="val 27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0F083EB2-1857-1CDE-B5FB-848A466D72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D77706-642F-077E-C1F7-63E8B6D36C22}"/>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dirty="0"/>
          </a:p>
        </p:txBody>
      </p:sp>
      <p:pic>
        <p:nvPicPr>
          <p:cNvPr id="9" name="Picture 8">
            <a:extLst>
              <a:ext uri="{FF2B5EF4-FFF2-40B4-BE49-F238E27FC236}">
                <a16:creationId xmlns:a16="http://schemas.microsoft.com/office/drawing/2014/main" id="{EAA9A442-704D-5E26-9FD3-4218A47B36BF}"/>
              </a:ext>
            </a:extLst>
          </p:cNvPr>
          <p:cNvPicPr>
            <a:picLocks noChangeAspect="1"/>
          </p:cNvPicPr>
          <p:nvPr userDrawn="1"/>
        </p:nvPicPr>
        <p:blipFill>
          <a:blip r:embed="rId2"/>
          <a:srcRect/>
          <a:stretch/>
        </p:blipFill>
        <p:spPr>
          <a:xfrm>
            <a:off x="9297493" y="0"/>
            <a:ext cx="2894508" cy="1229358"/>
          </a:xfrm>
          <a:prstGeom prst="rect">
            <a:avLst/>
          </a:prstGeom>
        </p:spPr>
      </p:pic>
      <p:pic>
        <p:nvPicPr>
          <p:cNvPr id="10" name="Picture 9">
            <a:extLst>
              <a:ext uri="{FF2B5EF4-FFF2-40B4-BE49-F238E27FC236}">
                <a16:creationId xmlns:a16="http://schemas.microsoft.com/office/drawing/2014/main" id="{DD254C2F-C966-FB4F-659D-EBA1191D49A8}"/>
              </a:ext>
            </a:extLst>
          </p:cNvPr>
          <p:cNvPicPr>
            <a:picLocks noChangeAspect="1"/>
          </p:cNvPicPr>
          <p:nvPr userDrawn="1"/>
        </p:nvPicPr>
        <p:blipFill>
          <a:blip r:embed="rId3"/>
          <a:srcRect/>
          <a:stretch/>
        </p:blipFill>
        <p:spPr>
          <a:xfrm>
            <a:off x="9541421" y="178689"/>
            <a:ext cx="2103577" cy="393192"/>
          </a:xfrm>
          <a:prstGeom prst="rect">
            <a:avLst/>
          </a:prstGeom>
        </p:spPr>
      </p:pic>
      <p:sp>
        <p:nvSpPr>
          <p:cNvPr id="11" name="Title 1">
            <a:extLst>
              <a:ext uri="{FF2B5EF4-FFF2-40B4-BE49-F238E27FC236}">
                <a16:creationId xmlns:a16="http://schemas.microsoft.com/office/drawing/2014/main" id="{1C496837-7F7B-35A3-F5EB-D45D8841441F}"/>
              </a:ext>
            </a:extLst>
          </p:cNvPr>
          <p:cNvSpPr>
            <a:spLocks noGrp="1"/>
          </p:cNvSpPr>
          <p:nvPr>
            <p:ph type="title"/>
          </p:nvPr>
        </p:nvSpPr>
        <p:spPr>
          <a:xfrm>
            <a:off x="838200" y="365125"/>
            <a:ext cx="10515600" cy="1325563"/>
          </a:xfrm>
        </p:spPr>
        <p:txBody>
          <a:bodyPr/>
          <a:lstStyle>
            <a:lvl1pPr>
              <a:defRPr>
                <a:solidFill>
                  <a:schemeClr val="bg1"/>
                </a:solidFill>
              </a:defRPr>
            </a:lvl1pPr>
          </a:lstStyle>
          <a:p>
            <a:r>
              <a:rPr lang="en-US"/>
              <a:t>Click to edit Master title style</a:t>
            </a:r>
            <a:endParaRPr lang="en-US" dirty="0"/>
          </a:p>
        </p:txBody>
      </p:sp>
      <p:sp>
        <p:nvSpPr>
          <p:cNvPr id="12" name="Content Placeholder 2">
            <a:extLst>
              <a:ext uri="{FF2B5EF4-FFF2-40B4-BE49-F238E27FC236}">
                <a16:creationId xmlns:a16="http://schemas.microsoft.com/office/drawing/2014/main" id="{D012B95F-FC56-86AD-8AAB-FFD34998DAAB}"/>
              </a:ext>
            </a:extLst>
          </p:cNvPr>
          <p:cNvSpPr>
            <a:spLocks noGrp="1"/>
          </p:cNvSpPr>
          <p:nvPr>
            <p:ph idx="1"/>
          </p:nvPr>
        </p:nvSpPr>
        <p:spPr>
          <a:xfrm>
            <a:off x="838200" y="1825625"/>
            <a:ext cx="10515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50984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Slide-BusinessCar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1FB39CB-AE3D-F59E-F54D-9310DC1ED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E2081A-0E82-2FE1-CBFD-40EDDCBA20F0}"/>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dirty="0"/>
          </a:p>
        </p:txBody>
      </p:sp>
      <p:sp>
        <p:nvSpPr>
          <p:cNvPr id="7" name="Title 1">
            <a:extLst>
              <a:ext uri="{FF2B5EF4-FFF2-40B4-BE49-F238E27FC236}">
                <a16:creationId xmlns:a16="http://schemas.microsoft.com/office/drawing/2014/main" id="{019A997F-F531-33AD-AE2F-D64D2C1F6C59}"/>
              </a:ext>
            </a:extLst>
          </p:cNvPr>
          <p:cNvSpPr>
            <a:spLocks noGrp="1"/>
          </p:cNvSpPr>
          <p:nvPr>
            <p:ph type="title" hasCustomPrompt="1"/>
          </p:nvPr>
        </p:nvSpPr>
        <p:spPr>
          <a:xfrm>
            <a:off x="838200" y="561895"/>
            <a:ext cx="10515600" cy="1325563"/>
          </a:xfrm>
        </p:spPr>
        <p:txBody>
          <a:bodyPr/>
          <a:lstStyle/>
          <a:p>
            <a:r>
              <a:rPr lang="en-US" dirty="0"/>
              <a:t>Join us in creating a more </a:t>
            </a:r>
            <a:br>
              <a:rPr lang="en-US" dirty="0"/>
            </a:br>
            <a:r>
              <a:rPr lang="en-US" dirty="0"/>
              <a:t>trustworthy marketplace.</a:t>
            </a:r>
          </a:p>
        </p:txBody>
      </p:sp>
      <p:sp>
        <p:nvSpPr>
          <p:cNvPr id="8" name="TextBox 7">
            <a:extLst>
              <a:ext uri="{FF2B5EF4-FFF2-40B4-BE49-F238E27FC236}">
                <a16:creationId xmlns:a16="http://schemas.microsoft.com/office/drawing/2014/main" id="{9EAAB379-C00E-B0D2-47E5-4AA0C21EDF28}"/>
              </a:ext>
            </a:extLst>
          </p:cNvPr>
          <p:cNvSpPr txBox="1"/>
          <p:nvPr userDrawn="1"/>
        </p:nvSpPr>
        <p:spPr>
          <a:xfrm>
            <a:off x="838200" y="1887458"/>
            <a:ext cx="4630980" cy="1477328"/>
          </a:xfrm>
          <a:prstGeom prst="rect">
            <a:avLst/>
          </a:prstGeom>
          <a:noFill/>
        </p:spPr>
        <p:txBody>
          <a:bodyPr wrap="square" rtlCol="0">
            <a:spAutoFit/>
          </a:bodyPr>
          <a:lstStyle/>
          <a:p>
            <a:r>
              <a:rPr lang="en-US" dirty="0">
                <a:latin typeface="Futura PT Book" panose="020B0502020204020303" pitchFamily="34" charset="77"/>
              </a:rPr>
              <a:t>The Center for Industry Self-Regulation</a:t>
            </a:r>
          </a:p>
          <a:p>
            <a:r>
              <a:rPr lang="en-US" dirty="0">
                <a:latin typeface="Futura PT Book" panose="020B0502020204020303" pitchFamily="34" charset="77"/>
              </a:rPr>
              <a:t>1676 International Drive, Suite 550</a:t>
            </a:r>
          </a:p>
          <a:p>
            <a:r>
              <a:rPr lang="en-US" dirty="0">
                <a:latin typeface="Futura PT Book" panose="020B0502020204020303" pitchFamily="34" charset="77"/>
              </a:rPr>
              <a:t>McLean, VA 22102</a:t>
            </a:r>
          </a:p>
          <a:p>
            <a:endParaRPr lang="en-US" dirty="0">
              <a:latin typeface="Futura PT Book" panose="020B0502020204020303" pitchFamily="34" charset="77"/>
            </a:endParaRPr>
          </a:p>
          <a:p>
            <a:r>
              <a:rPr lang="en-US" dirty="0" err="1">
                <a:solidFill>
                  <a:schemeClr val="accent2"/>
                </a:solidFill>
                <a:latin typeface="Futura PT Book" panose="020B0502020204020303" pitchFamily="34" charset="77"/>
              </a:rPr>
              <a:t>industryselfregulation.org</a:t>
            </a:r>
            <a:endParaRPr lang="en-US" dirty="0">
              <a:solidFill>
                <a:schemeClr val="accent2"/>
              </a:solidFill>
              <a:latin typeface="Futura PT Book" panose="020B0502020204020303" pitchFamily="34" charset="77"/>
            </a:endParaRPr>
          </a:p>
        </p:txBody>
      </p:sp>
      <p:sp>
        <p:nvSpPr>
          <p:cNvPr id="12" name="Picture Placeholder 11">
            <a:extLst>
              <a:ext uri="{FF2B5EF4-FFF2-40B4-BE49-F238E27FC236}">
                <a16:creationId xmlns:a16="http://schemas.microsoft.com/office/drawing/2014/main" id="{9808671B-686F-A49A-3E82-3090414F317A}"/>
              </a:ext>
            </a:extLst>
          </p:cNvPr>
          <p:cNvSpPr>
            <a:spLocks noGrp="1"/>
          </p:cNvSpPr>
          <p:nvPr>
            <p:ph type="pic" sz="quarter" idx="13" hasCustomPrompt="1"/>
          </p:nvPr>
        </p:nvSpPr>
        <p:spPr>
          <a:xfrm>
            <a:off x="9351963" y="3855324"/>
            <a:ext cx="2230437" cy="2230438"/>
          </a:xfrm>
          <a:prstGeom prst="ellipse">
            <a:avLst/>
          </a:prstGeom>
          <a:ln w="38100"/>
        </p:spPr>
        <p:style>
          <a:lnRef idx="2">
            <a:schemeClr val="accent1"/>
          </a:lnRef>
          <a:fillRef idx="1">
            <a:schemeClr val="lt1"/>
          </a:fillRef>
          <a:effectRef idx="0">
            <a:schemeClr val="accent1"/>
          </a:effectRef>
          <a:fontRef idx="minor">
            <a:schemeClr val="dk1"/>
          </a:fontRef>
        </p:style>
        <p:txBody>
          <a:bodyPr anchor="ctr"/>
          <a:lstStyle>
            <a:lvl1pPr marL="0" indent="0" algn="ctr">
              <a:buNone/>
              <a:defRPr/>
            </a:lvl1pPr>
          </a:lstStyle>
          <a:p>
            <a:r>
              <a:rPr lang="en-US" dirty="0"/>
              <a:t>Headshot</a:t>
            </a:r>
          </a:p>
        </p:txBody>
      </p:sp>
      <p:sp>
        <p:nvSpPr>
          <p:cNvPr id="14" name="Text Placeholder 13">
            <a:extLst>
              <a:ext uri="{FF2B5EF4-FFF2-40B4-BE49-F238E27FC236}">
                <a16:creationId xmlns:a16="http://schemas.microsoft.com/office/drawing/2014/main" id="{41A0D5A5-4F43-0013-83CC-3C763BBC4F8D}"/>
              </a:ext>
            </a:extLst>
          </p:cNvPr>
          <p:cNvSpPr>
            <a:spLocks noGrp="1"/>
          </p:cNvSpPr>
          <p:nvPr>
            <p:ph type="body" sz="quarter" idx="14" hasCustomPrompt="1"/>
          </p:nvPr>
        </p:nvSpPr>
        <p:spPr>
          <a:xfrm>
            <a:off x="5121275" y="4997149"/>
            <a:ext cx="3949700" cy="982662"/>
          </a:xfrm>
        </p:spPr>
        <p:txBody>
          <a:bodyPr/>
          <a:lstStyle>
            <a:lvl1pPr marL="0" indent="0" algn="r">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a:p>
            <a:pPr lvl="0"/>
            <a:r>
              <a:rPr lang="en-US" dirty="0"/>
              <a:t>Organization</a:t>
            </a:r>
          </a:p>
          <a:p>
            <a:pPr lvl="0"/>
            <a:r>
              <a:rPr lang="en-US" dirty="0"/>
              <a:t>Email</a:t>
            </a:r>
          </a:p>
        </p:txBody>
      </p:sp>
      <p:sp>
        <p:nvSpPr>
          <p:cNvPr id="15" name="Text Placeholder 13">
            <a:extLst>
              <a:ext uri="{FF2B5EF4-FFF2-40B4-BE49-F238E27FC236}">
                <a16:creationId xmlns:a16="http://schemas.microsoft.com/office/drawing/2014/main" id="{D092F43E-FF9F-981F-C7F9-39BA6F9CF9EE}"/>
              </a:ext>
            </a:extLst>
          </p:cNvPr>
          <p:cNvSpPr>
            <a:spLocks noGrp="1"/>
          </p:cNvSpPr>
          <p:nvPr>
            <p:ph type="body" sz="quarter" idx="15" hasCustomPrompt="1"/>
          </p:nvPr>
        </p:nvSpPr>
        <p:spPr>
          <a:xfrm>
            <a:off x="5121275" y="4533631"/>
            <a:ext cx="3949700" cy="436912"/>
          </a:xfrm>
        </p:spPr>
        <p:txBody>
          <a:bodyPr>
            <a:normAutofit/>
          </a:bodyPr>
          <a:lstStyle>
            <a:lvl1pPr marL="0" indent="0" algn="r">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err="1"/>
              <a:t>Firstname</a:t>
            </a:r>
            <a:r>
              <a:rPr lang="en-US" dirty="0"/>
              <a:t> </a:t>
            </a:r>
            <a:r>
              <a:rPr lang="en-US" dirty="0" err="1"/>
              <a:t>Lastname</a:t>
            </a:r>
            <a:endParaRPr lang="en-US" dirty="0"/>
          </a:p>
        </p:txBody>
      </p:sp>
    </p:spTree>
    <p:extLst>
      <p:ext uri="{BB962C8B-B14F-4D97-AF65-F5344CB8AC3E}">
        <p14:creationId xmlns:p14="http://schemas.microsoft.com/office/powerpoint/2010/main" val="1356123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9E6E72-6EC1-7A6F-8C73-BC5446774E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D618DE-7D00-25B1-6344-C216F3A266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8CCE1210-8F19-45E3-08EC-3DF229DFE5C1}"/>
              </a:ext>
            </a:extLst>
          </p:cNvPr>
          <p:cNvSpPr>
            <a:spLocks noGrp="1"/>
          </p:cNvSpPr>
          <p:nvPr>
            <p:ph type="ftr" sz="quarter" idx="3"/>
          </p:nvPr>
        </p:nvSpPr>
        <p:spPr>
          <a:xfrm>
            <a:off x="4337538" y="6356350"/>
            <a:ext cx="6400801" cy="365125"/>
          </a:xfrm>
          <a:prstGeom prst="rect">
            <a:avLst/>
          </a:prstGeom>
        </p:spPr>
        <p:txBody>
          <a:bodyPr vert="horz" lIns="91440" tIns="45720" rIns="91440" bIns="45720" rtlCol="0" anchor="ctr"/>
          <a:lstStyle>
            <a:lvl1pPr algn="l">
              <a:defRPr sz="1200">
                <a:solidFill>
                  <a:schemeClr val="tx2">
                    <a:lumMod val="50000"/>
                  </a:schemeClr>
                </a:solidFill>
              </a:defRPr>
            </a:lvl1pPr>
          </a:lstStyle>
          <a:p>
            <a:endParaRPr lang="en-US" dirty="0"/>
          </a:p>
        </p:txBody>
      </p:sp>
      <p:pic>
        <p:nvPicPr>
          <p:cNvPr id="7" name="Picture 6">
            <a:extLst>
              <a:ext uri="{FF2B5EF4-FFF2-40B4-BE49-F238E27FC236}">
                <a16:creationId xmlns:a16="http://schemas.microsoft.com/office/drawing/2014/main" id="{F90DFB40-3EA7-AEFA-9270-21B62BBE38BA}"/>
              </a:ext>
            </a:extLst>
          </p:cNvPr>
          <p:cNvPicPr>
            <a:picLocks noChangeAspect="1"/>
          </p:cNvPicPr>
          <p:nvPr userDrawn="1"/>
        </p:nvPicPr>
        <p:blipFill>
          <a:blip r:embed="rId12"/>
          <a:stretch>
            <a:fillRect/>
          </a:stretch>
        </p:blipFill>
        <p:spPr>
          <a:xfrm>
            <a:off x="0" y="0"/>
            <a:ext cx="339968" cy="339968"/>
          </a:xfrm>
          <a:prstGeom prst="rect">
            <a:avLst/>
          </a:prstGeom>
        </p:spPr>
      </p:pic>
      <p:pic>
        <p:nvPicPr>
          <p:cNvPr id="8" name="Picture 7">
            <a:extLst>
              <a:ext uri="{FF2B5EF4-FFF2-40B4-BE49-F238E27FC236}">
                <a16:creationId xmlns:a16="http://schemas.microsoft.com/office/drawing/2014/main" id="{2C2472ED-D290-C75B-5A31-0A14C2E082BA}"/>
              </a:ext>
            </a:extLst>
          </p:cNvPr>
          <p:cNvPicPr>
            <a:picLocks noChangeAspect="1"/>
          </p:cNvPicPr>
          <p:nvPr userDrawn="1"/>
        </p:nvPicPr>
        <p:blipFill>
          <a:blip r:embed="rId13"/>
          <a:srcRect/>
          <a:stretch/>
        </p:blipFill>
        <p:spPr>
          <a:xfrm>
            <a:off x="9297493" y="0"/>
            <a:ext cx="2894508" cy="1229358"/>
          </a:xfrm>
          <a:prstGeom prst="rect">
            <a:avLst/>
          </a:prstGeom>
        </p:spPr>
      </p:pic>
      <p:pic>
        <p:nvPicPr>
          <p:cNvPr id="9" name="Picture 8">
            <a:extLst>
              <a:ext uri="{FF2B5EF4-FFF2-40B4-BE49-F238E27FC236}">
                <a16:creationId xmlns:a16="http://schemas.microsoft.com/office/drawing/2014/main" id="{7D45D69A-D894-1F81-DA79-7CE74BF53139}"/>
              </a:ext>
            </a:extLst>
          </p:cNvPr>
          <p:cNvPicPr>
            <a:picLocks noChangeAspect="1"/>
          </p:cNvPicPr>
          <p:nvPr userDrawn="1"/>
        </p:nvPicPr>
        <p:blipFill>
          <a:blip r:embed="rId14"/>
          <a:srcRect/>
          <a:stretch/>
        </p:blipFill>
        <p:spPr>
          <a:xfrm>
            <a:off x="9541421" y="178689"/>
            <a:ext cx="2103577" cy="393192"/>
          </a:xfrm>
          <a:prstGeom prst="rect">
            <a:avLst/>
          </a:prstGeom>
        </p:spPr>
      </p:pic>
      <p:pic>
        <p:nvPicPr>
          <p:cNvPr id="10" name="Picture 9">
            <a:extLst>
              <a:ext uri="{FF2B5EF4-FFF2-40B4-BE49-F238E27FC236}">
                <a16:creationId xmlns:a16="http://schemas.microsoft.com/office/drawing/2014/main" id="{01EBC270-980C-60DA-171E-33E3C5691461}"/>
              </a:ext>
            </a:extLst>
          </p:cNvPr>
          <p:cNvPicPr>
            <a:picLocks noChangeAspect="1"/>
          </p:cNvPicPr>
          <p:nvPr userDrawn="1"/>
        </p:nvPicPr>
        <p:blipFill>
          <a:blip r:embed="rId12"/>
          <a:stretch>
            <a:fillRect/>
          </a:stretch>
        </p:blipFill>
        <p:spPr>
          <a:xfrm rot="10800000">
            <a:off x="11852032" y="6518032"/>
            <a:ext cx="339968" cy="339968"/>
          </a:xfrm>
          <a:prstGeom prst="rect">
            <a:avLst/>
          </a:prstGeom>
        </p:spPr>
      </p:pic>
      <p:sp>
        <p:nvSpPr>
          <p:cNvPr id="12" name="Slide Number Placeholder 11">
            <a:extLst>
              <a:ext uri="{FF2B5EF4-FFF2-40B4-BE49-F238E27FC236}">
                <a16:creationId xmlns:a16="http://schemas.microsoft.com/office/drawing/2014/main" id="{9434215B-E1CA-5150-6C96-258A791E6EA8}"/>
              </a:ext>
            </a:extLst>
          </p:cNvPr>
          <p:cNvSpPr>
            <a:spLocks noGrp="1"/>
          </p:cNvSpPr>
          <p:nvPr>
            <p:ph type="sldNum" sz="quarter" idx="4"/>
          </p:nvPr>
        </p:nvSpPr>
        <p:spPr>
          <a:xfrm>
            <a:off x="10738338" y="6356350"/>
            <a:ext cx="61546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FA960E-64F2-CF43-BA3C-F85F684796B7}" type="slidenum">
              <a:rPr lang="en-US" smtClean="0"/>
              <a:t>‹#›</a:t>
            </a:fld>
            <a:endParaRPr lang="en-US"/>
          </a:p>
        </p:txBody>
      </p:sp>
      <p:sp>
        <p:nvSpPr>
          <p:cNvPr id="4" name="TextBox 3">
            <a:extLst>
              <a:ext uri="{FF2B5EF4-FFF2-40B4-BE49-F238E27FC236}">
                <a16:creationId xmlns:a16="http://schemas.microsoft.com/office/drawing/2014/main" id="{A3C2BC6F-0B8F-91FD-5945-8E8ECEDFBB88}"/>
              </a:ext>
            </a:extLst>
          </p:cNvPr>
          <p:cNvSpPr txBox="1"/>
          <p:nvPr userDrawn="1"/>
        </p:nvSpPr>
        <p:spPr>
          <a:xfrm>
            <a:off x="252047" y="6369635"/>
            <a:ext cx="506437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2">
                    <a:lumMod val="50000"/>
                  </a:schemeClr>
                </a:solidFill>
                <a:effectLst/>
                <a:latin typeface="+mn-lt"/>
                <a:ea typeface="+mn-ea"/>
                <a:cs typeface="+mn-cs"/>
              </a:rPr>
              <a:t>© The Center for Industry Self-Regulation, 2022.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2">
                    <a:lumMod val="50000"/>
                  </a:schemeClr>
                </a:solidFill>
                <a:effectLst/>
                <a:latin typeface="+mn-lt"/>
                <a:ea typeface="+mn-ea"/>
                <a:cs typeface="+mn-cs"/>
              </a:rPr>
              <a:t>BBB National Programs Charitable Foundation d/b/a Center for Industry Self-Regulation</a:t>
            </a:r>
            <a:endParaRPr lang="en-US" sz="800" kern="1200" dirty="0">
              <a:solidFill>
                <a:schemeClr val="tx2">
                  <a:lumMod val="50000"/>
                </a:schemeClr>
              </a:solidFill>
              <a:effectLst/>
              <a:latin typeface="+mn-lt"/>
              <a:ea typeface="+mn-ea"/>
              <a:cs typeface="+mn-cs"/>
            </a:endParaRPr>
          </a:p>
        </p:txBody>
      </p:sp>
    </p:spTree>
    <p:extLst>
      <p:ext uri="{BB962C8B-B14F-4D97-AF65-F5344CB8AC3E}">
        <p14:creationId xmlns:p14="http://schemas.microsoft.com/office/powerpoint/2010/main" val="2710137718"/>
      </p:ext>
    </p:extLst>
  </p:cSld>
  <p:clrMap bg1="dk1" tx1="lt1" bg2="dk2" tx2="lt2" accent1="accent1" accent2="accent2" accent3="accent3" accent4="accent4" accent5="accent5" accent6="accent6" hlink="hlink" folHlink="folHlink"/>
  <p:sldLayoutIdLst>
    <p:sldLayoutId id="2147483661" r:id="rId1"/>
    <p:sldLayoutId id="2147483663" r:id="rId2"/>
    <p:sldLayoutId id="2147483662" r:id="rId3"/>
    <p:sldLayoutId id="2147483666" r:id="rId4"/>
    <p:sldLayoutId id="2147483667" r:id="rId5"/>
    <p:sldLayoutId id="2147483664" r:id="rId6"/>
    <p:sldLayoutId id="2147483672" r:id="rId7"/>
    <p:sldLayoutId id="2147483669" r:id="rId8"/>
    <p:sldLayoutId id="2147483671" r:id="rId9"/>
    <p:sldLayoutId id="2147483665" r:id="rId10"/>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hyperlink" Target="https://ethicsstandards.org/p7000/"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D1597B28-2247-6621-17DC-2224021E5D38}"/>
              </a:ext>
            </a:extLst>
          </p:cNvPr>
          <p:cNvSpPr>
            <a:spLocks noGrp="1"/>
          </p:cNvSpPr>
          <p:nvPr>
            <p:ph type="ctrTitle"/>
          </p:nvPr>
        </p:nvSpPr>
        <p:spPr/>
        <p:txBody>
          <a:bodyPr/>
          <a:lstStyle/>
          <a:p>
            <a:r>
              <a:rPr lang="en-US" dirty="0"/>
              <a:t>Standards, Soft Law, and Industry Self-Regulation </a:t>
            </a:r>
          </a:p>
        </p:txBody>
      </p:sp>
      <p:sp>
        <p:nvSpPr>
          <p:cNvPr id="16" name="Subtitle 15">
            <a:extLst>
              <a:ext uri="{FF2B5EF4-FFF2-40B4-BE49-F238E27FC236}">
                <a16:creationId xmlns:a16="http://schemas.microsoft.com/office/drawing/2014/main" id="{035C4C9B-99BD-2631-6376-B5E00CE523F0}"/>
              </a:ext>
            </a:extLst>
          </p:cNvPr>
          <p:cNvSpPr>
            <a:spLocks noGrp="1"/>
          </p:cNvSpPr>
          <p:nvPr>
            <p:ph type="subTitle" idx="1"/>
          </p:nvPr>
        </p:nvSpPr>
        <p:spPr/>
        <p:txBody>
          <a:bodyPr/>
          <a:lstStyle/>
          <a:p>
            <a:r>
              <a:rPr lang="en-US" dirty="0"/>
              <a:t>Module 1: Introduction and Conceptual Overview </a:t>
            </a:r>
          </a:p>
        </p:txBody>
      </p:sp>
      <p:sp>
        <p:nvSpPr>
          <p:cNvPr id="12" name="Slide Number Placeholder 11">
            <a:extLst>
              <a:ext uri="{FF2B5EF4-FFF2-40B4-BE49-F238E27FC236}">
                <a16:creationId xmlns:a16="http://schemas.microsoft.com/office/drawing/2014/main" id="{2A52DAF5-37A4-799A-7022-3F70F5B57A0D}"/>
              </a:ext>
            </a:extLst>
          </p:cNvPr>
          <p:cNvSpPr>
            <a:spLocks noGrp="1"/>
          </p:cNvSpPr>
          <p:nvPr>
            <p:ph type="sldNum" sz="quarter" idx="12"/>
          </p:nvPr>
        </p:nvSpPr>
        <p:spPr/>
        <p:txBody>
          <a:bodyPr/>
          <a:lstStyle/>
          <a:p>
            <a:fld id="{610F3DD8-A0DC-3C44-B4A1-CFDA146FA2D1}" type="slidenum">
              <a:rPr lang="en-US" smtClean="0"/>
              <a:pPr/>
              <a:t>1</a:t>
            </a:fld>
            <a:endParaRPr lang="en-US"/>
          </a:p>
        </p:txBody>
      </p:sp>
    </p:spTree>
    <p:extLst>
      <p:ext uri="{BB962C8B-B14F-4D97-AF65-F5344CB8AC3E}">
        <p14:creationId xmlns:p14="http://schemas.microsoft.com/office/powerpoint/2010/main" val="2748731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0D120-07C5-82C3-51D2-5CACD51206DC}"/>
              </a:ext>
            </a:extLst>
          </p:cNvPr>
          <p:cNvSpPr>
            <a:spLocks noGrp="1"/>
          </p:cNvSpPr>
          <p:nvPr>
            <p:ph type="title"/>
          </p:nvPr>
        </p:nvSpPr>
        <p:spPr>
          <a:xfrm>
            <a:off x="838200" y="365125"/>
            <a:ext cx="10515600" cy="1325563"/>
          </a:xfrm>
        </p:spPr>
        <p:txBody>
          <a:bodyPr anchor="ctr">
            <a:normAutofit/>
          </a:bodyPr>
          <a:lstStyle/>
          <a:p>
            <a:r>
              <a:rPr lang="en-US" dirty="0"/>
              <a:t>What is Hard Law?</a:t>
            </a:r>
          </a:p>
        </p:txBody>
      </p:sp>
      <p:sp>
        <p:nvSpPr>
          <p:cNvPr id="3" name="Content Placeholder 2">
            <a:extLst>
              <a:ext uri="{FF2B5EF4-FFF2-40B4-BE49-F238E27FC236}">
                <a16:creationId xmlns:a16="http://schemas.microsoft.com/office/drawing/2014/main" id="{2B2F1C9C-A05D-9EF8-B3C5-C4B685CCACBC}"/>
              </a:ext>
            </a:extLst>
          </p:cNvPr>
          <p:cNvSpPr>
            <a:spLocks noGrp="1"/>
          </p:cNvSpPr>
          <p:nvPr>
            <p:ph idx="1"/>
          </p:nvPr>
        </p:nvSpPr>
        <p:spPr>
          <a:xfrm>
            <a:off x="838200" y="1690688"/>
            <a:ext cx="5162550" cy="4351338"/>
          </a:xfrm>
        </p:spPr>
        <p:txBody>
          <a:bodyPr>
            <a:normAutofit/>
          </a:bodyPr>
          <a:lstStyle/>
          <a:p>
            <a:pPr rtl="0" fontAlgn="base">
              <a:buFont typeface="Arial" panose="020B0604020202020204" pitchFamily="34" charset="0"/>
              <a:buChar char="•"/>
            </a:pPr>
            <a:r>
              <a:rPr lang="en-US" b="0" i="0" u="none" strike="noStrike">
                <a:effectLst/>
              </a:rPr>
              <a:t>Traditional enforceable legal instruments created by government</a:t>
            </a:r>
            <a:r>
              <a:rPr lang="en-US" b="0" i="0">
                <a:effectLst/>
              </a:rPr>
              <a:t>​</a:t>
            </a:r>
          </a:p>
          <a:p>
            <a:pPr lvl="1" fontAlgn="base"/>
            <a:r>
              <a:rPr lang="en-US" sz="2800" b="0" i="0" u="none" strike="noStrike">
                <a:effectLst/>
              </a:rPr>
              <a:t>e.g., statutes, regulations, treaties</a:t>
            </a:r>
            <a:endParaRPr lang="en-US" sz="2800" b="0" i="0">
              <a:effectLst/>
            </a:endParaRPr>
          </a:p>
          <a:p>
            <a:endParaRPr lang="en-US" dirty="0"/>
          </a:p>
        </p:txBody>
      </p:sp>
      <p:sp>
        <p:nvSpPr>
          <p:cNvPr id="5" name="Slide Number Placeholder 4">
            <a:extLst>
              <a:ext uri="{FF2B5EF4-FFF2-40B4-BE49-F238E27FC236}">
                <a16:creationId xmlns:a16="http://schemas.microsoft.com/office/drawing/2014/main" id="{B7B67931-1367-20A9-80E2-B697A838AAA5}"/>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10</a:t>
            </a:fld>
            <a:endParaRPr lang="en-US"/>
          </a:p>
        </p:txBody>
      </p:sp>
      <p:pic>
        <p:nvPicPr>
          <p:cNvPr id="7" name="Graphic 6" descr="Gavel with solid fill">
            <a:extLst>
              <a:ext uri="{FF2B5EF4-FFF2-40B4-BE49-F238E27FC236}">
                <a16:creationId xmlns:a16="http://schemas.microsoft.com/office/drawing/2014/main" id="{410A78FB-EC20-B13B-E9C5-80179577E37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96856" y="1825625"/>
            <a:ext cx="4351338" cy="4351338"/>
          </a:xfrm>
          <a:prstGeom prst="rect">
            <a:avLst/>
          </a:prstGeom>
        </p:spPr>
      </p:pic>
    </p:spTree>
    <p:extLst>
      <p:ext uri="{BB962C8B-B14F-4D97-AF65-F5344CB8AC3E}">
        <p14:creationId xmlns:p14="http://schemas.microsoft.com/office/powerpoint/2010/main" val="3993673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3185037-1E8E-B4DE-1B14-F489FB119589}"/>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11</a:t>
            </a:fld>
            <a:endParaRPr lang="en-US"/>
          </a:p>
        </p:txBody>
      </p:sp>
      <p:sp>
        <p:nvSpPr>
          <p:cNvPr id="2" name="Title 1">
            <a:extLst>
              <a:ext uri="{FF2B5EF4-FFF2-40B4-BE49-F238E27FC236}">
                <a16:creationId xmlns:a16="http://schemas.microsoft.com/office/drawing/2014/main" id="{645A2DBA-5FD1-0CAB-AF28-470481290BDE}"/>
              </a:ext>
            </a:extLst>
          </p:cNvPr>
          <p:cNvSpPr>
            <a:spLocks noGrp="1"/>
          </p:cNvSpPr>
          <p:nvPr>
            <p:ph type="title"/>
          </p:nvPr>
        </p:nvSpPr>
        <p:spPr>
          <a:xfrm>
            <a:off x="838200" y="365125"/>
            <a:ext cx="10515600" cy="1325563"/>
          </a:xfrm>
        </p:spPr>
        <p:txBody>
          <a:bodyPr anchor="ctr">
            <a:normAutofit/>
          </a:bodyPr>
          <a:lstStyle/>
          <a:p>
            <a:r>
              <a:rPr lang="en-US" dirty="0"/>
              <a:t>The Hard Law Presumption</a:t>
            </a:r>
          </a:p>
        </p:txBody>
      </p:sp>
      <p:sp>
        <p:nvSpPr>
          <p:cNvPr id="3" name="Content Placeholder 2">
            <a:extLst>
              <a:ext uri="{FF2B5EF4-FFF2-40B4-BE49-F238E27FC236}">
                <a16:creationId xmlns:a16="http://schemas.microsoft.com/office/drawing/2014/main" id="{9382DCF7-0C14-6AB8-6D41-C263F92223A2}"/>
              </a:ext>
            </a:extLst>
          </p:cNvPr>
          <p:cNvSpPr>
            <a:spLocks noGrp="1"/>
          </p:cNvSpPr>
          <p:nvPr>
            <p:ph idx="1"/>
          </p:nvPr>
        </p:nvSpPr>
        <p:spPr>
          <a:xfrm>
            <a:off x="838200" y="1825625"/>
            <a:ext cx="10515600" cy="4351338"/>
          </a:xfrm>
        </p:spPr>
        <p:txBody>
          <a:bodyPr>
            <a:normAutofit/>
          </a:bodyPr>
          <a:lstStyle/>
          <a:p>
            <a:pPr rtl="0" fontAlgn="base">
              <a:buFont typeface="Arial" panose="020B0604020202020204" pitchFamily="34" charset="0"/>
              <a:buChar char="•"/>
            </a:pPr>
            <a:r>
              <a:rPr lang="en-US" sz="2400" b="1" i="0" u="none" strike="noStrike" dirty="0">
                <a:effectLst/>
              </a:rPr>
              <a:t>Presumption of using hard law to regulate social problems</a:t>
            </a:r>
            <a:r>
              <a:rPr lang="en-US" sz="2400" b="1" i="0" dirty="0">
                <a:effectLst/>
              </a:rPr>
              <a:t>​</a:t>
            </a:r>
          </a:p>
          <a:p>
            <a:pPr marL="0" indent="0" rtl="0" fontAlgn="base">
              <a:buNone/>
            </a:pPr>
            <a:endParaRPr lang="en-US" sz="2000" b="0" i="0" dirty="0">
              <a:effectLst/>
            </a:endParaRPr>
          </a:p>
          <a:p>
            <a:pPr lvl="1" fontAlgn="base"/>
            <a:r>
              <a:rPr lang="en-US" sz="2000" b="0" i="0" u="none" strike="noStrike" dirty="0">
                <a:effectLst/>
              </a:rPr>
              <a:t>Hard law is enforceable with the power of the state</a:t>
            </a:r>
            <a:r>
              <a:rPr lang="en-US" sz="2000" b="0" i="0" dirty="0">
                <a:effectLst/>
              </a:rPr>
              <a:t>​</a:t>
            </a:r>
          </a:p>
          <a:p>
            <a:pPr marL="457200" lvl="1" indent="0" fontAlgn="base">
              <a:buNone/>
            </a:pPr>
            <a:endParaRPr lang="en-US" sz="2000" b="0" i="0" dirty="0">
              <a:effectLst/>
            </a:endParaRPr>
          </a:p>
          <a:p>
            <a:pPr lvl="1" fontAlgn="base"/>
            <a:r>
              <a:rPr lang="en-US" sz="2000" b="0" i="0" u="none" strike="noStrike" dirty="0">
                <a:effectLst/>
              </a:rPr>
              <a:t>Adopted by accountable regulatory agencies operating under delegated authority</a:t>
            </a:r>
            <a:r>
              <a:rPr lang="en-US" sz="2000" b="0" i="0" dirty="0">
                <a:effectLst/>
              </a:rPr>
              <a:t>​</a:t>
            </a:r>
          </a:p>
          <a:p>
            <a:pPr lvl="1" fontAlgn="base"/>
            <a:endParaRPr lang="en-US" sz="2000" b="0" i="0" dirty="0">
              <a:effectLst/>
            </a:endParaRPr>
          </a:p>
          <a:p>
            <a:pPr lvl="1" fontAlgn="base"/>
            <a:r>
              <a:rPr lang="en-US" sz="2000" b="0" i="0" u="none" strike="noStrike" dirty="0">
                <a:effectLst/>
              </a:rPr>
              <a:t>Requirements and rights for public participation (Administrative Procedure Act)</a:t>
            </a:r>
            <a:r>
              <a:rPr lang="en-US" sz="2000" b="0" i="0" dirty="0">
                <a:effectLst/>
              </a:rPr>
              <a:t>​</a:t>
            </a:r>
          </a:p>
          <a:p>
            <a:pPr marL="457200" lvl="1" indent="0" fontAlgn="base">
              <a:buNone/>
            </a:pPr>
            <a:endParaRPr lang="en-US" sz="2000" b="0" i="0" dirty="0">
              <a:effectLst/>
            </a:endParaRPr>
          </a:p>
          <a:p>
            <a:pPr lvl="1" fontAlgn="base"/>
            <a:r>
              <a:rPr lang="en-US" sz="2000" b="0" i="0" u="none" strike="noStrike" dirty="0">
                <a:effectLst/>
              </a:rPr>
              <a:t>Right to challenge decision with judicial review</a:t>
            </a:r>
            <a:r>
              <a:rPr lang="en-US" sz="2000" b="0" i="0" dirty="0">
                <a:effectLst/>
              </a:rPr>
              <a:t>​</a:t>
            </a:r>
          </a:p>
          <a:p>
            <a:pPr marL="457200" lvl="1" indent="0" fontAlgn="base">
              <a:buNone/>
            </a:pPr>
            <a:endParaRPr lang="en-US" sz="2000" b="0" i="0" dirty="0">
              <a:effectLst/>
            </a:endParaRPr>
          </a:p>
          <a:p>
            <a:pPr lvl="1" fontAlgn="base"/>
            <a:r>
              <a:rPr lang="en-US" sz="2000" b="0" i="0" u="none" strike="noStrike" dirty="0">
                <a:effectLst/>
              </a:rPr>
              <a:t>Historical record of many successes (e.g., air pollution, worker safety, anti-discrimination)</a:t>
            </a:r>
            <a:r>
              <a:rPr lang="en-US" sz="2000" b="0" i="0" dirty="0">
                <a:effectLst/>
              </a:rPr>
              <a:t>​</a:t>
            </a:r>
          </a:p>
          <a:p>
            <a:pPr rtl="0" fontAlgn="base">
              <a:buFont typeface="Arial" panose="020B0604020202020204" pitchFamily="34" charset="0"/>
              <a:buChar char="•"/>
            </a:pPr>
            <a:endParaRPr lang="en-US" sz="2000" b="0" i="0" dirty="0">
              <a:effectLst/>
            </a:endParaRPr>
          </a:p>
          <a:p>
            <a:endParaRPr lang="en-US" sz="2000" dirty="0"/>
          </a:p>
        </p:txBody>
      </p:sp>
    </p:spTree>
    <p:extLst>
      <p:ext uri="{BB962C8B-B14F-4D97-AF65-F5344CB8AC3E}">
        <p14:creationId xmlns:p14="http://schemas.microsoft.com/office/powerpoint/2010/main" val="2117307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965F731-8925-8A8E-3528-E9F7496DFF01}"/>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12</a:t>
            </a:fld>
            <a:endParaRPr lang="en-US"/>
          </a:p>
        </p:txBody>
      </p:sp>
      <p:sp>
        <p:nvSpPr>
          <p:cNvPr id="10" name="Title 1">
            <a:extLst>
              <a:ext uri="{FF2B5EF4-FFF2-40B4-BE49-F238E27FC236}">
                <a16:creationId xmlns:a16="http://schemas.microsoft.com/office/drawing/2014/main" id="{BA3DB1DC-4D9E-6F9E-FB22-FCB8FB3AC62C}"/>
              </a:ext>
            </a:extLst>
          </p:cNvPr>
          <p:cNvSpPr>
            <a:spLocks noGrp="1"/>
          </p:cNvSpPr>
          <p:nvPr>
            <p:ph type="body" sz="quarter" idx="14"/>
          </p:nvPr>
        </p:nvSpPr>
        <p:spPr>
          <a:xfrm>
            <a:off x="475487" y="205616"/>
            <a:ext cx="10878311" cy="621756"/>
          </a:xfrm>
        </p:spPr>
        <p:txBody>
          <a:bodyPr>
            <a:normAutofit/>
          </a:bodyPr>
          <a:lstStyle/>
          <a:p>
            <a:pPr algn="l">
              <a:spcAft>
                <a:spcPts val="600"/>
              </a:spcAft>
            </a:pPr>
            <a:r>
              <a:rPr lang="en-US" sz="2800" dirty="0"/>
              <a:t>The Case for Government Regulation (i.e. Hard Law)*</a:t>
            </a:r>
          </a:p>
        </p:txBody>
      </p:sp>
      <p:sp>
        <p:nvSpPr>
          <p:cNvPr id="20" name="Text Placeholder 5">
            <a:extLst>
              <a:ext uri="{FF2B5EF4-FFF2-40B4-BE49-F238E27FC236}">
                <a16:creationId xmlns:a16="http://schemas.microsoft.com/office/drawing/2014/main" id="{A0F1987C-C7F0-4393-BB25-44C1C99FB051}"/>
              </a:ext>
            </a:extLst>
          </p:cNvPr>
          <p:cNvSpPr>
            <a:spLocks noGrp="1"/>
          </p:cNvSpPr>
          <p:nvPr>
            <p:ph type="body" sz="quarter" idx="15"/>
          </p:nvPr>
        </p:nvSpPr>
        <p:spPr>
          <a:xfrm>
            <a:off x="475488" y="4844893"/>
            <a:ext cx="11180318" cy="436912"/>
          </a:xfrm>
        </p:spPr>
        <p:txBody>
          <a:bodyPr/>
          <a:lstStyle/>
          <a:p>
            <a:pPr algn="l"/>
            <a:r>
              <a:rPr lang="en-US" sz="1800" b="0" i="0" u="none" strike="noStrike" dirty="0">
                <a:solidFill>
                  <a:schemeClr val="tx1"/>
                </a:solidFill>
                <a:effectLst/>
                <a:latin typeface="Aptos" panose="020B0004020202020204" pitchFamily="34" charset="0"/>
              </a:rPr>
              <a:t>*Jeremy Kidd, </a:t>
            </a:r>
            <a:r>
              <a:rPr lang="en-US" sz="1800" b="0" i="1" u="none" strike="noStrike" dirty="0">
                <a:solidFill>
                  <a:schemeClr val="tx1"/>
                </a:solidFill>
                <a:effectLst/>
                <a:latin typeface="Aptos" panose="020B0004020202020204" pitchFamily="34" charset="0"/>
              </a:rPr>
              <a:t>No Perfect Solutions</a:t>
            </a:r>
            <a:endParaRPr lang="en-US" dirty="0">
              <a:solidFill>
                <a:schemeClr val="tx1"/>
              </a:solidFill>
            </a:endParaRPr>
          </a:p>
          <a:p>
            <a:endParaRPr lang="en-US" dirty="0"/>
          </a:p>
        </p:txBody>
      </p:sp>
      <p:graphicFrame>
        <p:nvGraphicFramePr>
          <p:cNvPr id="15" name="Content Placeholder 2">
            <a:extLst>
              <a:ext uri="{FF2B5EF4-FFF2-40B4-BE49-F238E27FC236}">
                <a16:creationId xmlns:a16="http://schemas.microsoft.com/office/drawing/2014/main" id="{43C79C75-86A1-89D3-CD57-6D482397F702}"/>
              </a:ext>
            </a:extLst>
          </p:cNvPr>
          <p:cNvGraphicFramePr>
            <a:graphicFrameLocks noGrp="1"/>
          </p:cNvGraphicFramePr>
          <p:nvPr>
            <p:ph sz="half" idx="2"/>
            <p:extLst>
              <p:ext uri="{D42A27DB-BD31-4B8C-83A1-F6EECF244321}">
                <p14:modId xmlns:p14="http://schemas.microsoft.com/office/powerpoint/2010/main" val="2160559331"/>
              </p:ext>
            </p:extLst>
          </p:nvPr>
        </p:nvGraphicFramePr>
        <p:xfrm>
          <a:off x="475488" y="1280161"/>
          <a:ext cx="11173968" cy="33192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591569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EC6FF56-1AC8-5819-6055-403189DC0375}"/>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13</a:t>
            </a:fld>
            <a:endParaRPr lang="en-US"/>
          </a:p>
        </p:txBody>
      </p:sp>
      <p:sp>
        <p:nvSpPr>
          <p:cNvPr id="7" name="Title 6">
            <a:extLst>
              <a:ext uri="{FF2B5EF4-FFF2-40B4-BE49-F238E27FC236}">
                <a16:creationId xmlns:a16="http://schemas.microsoft.com/office/drawing/2014/main" id="{E25A81ED-0122-C0E6-CF19-D67801235E99}"/>
              </a:ext>
            </a:extLst>
          </p:cNvPr>
          <p:cNvSpPr>
            <a:spLocks noGrp="1"/>
          </p:cNvSpPr>
          <p:nvPr>
            <p:ph type="title"/>
          </p:nvPr>
        </p:nvSpPr>
        <p:spPr>
          <a:xfrm>
            <a:off x="838200" y="365125"/>
            <a:ext cx="10515600" cy="1325563"/>
          </a:xfrm>
        </p:spPr>
        <p:txBody>
          <a:bodyPr anchor="ctr">
            <a:normAutofit/>
          </a:bodyPr>
          <a:lstStyle/>
          <a:p>
            <a:r>
              <a:rPr lang="en-US" dirty="0"/>
              <a:t>Two Major Problems with Government Regulation*</a:t>
            </a:r>
          </a:p>
        </p:txBody>
      </p:sp>
      <p:graphicFrame>
        <p:nvGraphicFramePr>
          <p:cNvPr id="10" name="Content Placeholder 7">
            <a:extLst>
              <a:ext uri="{FF2B5EF4-FFF2-40B4-BE49-F238E27FC236}">
                <a16:creationId xmlns:a16="http://schemas.microsoft.com/office/drawing/2014/main" id="{FC71B277-96A6-9661-561B-061439C2B097}"/>
              </a:ext>
            </a:extLst>
          </p:cNvPr>
          <p:cNvGraphicFramePr>
            <a:graphicFrameLocks noGrp="1"/>
          </p:cNvGraphicFramePr>
          <p:nvPr>
            <p:ph idx="1"/>
            <p:extLst>
              <p:ext uri="{D42A27DB-BD31-4B8C-83A1-F6EECF244321}">
                <p14:modId xmlns:p14="http://schemas.microsoft.com/office/powerpoint/2010/main" val="412946631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EFA8B19A-3FB1-A6BA-7E34-7C7BA7E2AF89}"/>
              </a:ext>
            </a:extLst>
          </p:cNvPr>
          <p:cNvSpPr txBox="1"/>
          <p:nvPr/>
        </p:nvSpPr>
        <p:spPr>
          <a:xfrm>
            <a:off x="1572658" y="5832966"/>
            <a:ext cx="6097836" cy="369332"/>
          </a:xfrm>
          <a:prstGeom prst="rect">
            <a:avLst/>
          </a:prstGeom>
          <a:noFill/>
        </p:spPr>
        <p:txBody>
          <a:bodyPr wrap="square">
            <a:spAutoFit/>
          </a:bodyPr>
          <a:lstStyle/>
          <a:p>
            <a:r>
              <a:rPr lang="en-US" sz="1800" b="0" i="0" u="none" strike="noStrike" dirty="0">
                <a:solidFill>
                  <a:schemeClr val="accent6">
                    <a:lumMod val="75000"/>
                  </a:schemeClr>
                </a:solidFill>
                <a:effectLst/>
                <a:latin typeface="Aptos" panose="020B0004020202020204" pitchFamily="34" charset="0"/>
              </a:rPr>
              <a:t>*Jeremy Kidd, </a:t>
            </a:r>
            <a:r>
              <a:rPr lang="en-US" sz="1800" b="0" i="1" u="none" strike="noStrike" dirty="0">
                <a:solidFill>
                  <a:schemeClr val="accent6">
                    <a:lumMod val="75000"/>
                  </a:schemeClr>
                </a:solidFill>
                <a:effectLst/>
                <a:latin typeface="Aptos" panose="020B0004020202020204" pitchFamily="34" charset="0"/>
              </a:rPr>
              <a:t>No Perfect Solutions</a:t>
            </a:r>
            <a:endParaRPr lang="en-US" dirty="0">
              <a:solidFill>
                <a:schemeClr val="accent6">
                  <a:lumMod val="75000"/>
                </a:schemeClr>
              </a:solidFill>
            </a:endParaRPr>
          </a:p>
        </p:txBody>
      </p:sp>
    </p:spTree>
    <p:extLst>
      <p:ext uri="{BB962C8B-B14F-4D97-AF65-F5344CB8AC3E}">
        <p14:creationId xmlns:p14="http://schemas.microsoft.com/office/powerpoint/2010/main" val="113070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4" name="Slide Number Placeholder 2">
            <a:extLst>
              <a:ext uri="{FF2B5EF4-FFF2-40B4-BE49-F238E27FC236}">
                <a16:creationId xmlns:a16="http://schemas.microsoft.com/office/drawing/2014/main" id="{DC7D7FDF-AF24-6CB7-8F4B-0432EDA16F72}"/>
              </a:ext>
            </a:extLst>
          </p:cNvPr>
          <p:cNvSpPr>
            <a:spLocks noGrp="1"/>
          </p:cNvSpPr>
          <p:nvPr>
            <p:ph type="sldNum" sz="quarter" idx="12"/>
          </p:nvPr>
        </p:nvSpPr>
        <p:spPr>
          <a:xfrm>
            <a:off x="10738338" y="6356350"/>
            <a:ext cx="615461" cy="365125"/>
          </a:xfrm>
        </p:spPr>
        <p:txBody>
          <a:bodyPr/>
          <a:lstStyle/>
          <a:p>
            <a:pPr>
              <a:spcAft>
                <a:spcPts val="600"/>
              </a:spcAft>
            </a:pPr>
            <a:fld id="{610F3DD8-A0DC-3C44-B4A1-CFDA146FA2D1}" type="slidenum">
              <a:rPr lang="en-US" smtClean="0"/>
              <a:pPr>
                <a:spcAft>
                  <a:spcPts val="600"/>
                </a:spcAft>
              </a:pPr>
              <a:t>14</a:t>
            </a:fld>
            <a:endParaRPr lang="en-US"/>
          </a:p>
        </p:txBody>
      </p:sp>
      <p:sp>
        <p:nvSpPr>
          <p:cNvPr id="21506" name="Title 1">
            <a:extLst>
              <a:ext uri="{FF2B5EF4-FFF2-40B4-BE49-F238E27FC236}">
                <a16:creationId xmlns:a16="http://schemas.microsoft.com/office/drawing/2014/main" id="{B9374824-92C1-EAD9-0477-E7A98FEAC63C}"/>
              </a:ext>
            </a:extLst>
          </p:cNvPr>
          <p:cNvSpPr>
            <a:spLocks noGrp="1" noChangeArrowheads="1"/>
          </p:cNvSpPr>
          <p:nvPr>
            <p:ph type="title"/>
          </p:nvPr>
        </p:nvSpPr>
        <p:spPr>
          <a:xfrm>
            <a:off x="838200" y="365125"/>
            <a:ext cx="10515600" cy="1325563"/>
          </a:xfrm>
        </p:spPr>
        <p:txBody>
          <a:bodyPr vert="horz" lIns="91440" tIns="45720" rIns="91440" bIns="45720" rtlCol="0" anchor="ctr">
            <a:normAutofit/>
          </a:bodyPr>
          <a:lstStyle/>
          <a:p>
            <a:r>
              <a:rPr lang="en-US" altLang="en-US" kern="1200">
                <a:latin typeface="+mj-lt"/>
                <a:ea typeface="+mj-ea"/>
                <a:cs typeface="+mj-cs"/>
              </a:rPr>
              <a:t>Government Regulation Has Many Problems</a:t>
            </a:r>
          </a:p>
        </p:txBody>
      </p:sp>
      <p:graphicFrame>
        <p:nvGraphicFramePr>
          <p:cNvPr id="21508" name="TextBox 3">
            <a:extLst>
              <a:ext uri="{FF2B5EF4-FFF2-40B4-BE49-F238E27FC236}">
                <a16:creationId xmlns:a16="http://schemas.microsoft.com/office/drawing/2014/main" id="{07BF0B20-D96C-96CB-40F2-F534D574ECF3}"/>
              </a:ext>
            </a:extLst>
          </p:cNvPr>
          <p:cNvGraphicFramePr/>
          <p:nvPr>
            <p:extLst>
              <p:ext uri="{D42A27DB-BD31-4B8C-83A1-F6EECF244321}">
                <p14:modId xmlns:p14="http://schemas.microsoft.com/office/powerpoint/2010/main" val="26833516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982AB11-2474-A650-9F66-C64A0EB7E6AE}"/>
              </a:ext>
            </a:extLst>
          </p:cNvPr>
          <p:cNvSpPr>
            <a:spLocks noGrp="1"/>
          </p:cNvSpPr>
          <p:nvPr>
            <p:ph type="title"/>
          </p:nvPr>
        </p:nvSpPr>
        <p:spPr>
          <a:xfrm>
            <a:off x="838200" y="365125"/>
            <a:ext cx="10515600" cy="1325563"/>
          </a:xfrm>
        </p:spPr>
        <p:txBody>
          <a:bodyPr anchor="ctr">
            <a:normAutofit/>
          </a:bodyPr>
          <a:lstStyle/>
          <a:p>
            <a:r>
              <a:rPr lang="en-US" b="0" i="0" u="none" strike="noStrike" dirty="0">
                <a:effectLst/>
              </a:rPr>
              <a:t>The Pacing Problem:</a:t>
            </a:r>
            <a:r>
              <a:rPr lang="en-US" b="0" i="0" dirty="0">
                <a:effectLst/>
              </a:rPr>
              <a:t>​</a:t>
            </a:r>
            <a:br>
              <a:rPr lang="en-US" b="0" i="0" dirty="0">
                <a:effectLst/>
              </a:rPr>
            </a:br>
            <a:r>
              <a:rPr lang="en-US" b="0" i="0" u="none" strike="noStrike" dirty="0">
                <a:effectLst/>
              </a:rPr>
              <a:t>Asymmetric Change</a:t>
            </a:r>
            <a:endParaRPr lang="en-US" dirty="0"/>
          </a:p>
        </p:txBody>
      </p:sp>
      <p:pic>
        <p:nvPicPr>
          <p:cNvPr id="2052" name="Picture 4">
            <a:extLst>
              <a:ext uri="{FF2B5EF4-FFF2-40B4-BE49-F238E27FC236}">
                <a16:creationId xmlns:a16="http://schemas.microsoft.com/office/drawing/2014/main" id="{4087B0B3-3F7B-0459-D6DB-D22C09871A6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8200" y="2074325"/>
            <a:ext cx="5162550" cy="3853937"/>
          </a:xfrm>
          <a:prstGeom prst="rect">
            <a:avLst/>
          </a:prstGeom>
          <a:solidFill>
            <a:srgbClr val="FFFFFF"/>
          </a:solidFill>
        </p:spPr>
      </p:pic>
      <p:sp>
        <p:nvSpPr>
          <p:cNvPr id="3" name="Slide Number Placeholder 2">
            <a:extLst>
              <a:ext uri="{FF2B5EF4-FFF2-40B4-BE49-F238E27FC236}">
                <a16:creationId xmlns:a16="http://schemas.microsoft.com/office/drawing/2014/main" id="{76808A09-2CA7-D536-A495-B602811E5FD3}"/>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15</a:t>
            </a:fld>
            <a:endParaRPr lang="en-US"/>
          </a:p>
        </p:txBody>
      </p:sp>
      <p:pic>
        <p:nvPicPr>
          <p:cNvPr id="2050" name="Picture 2">
            <a:extLst>
              <a:ext uri="{FF2B5EF4-FFF2-40B4-BE49-F238E27FC236}">
                <a16:creationId xmlns:a16="http://schemas.microsoft.com/office/drawing/2014/main" id="{F6D55AD3-6BCB-C620-5CE5-D57D3D22DBD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7326804" y="1825625"/>
            <a:ext cx="2891442" cy="4351338"/>
          </a:xfrm>
          <a:prstGeom prst="rect">
            <a:avLst/>
          </a:prstGeom>
          <a:solidFill>
            <a:srgbClr val="FFFFFF"/>
          </a:solidFill>
        </p:spPr>
      </p:pic>
    </p:spTree>
    <p:extLst>
      <p:ext uri="{BB962C8B-B14F-4D97-AF65-F5344CB8AC3E}">
        <p14:creationId xmlns:p14="http://schemas.microsoft.com/office/powerpoint/2010/main" val="2987881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239D6DE-247F-2164-65EB-62BF8749A836}"/>
              </a:ext>
            </a:extLst>
          </p:cNvPr>
          <p:cNvSpPr>
            <a:spLocks noGrp="1"/>
          </p:cNvSpPr>
          <p:nvPr>
            <p:ph type="title"/>
          </p:nvPr>
        </p:nvSpPr>
        <p:spPr/>
        <p:txBody>
          <a:bodyPr>
            <a:normAutofit/>
          </a:bodyPr>
          <a:lstStyle/>
          <a:p>
            <a:r>
              <a:rPr lang="en-US" sz="3600" b="0" i="0" u="none" strike="noStrike" dirty="0">
                <a:effectLst/>
                <a:latin typeface="Aptos Display" panose="020B0004020202020204" pitchFamily="34" charset="0"/>
              </a:rPr>
              <a:t>I. Science and Technology Are Accelerating</a:t>
            </a:r>
            <a:endParaRPr lang="en-US" sz="3600" dirty="0"/>
          </a:p>
        </p:txBody>
      </p:sp>
      <p:sp>
        <p:nvSpPr>
          <p:cNvPr id="5" name="Slide Number Placeholder 4">
            <a:extLst>
              <a:ext uri="{FF2B5EF4-FFF2-40B4-BE49-F238E27FC236}">
                <a16:creationId xmlns:a16="http://schemas.microsoft.com/office/drawing/2014/main" id="{FDF948FE-7E1C-5B9C-6B6C-6A506DD53C4E}"/>
              </a:ext>
            </a:extLst>
          </p:cNvPr>
          <p:cNvSpPr>
            <a:spLocks noGrp="1"/>
          </p:cNvSpPr>
          <p:nvPr>
            <p:ph type="sldNum" sz="quarter" idx="12"/>
          </p:nvPr>
        </p:nvSpPr>
        <p:spPr/>
        <p:txBody>
          <a:bodyPr anchor="ctr">
            <a:normAutofit/>
          </a:bodyPr>
          <a:lstStyle/>
          <a:p>
            <a:pPr>
              <a:spcAft>
                <a:spcPts val="600"/>
              </a:spcAft>
            </a:pPr>
            <a:fld id="{610F3DD8-A0DC-3C44-B4A1-CFDA146FA2D1}" type="slidenum">
              <a:rPr lang="en-US" smtClean="0"/>
              <a:pPr>
                <a:spcAft>
                  <a:spcPts val="600"/>
                </a:spcAft>
              </a:pPr>
              <a:t>16</a:t>
            </a:fld>
            <a:endParaRPr lang="en-US"/>
          </a:p>
        </p:txBody>
      </p:sp>
      <p:pic>
        <p:nvPicPr>
          <p:cNvPr id="3074" name="Picture 2">
            <a:extLst>
              <a:ext uri="{FF2B5EF4-FFF2-40B4-BE49-F238E27FC236}">
                <a16:creationId xmlns:a16="http://schemas.microsoft.com/office/drawing/2014/main" id="{DBC9B3A5-7103-8D2B-B0B1-542890C452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585" y="1706991"/>
            <a:ext cx="1656740" cy="187877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91153281-B8BC-33BF-3A09-DF56E15613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5414" y="1661208"/>
            <a:ext cx="1862472" cy="186247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drones">
            <a:extLst>
              <a:ext uri="{FF2B5EF4-FFF2-40B4-BE49-F238E27FC236}">
                <a16:creationId xmlns:a16="http://schemas.microsoft.com/office/drawing/2014/main" id="{69A739B1-9B64-30B7-9843-799E19649E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7975" y="1661208"/>
            <a:ext cx="2134692" cy="17677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Waymo driverless cars will hit U.S ...">
            <a:extLst>
              <a:ext uri="{FF2B5EF4-FFF2-40B4-BE49-F238E27FC236}">
                <a16:creationId xmlns:a16="http://schemas.microsoft.com/office/drawing/2014/main" id="{BA83C5F4-BAF9-CCBE-2683-0C7834C9F2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2756" y="1706991"/>
            <a:ext cx="3126314" cy="1631120"/>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The origin and evolution of Chat GPT ...">
            <a:extLst>
              <a:ext uri="{FF2B5EF4-FFF2-40B4-BE49-F238E27FC236}">
                <a16:creationId xmlns:a16="http://schemas.microsoft.com/office/drawing/2014/main" id="{CB248790-1F22-B8FF-618A-F81C4D6707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293" y="4466411"/>
            <a:ext cx="2361042" cy="1425008"/>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What is quantum computing? | Google Quantum AI">
            <a:extLst>
              <a:ext uri="{FF2B5EF4-FFF2-40B4-BE49-F238E27FC236}">
                <a16:creationId xmlns:a16="http://schemas.microsoft.com/office/drawing/2014/main" id="{D5AC96CA-D2B2-D05B-4593-17AB63A373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94563" y="4466411"/>
            <a:ext cx="1091791" cy="1455721"/>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a:extLst>
              <a:ext uri="{FF2B5EF4-FFF2-40B4-BE49-F238E27FC236}">
                <a16:creationId xmlns:a16="http://schemas.microsoft.com/office/drawing/2014/main" id="{2AB9A943-7DA4-3594-1892-162422011E2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9635" y="4539419"/>
            <a:ext cx="2531778" cy="1135464"/>
          </a:xfrm>
          <a:prstGeom prst="rect">
            <a:avLst/>
          </a:prstGeom>
          <a:noFill/>
          <a:extLst>
            <a:ext uri="{909E8E84-426E-40DD-AFC4-6F175D3DCCD1}">
              <a14:hiddenFill xmlns:a14="http://schemas.microsoft.com/office/drawing/2010/main">
                <a:solidFill>
                  <a:srgbClr val="FFFFFF"/>
                </a:solidFill>
              </a14:hiddenFill>
            </a:ext>
          </a:extLst>
        </p:spPr>
      </p:pic>
      <p:pic>
        <p:nvPicPr>
          <p:cNvPr id="3100" name="Picture 28">
            <a:extLst>
              <a:ext uri="{FF2B5EF4-FFF2-40B4-BE49-F238E27FC236}">
                <a16:creationId xmlns:a16="http://schemas.microsoft.com/office/drawing/2014/main" id="{76A47C3F-1BB4-D0EE-174F-C6750E02C8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85027" y="4300732"/>
            <a:ext cx="2361042" cy="1374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458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1D17DA5-4F23-148D-321F-87CA146FE58A}"/>
              </a:ext>
            </a:extLst>
          </p:cNvPr>
          <p:cNvSpPr>
            <a:spLocks noGrp="1"/>
          </p:cNvSpPr>
          <p:nvPr>
            <p:ph type="sldNum" sz="quarter" idx="12"/>
          </p:nvPr>
        </p:nvSpPr>
        <p:spPr/>
        <p:txBody>
          <a:bodyPr/>
          <a:lstStyle/>
          <a:p>
            <a:fld id="{610F3DD8-A0DC-3C44-B4A1-CFDA146FA2D1}" type="slidenum">
              <a:rPr lang="en-US" smtClean="0"/>
              <a:t>17</a:t>
            </a:fld>
            <a:endParaRPr lang="en-US" dirty="0"/>
          </a:p>
        </p:txBody>
      </p:sp>
      <p:sp>
        <p:nvSpPr>
          <p:cNvPr id="2" name="Title 1">
            <a:extLst>
              <a:ext uri="{FF2B5EF4-FFF2-40B4-BE49-F238E27FC236}">
                <a16:creationId xmlns:a16="http://schemas.microsoft.com/office/drawing/2014/main" id="{859B3E4F-6AFC-1562-0D19-3F0AFD874AC8}"/>
              </a:ext>
            </a:extLst>
          </p:cNvPr>
          <p:cNvSpPr>
            <a:spLocks noGrp="1"/>
          </p:cNvSpPr>
          <p:nvPr>
            <p:ph type="title"/>
          </p:nvPr>
        </p:nvSpPr>
        <p:spPr/>
        <p:txBody>
          <a:bodyPr>
            <a:normAutofit/>
          </a:bodyPr>
          <a:lstStyle/>
          <a:p>
            <a:r>
              <a:rPr lang="en-US" sz="3600" b="0" i="0" u="none" strike="noStrike" dirty="0">
                <a:effectLst/>
                <a:latin typeface="Aptos Display" panose="020B0004020202020204" pitchFamily="34" charset="0"/>
              </a:rPr>
              <a:t>Accelerating Technologies …</a:t>
            </a:r>
            <a:endParaRPr lang="en-US" sz="3600" dirty="0"/>
          </a:p>
        </p:txBody>
      </p:sp>
      <p:sp>
        <p:nvSpPr>
          <p:cNvPr id="3" name="Content Placeholder 2">
            <a:extLst>
              <a:ext uri="{FF2B5EF4-FFF2-40B4-BE49-F238E27FC236}">
                <a16:creationId xmlns:a16="http://schemas.microsoft.com/office/drawing/2014/main" id="{8BE9B541-492E-2864-A973-5B7F48566BCC}"/>
              </a:ext>
            </a:extLst>
          </p:cNvPr>
          <p:cNvSpPr>
            <a:spLocks noGrp="1"/>
          </p:cNvSpPr>
          <p:nvPr>
            <p:ph idx="1"/>
          </p:nvPr>
        </p:nvSpPr>
        <p:spPr>
          <a:xfrm>
            <a:off x="5895940" y="4428781"/>
            <a:ext cx="5610259" cy="5049182"/>
          </a:xfrm>
        </p:spPr>
        <p:txBody>
          <a:bodyPr/>
          <a:lstStyle/>
          <a:p>
            <a:r>
              <a:rPr lang="en-US" sz="1800" b="1" i="0" u="none" strike="noStrike" dirty="0">
                <a:effectLst/>
                <a:latin typeface="Aptos" panose="020B0004020202020204" pitchFamily="34" charset="0"/>
              </a:rPr>
              <a:t>Monsanto’s Law</a:t>
            </a:r>
            <a:r>
              <a:rPr lang="en-US" sz="1800" b="0" i="0" u="none" strike="noStrike" dirty="0">
                <a:effectLst/>
                <a:latin typeface="Aptos" panose="020B0004020202020204" pitchFamily="34" charset="0"/>
              </a:rPr>
              <a:t>: “The ability to identify and use genetic information is doubling every twelve to twenty-four months.”</a:t>
            </a:r>
            <a:endParaRPr lang="en-US" dirty="0">
              <a:latin typeface="Aptos" panose="020B0004020202020204" pitchFamily="34" charset="0"/>
            </a:endParaRPr>
          </a:p>
        </p:txBody>
      </p:sp>
      <p:pic>
        <p:nvPicPr>
          <p:cNvPr id="4098" name="Picture 2" descr="moores_law">
            <a:extLst>
              <a:ext uri="{FF2B5EF4-FFF2-40B4-BE49-F238E27FC236}">
                <a16:creationId xmlns:a16="http://schemas.microsoft.com/office/drawing/2014/main" id="{53AD7B60-15A4-5ABB-3AD4-212A8B4B60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199" y="1511300"/>
            <a:ext cx="4126465" cy="257361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pacing monsantos law">
            <a:extLst>
              <a:ext uri="{FF2B5EF4-FFF2-40B4-BE49-F238E27FC236}">
                <a16:creationId xmlns:a16="http://schemas.microsoft.com/office/drawing/2014/main" id="{742156BD-A585-2658-2D9E-B2B24EC3D3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940" y="1550056"/>
            <a:ext cx="2662796" cy="257361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78E3A2A-96C7-1535-8679-FBCE7F503E6D}"/>
              </a:ext>
            </a:extLst>
          </p:cNvPr>
          <p:cNvSpPr txBox="1"/>
          <p:nvPr/>
        </p:nvSpPr>
        <p:spPr>
          <a:xfrm>
            <a:off x="760164" y="4428781"/>
            <a:ext cx="4891489" cy="1200329"/>
          </a:xfrm>
          <a:prstGeom prst="rect">
            <a:avLst/>
          </a:prstGeom>
          <a:noFill/>
        </p:spPr>
        <p:txBody>
          <a:bodyPr wrap="square" rtlCol="0">
            <a:spAutoFit/>
          </a:bodyPr>
          <a:lstStyle/>
          <a:p>
            <a:r>
              <a:rPr lang="en-US" sz="1800" b="1" dirty="0">
                <a:solidFill>
                  <a:srgbClr val="000000"/>
                </a:solidFill>
                <a:latin typeface="Aptos" panose="020B0004020202020204" pitchFamily="34" charset="0"/>
              </a:rPr>
              <a:t>Moore’s Law</a:t>
            </a:r>
            <a:r>
              <a:rPr lang="en-US" sz="1800" dirty="0">
                <a:solidFill>
                  <a:srgbClr val="000000"/>
                </a:solidFill>
                <a:latin typeface="Aptos" panose="020B0004020202020204" pitchFamily="34" charset="0"/>
              </a:rPr>
              <a:t>: Intel cofounder predicted in 1965 that the number of transistors per sq. inch of a computer chip will double every 18 months. </a:t>
            </a:r>
            <a:r>
              <a:rPr lang="en-US" sz="1800" dirty="0">
                <a:latin typeface="Aptos" panose="020B0004020202020204" pitchFamily="34" charset="0"/>
              </a:rPr>
              <a:t>months ​</a:t>
            </a:r>
            <a:endParaRPr lang="en-US" dirty="0"/>
          </a:p>
        </p:txBody>
      </p:sp>
    </p:spTree>
    <p:extLst>
      <p:ext uri="{BB962C8B-B14F-4D97-AF65-F5344CB8AC3E}">
        <p14:creationId xmlns:p14="http://schemas.microsoft.com/office/powerpoint/2010/main" val="361458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1D9D6F6B-C7FB-3AD5-8E3C-902165AB6088}"/>
              </a:ext>
            </a:extLst>
          </p:cNvPr>
          <p:cNvSpPr>
            <a:spLocks noGrp="1"/>
          </p:cNvSpPr>
          <p:nvPr>
            <p:ph type="sldNum" sz="quarter" idx="12"/>
          </p:nvPr>
        </p:nvSpPr>
        <p:spPr/>
        <p:txBody>
          <a:bodyPr/>
          <a:lstStyle/>
          <a:p>
            <a:fld id="{610F3DD8-A0DC-3C44-B4A1-CFDA146FA2D1}" type="slidenum">
              <a:rPr lang="en-US" smtClean="0"/>
              <a:pPr/>
              <a:t>18</a:t>
            </a:fld>
            <a:endParaRPr lang="en-US"/>
          </a:p>
        </p:txBody>
      </p:sp>
      <p:sp>
        <p:nvSpPr>
          <p:cNvPr id="10" name="Title 9">
            <a:extLst>
              <a:ext uri="{FF2B5EF4-FFF2-40B4-BE49-F238E27FC236}">
                <a16:creationId xmlns:a16="http://schemas.microsoft.com/office/drawing/2014/main" id="{9BD4366A-AF2A-65DC-51A6-1819B1B3BCB2}"/>
              </a:ext>
            </a:extLst>
          </p:cNvPr>
          <p:cNvSpPr>
            <a:spLocks noGrp="1"/>
          </p:cNvSpPr>
          <p:nvPr>
            <p:ph type="title"/>
          </p:nvPr>
        </p:nvSpPr>
        <p:spPr/>
        <p:txBody>
          <a:bodyPr/>
          <a:lstStyle/>
          <a:p>
            <a:r>
              <a:rPr lang="en-US" dirty="0">
                <a:latin typeface="Aptos" panose="020B0004020202020204" pitchFamily="34" charset="0"/>
              </a:rPr>
              <a:t>Metrics of Technology Change </a:t>
            </a:r>
          </a:p>
        </p:txBody>
      </p:sp>
      <p:sp>
        <p:nvSpPr>
          <p:cNvPr id="5" name="Rectangle 4">
            <a:extLst>
              <a:ext uri="{FF2B5EF4-FFF2-40B4-BE49-F238E27FC236}">
                <a16:creationId xmlns:a16="http://schemas.microsoft.com/office/drawing/2014/main" id="{DF2AD83B-4C41-692F-0EFE-E6D28831EB61}"/>
              </a:ext>
            </a:extLst>
          </p:cNvPr>
          <p:cNvSpPr>
            <a:spLocks noGrp="1" noChangeArrowheads="1"/>
          </p:cNvSpPr>
          <p:nvPr/>
        </p:nvSpPr>
        <p:spPr>
          <a:xfrm>
            <a:off x="838200" y="1690688"/>
            <a:ext cx="7886700" cy="399578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90000"/>
              </a:lnSpc>
            </a:pPr>
            <a:r>
              <a:rPr lang="en-US" altLang="en-US" sz="2800" dirty="0">
                <a:solidFill>
                  <a:srgbClr val="000000"/>
                </a:solidFill>
                <a:latin typeface="Aptos" panose="020B0004020202020204" pitchFamily="34" charset="0"/>
              </a:rPr>
              <a:t>Since 1750, the number of scientific journals has doubled about every 15 years, and the number of “important discoveries” has doubled every 20 years.</a:t>
            </a:r>
          </a:p>
          <a:p>
            <a:pPr lvl="1" eaLnBrk="1" hangingPunct="1">
              <a:lnSpc>
                <a:spcPct val="90000"/>
              </a:lnSpc>
            </a:pPr>
            <a:r>
              <a:rPr lang="en-US" altLang="en-US" sz="2000" dirty="0">
                <a:solidFill>
                  <a:srgbClr val="000000"/>
                </a:solidFill>
                <a:latin typeface="Aptos" panose="020B0004020202020204" pitchFamily="34" charset="0"/>
              </a:rPr>
              <a:t>Derek J. de Solla Price, </a:t>
            </a:r>
            <a:r>
              <a:rPr lang="en-US" altLang="en-US" sz="2000" i="1" dirty="0">
                <a:solidFill>
                  <a:srgbClr val="000000"/>
                </a:solidFill>
                <a:latin typeface="Aptos" panose="020B0004020202020204" pitchFamily="34" charset="0"/>
              </a:rPr>
              <a:t>Little Science, Big Science ...and Beyond. </a:t>
            </a:r>
            <a:r>
              <a:rPr lang="en-US" altLang="en-US" sz="2000" dirty="0">
                <a:solidFill>
                  <a:srgbClr val="000000"/>
                </a:solidFill>
                <a:latin typeface="Aptos" panose="020B0004020202020204" pitchFamily="34" charset="0"/>
              </a:rPr>
              <a:t>New York: Columbia University Press (1986)</a:t>
            </a:r>
          </a:p>
          <a:p>
            <a:r>
              <a:rPr lang="en-US" altLang="en-US" sz="2800" dirty="0">
                <a:solidFill>
                  <a:srgbClr val="000000"/>
                </a:solidFill>
                <a:latin typeface="Aptos" panose="020B0004020202020204" pitchFamily="34" charset="0"/>
              </a:rPr>
              <a:t>Every two days now we create as much information as we did from the dawn of civilization up until  2003…That’s something like five exabytes of data</a:t>
            </a:r>
          </a:p>
          <a:p>
            <a:pPr lvl="1"/>
            <a:r>
              <a:rPr lang="en-US" altLang="en-US" sz="2000" dirty="0">
                <a:solidFill>
                  <a:srgbClr val="000000"/>
                </a:solidFill>
                <a:latin typeface="Aptos" panose="020B0004020202020204" pitchFamily="34" charset="0"/>
              </a:rPr>
              <a:t>Google CEO Eric Schmidt, </a:t>
            </a:r>
            <a:r>
              <a:rPr lang="en-US" altLang="en-US" sz="2000" dirty="0" err="1">
                <a:solidFill>
                  <a:srgbClr val="000000"/>
                </a:solidFill>
                <a:latin typeface="Aptos" panose="020B0004020202020204" pitchFamily="34" charset="0"/>
              </a:rPr>
              <a:t>Techonomy</a:t>
            </a:r>
            <a:r>
              <a:rPr lang="en-US" altLang="en-US" sz="2000" dirty="0">
                <a:solidFill>
                  <a:srgbClr val="000000"/>
                </a:solidFill>
                <a:latin typeface="Aptos" panose="020B0004020202020204" pitchFamily="34" charset="0"/>
              </a:rPr>
              <a:t> conference, August 2010</a:t>
            </a:r>
          </a:p>
        </p:txBody>
      </p:sp>
    </p:spTree>
    <p:extLst>
      <p:ext uri="{BB962C8B-B14F-4D97-AF65-F5344CB8AC3E}">
        <p14:creationId xmlns:p14="http://schemas.microsoft.com/office/powerpoint/2010/main" val="10827466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C595B7-6AE9-D999-C8C8-8E52EDC76C66}"/>
              </a:ext>
            </a:extLst>
          </p:cNvPr>
          <p:cNvSpPr>
            <a:spLocks noGrp="1"/>
          </p:cNvSpPr>
          <p:nvPr>
            <p:ph type="ftr" sz="quarter" idx="11"/>
          </p:nvPr>
        </p:nvSpPr>
        <p:spPr/>
        <p:txBody>
          <a:bodyPr/>
          <a:lstStyle/>
          <a:p>
            <a:endParaRPr lang="en-US"/>
          </a:p>
        </p:txBody>
      </p:sp>
      <p:sp>
        <p:nvSpPr>
          <p:cNvPr id="3" name="Slide Number Placeholder 2">
            <a:extLst>
              <a:ext uri="{FF2B5EF4-FFF2-40B4-BE49-F238E27FC236}">
                <a16:creationId xmlns:a16="http://schemas.microsoft.com/office/drawing/2014/main" id="{2F6D3270-4DA9-34EE-2055-25839D69B862}"/>
              </a:ext>
            </a:extLst>
          </p:cNvPr>
          <p:cNvSpPr>
            <a:spLocks noGrp="1"/>
          </p:cNvSpPr>
          <p:nvPr>
            <p:ph type="sldNum" sz="quarter" idx="12"/>
          </p:nvPr>
        </p:nvSpPr>
        <p:spPr/>
        <p:txBody>
          <a:bodyPr/>
          <a:lstStyle/>
          <a:p>
            <a:fld id="{610F3DD8-A0DC-3C44-B4A1-CFDA146FA2D1}" type="slidenum">
              <a:rPr lang="en-US" smtClean="0"/>
              <a:t>19</a:t>
            </a:fld>
            <a:endParaRPr lang="en-US" dirty="0"/>
          </a:p>
        </p:txBody>
      </p:sp>
      <p:pic>
        <p:nvPicPr>
          <p:cNvPr id="5122" name="Picture 2" descr="graphpar43429imagefile">
            <a:extLst>
              <a:ext uri="{FF2B5EF4-FFF2-40B4-BE49-F238E27FC236}">
                <a16:creationId xmlns:a16="http://schemas.microsoft.com/office/drawing/2014/main" id="{D8C5CFC4-3ED8-61CA-CF88-74B1859C06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2777" y="861639"/>
            <a:ext cx="7509602" cy="4972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3281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BD951-11EB-227F-4C69-C8590422B65A}"/>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a:t>Soft Law is the Umbrella Concept</a:t>
            </a:r>
          </a:p>
        </p:txBody>
      </p:sp>
      <p:pic>
        <p:nvPicPr>
          <p:cNvPr id="5" name="Picture 4" descr="Rain droplets over a colorful umbrella">
            <a:extLst>
              <a:ext uri="{FF2B5EF4-FFF2-40B4-BE49-F238E27FC236}">
                <a16:creationId xmlns:a16="http://schemas.microsoft.com/office/drawing/2014/main" id="{DEA43964-73E6-BF5B-5274-05B5BC00E8A4}"/>
              </a:ext>
            </a:extLst>
          </p:cNvPr>
          <p:cNvPicPr>
            <a:picLocks noChangeAspect="1"/>
          </p:cNvPicPr>
          <p:nvPr/>
        </p:nvPicPr>
        <p:blipFill>
          <a:blip r:embed="rId2"/>
          <a:srcRect t="24182" b="21902"/>
          <a:stretch/>
        </p:blipFill>
        <p:spPr>
          <a:xfrm>
            <a:off x="838200" y="1825625"/>
            <a:ext cx="10515600" cy="4351338"/>
          </a:xfrm>
          <a:prstGeom prst="rect">
            <a:avLst/>
          </a:prstGeom>
          <a:noFill/>
        </p:spPr>
      </p:pic>
      <p:sp>
        <p:nvSpPr>
          <p:cNvPr id="12" name="Slide Number Placeholder 4">
            <a:extLst>
              <a:ext uri="{FF2B5EF4-FFF2-40B4-BE49-F238E27FC236}">
                <a16:creationId xmlns:a16="http://schemas.microsoft.com/office/drawing/2014/main" id="{73808699-357A-4BA3-56D3-752B0CA76061}"/>
              </a:ext>
            </a:extLst>
          </p:cNvPr>
          <p:cNvSpPr>
            <a:spLocks noGrp="1"/>
          </p:cNvSpPr>
          <p:nvPr>
            <p:ph type="sldNum" sz="quarter" idx="12"/>
          </p:nvPr>
        </p:nvSpPr>
        <p:spPr>
          <a:xfrm>
            <a:off x="10738338" y="6356350"/>
            <a:ext cx="615461" cy="365125"/>
          </a:xfrm>
        </p:spPr>
        <p:txBody>
          <a:bodyPr/>
          <a:lstStyle/>
          <a:p>
            <a:pPr>
              <a:spcAft>
                <a:spcPts val="600"/>
              </a:spcAft>
            </a:pPr>
            <a:fld id="{610F3DD8-A0DC-3C44-B4A1-CFDA146FA2D1}" type="slidenum">
              <a:rPr lang="en-US" smtClean="0"/>
              <a:pPr>
                <a:spcAft>
                  <a:spcPts val="600"/>
                </a:spcAft>
              </a:pPr>
              <a:t>2</a:t>
            </a:fld>
            <a:endParaRPr lang="en-US"/>
          </a:p>
        </p:txBody>
      </p:sp>
    </p:spTree>
    <p:extLst>
      <p:ext uri="{BB962C8B-B14F-4D97-AF65-F5344CB8AC3E}">
        <p14:creationId xmlns:p14="http://schemas.microsoft.com/office/powerpoint/2010/main" val="206381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737D6B6-BBC7-D083-DA63-0C784BD57EF6}"/>
              </a:ext>
            </a:extLst>
          </p:cNvPr>
          <p:cNvSpPr>
            <a:spLocks noGrp="1"/>
          </p:cNvSpPr>
          <p:nvPr>
            <p:ph type="sldNum" sz="quarter" idx="12"/>
          </p:nvPr>
        </p:nvSpPr>
        <p:spPr/>
        <p:txBody>
          <a:bodyPr/>
          <a:lstStyle/>
          <a:p>
            <a:fld id="{610F3DD8-A0DC-3C44-B4A1-CFDA146FA2D1}" type="slidenum">
              <a:rPr lang="en-US" smtClean="0"/>
              <a:t>20</a:t>
            </a:fld>
            <a:endParaRPr lang="en-US" dirty="0"/>
          </a:p>
        </p:txBody>
      </p:sp>
      <p:sp>
        <p:nvSpPr>
          <p:cNvPr id="4" name="Title 3">
            <a:extLst>
              <a:ext uri="{FF2B5EF4-FFF2-40B4-BE49-F238E27FC236}">
                <a16:creationId xmlns:a16="http://schemas.microsoft.com/office/drawing/2014/main" id="{BBBF9D0F-EE1C-CFAE-721E-A8B565BD7667}"/>
              </a:ext>
            </a:extLst>
          </p:cNvPr>
          <p:cNvSpPr>
            <a:spLocks noGrp="1"/>
          </p:cNvSpPr>
          <p:nvPr>
            <p:ph type="title"/>
          </p:nvPr>
        </p:nvSpPr>
        <p:spPr/>
        <p:txBody>
          <a:bodyPr/>
          <a:lstStyle/>
          <a:p>
            <a:r>
              <a:rPr lang="en-US" dirty="0"/>
              <a:t>II. Law is Decelerating </a:t>
            </a:r>
          </a:p>
        </p:txBody>
      </p:sp>
      <p:pic>
        <p:nvPicPr>
          <p:cNvPr id="6146" name="Picture 2">
            <a:extLst>
              <a:ext uri="{FF2B5EF4-FFF2-40B4-BE49-F238E27FC236}">
                <a16:creationId xmlns:a16="http://schemas.microsoft.com/office/drawing/2014/main" id="{12513FF1-8861-911A-C586-2564C7041A7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30649" y="2484105"/>
            <a:ext cx="3295408" cy="255786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AA72BF2B-9B5E-0E49-690A-F34DF67EC4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1376" y="2484105"/>
            <a:ext cx="2589248" cy="255786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a16="http://schemas.microsoft.com/office/drawing/2014/main" id="{477412AD-5CD2-7070-0C38-0C3D6499F6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9561" y="2484105"/>
            <a:ext cx="3796579" cy="2557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40321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54C3B0E-CBA9-200E-3F74-FD7EAA36BAA9}"/>
              </a:ext>
            </a:extLst>
          </p:cNvPr>
          <p:cNvSpPr>
            <a:spLocks noGrp="1"/>
          </p:cNvSpPr>
          <p:nvPr>
            <p:ph type="title"/>
          </p:nvPr>
        </p:nvSpPr>
        <p:spPr>
          <a:xfrm>
            <a:off x="838200" y="365125"/>
            <a:ext cx="10515600" cy="1325563"/>
          </a:xfrm>
        </p:spPr>
        <p:txBody>
          <a:bodyPr>
            <a:normAutofit/>
          </a:bodyPr>
          <a:lstStyle/>
          <a:p>
            <a:r>
              <a:rPr lang="en-US" sz="3600" b="0" i="0" u="none" strike="noStrike" dirty="0">
                <a:effectLst/>
                <a:latin typeface="Aptos Display" panose="020B0004020202020204" pitchFamily="34" charset="0"/>
              </a:rPr>
              <a:t>Regulation: </a:t>
            </a:r>
            <a:r>
              <a:rPr lang="en-US" sz="3600" b="1" i="0" u="none" strike="noStrike" dirty="0">
                <a:solidFill>
                  <a:schemeClr val="accent1">
                    <a:lumMod val="60000"/>
                    <a:lumOff val="40000"/>
                  </a:schemeClr>
                </a:solidFill>
                <a:effectLst/>
                <a:latin typeface="Aptos Display" panose="020B0004020202020204" pitchFamily="34" charset="0"/>
              </a:rPr>
              <a:t>Ossification</a:t>
            </a:r>
            <a:endParaRPr lang="en-US" sz="3600" b="1" dirty="0">
              <a:solidFill>
                <a:schemeClr val="accent1">
                  <a:lumMod val="60000"/>
                  <a:lumOff val="40000"/>
                </a:schemeClr>
              </a:solidFill>
            </a:endParaRPr>
          </a:p>
        </p:txBody>
      </p:sp>
      <p:sp>
        <p:nvSpPr>
          <p:cNvPr id="3" name="Slide Number Placeholder 2">
            <a:extLst>
              <a:ext uri="{FF2B5EF4-FFF2-40B4-BE49-F238E27FC236}">
                <a16:creationId xmlns:a16="http://schemas.microsoft.com/office/drawing/2014/main" id="{AA812E25-0E5B-14DE-E60B-EE5449FF93BE}"/>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21</a:t>
            </a:fld>
            <a:endParaRPr lang="en-US"/>
          </a:p>
        </p:txBody>
      </p:sp>
      <p:sp>
        <p:nvSpPr>
          <p:cNvPr id="6" name="Content Placeholder 5">
            <a:extLst>
              <a:ext uri="{FF2B5EF4-FFF2-40B4-BE49-F238E27FC236}">
                <a16:creationId xmlns:a16="http://schemas.microsoft.com/office/drawing/2014/main" id="{CDA5EBEB-55B8-0894-A22F-17819F77D69A}"/>
              </a:ext>
            </a:extLst>
          </p:cNvPr>
          <p:cNvSpPr>
            <a:spLocks noGrp="1" noChangeArrowheads="1"/>
          </p:cNvSpPr>
          <p:nvPr>
            <p:ph idx="1"/>
          </p:nvPr>
        </p:nvSpPr>
        <p:spPr>
          <a:xfrm>
            <a:off x="838200" y="1825625"/>
            <a:ext cx="105156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80000"/>
              </a:lnSpc>
            </a:pPr>
            <a:r>
              <a:rPr lang="en-US" altLang="en-US" sz="2400" dirty="0"/>
              <a:t>Carnegie Commission: many regulations “frozen in place”</a:t>
            </a:r>
          </a:p>
          <a:p>
            <a:pPr eaLnBrk="1" hangingPunct="1">
              <a:lnSpc>
                <a:spcPct val="80000"/>
              </a:lnSpc>
            </a:pPr>
            <a:r>
              <a:rPr lang="en-US" altLang="en-US" sz="2400" dirty="0"/>
              <a:t>Average time from proposed to final rule:  322 days</a:t>
            </a:r>
          </a:p>
          <a:p>
            <a:pPr eaLnBrk="1" hangingPunct="1">
              <a:lnSpc>
                <a:spcPct val="80000"/>
              </a:lnSpc>
            </a:pPr>
            <a:r>
              <a:rPr lang="en-US" altLang="en-US" sz="2400" dirty="0"/>
              <a:t>National Advisory on OSHA:  OSHA takes an average of 10 years to develop and promulgate a safety or health standard</a:t>
            </a:r>
          </a:p>
          <a:p>
            <a:pPr eaLnBrk="1" hangingPunct="1">
              <a:lnSpc>
                <a:spcPct val="80000"/>
              </a:lnSpc>
            </a:pPr>
            <a:r>
              <a:rPr lang="en-US" altLang="en-US" sz="2400" dirty="0"/>
              <a:t>Almost 20 separate regulatory analyses now required by statute and executive order</a:t>
            </a:r>
          </a:p>
          <a:p>
            <a:pPr eaLnBrk="1" hangingPunct="1">
              <a:lnSpc>
                <a:spcPct val="80000"/>
              </a:lnSpc>
            </a:pPr>
            <a:r>
              <a:rPr lang="en-US" altLang="en-US" sz="2400" dirty="0"/>
              <a:t>“Concise” statement of reasons in rule preamble has grown from 1-2 Federal Register pages to often 50+ pages plus Response to Comment and other documents</a:t>
            </a:r>
          </a:p>
          <a:p>
            <a:pPr eaLnBrk="1" hangingPunct="1">
              <a:lnSpc>
                <a:spcPct val="80000"/>
              </a:lnSpc>
            </a:pPr>
            <a:r>
              <a:rPr lang="en-US" altLang="en-US" sz="2400" dirty="0"/>
              <a:t>GWU Regulatory Studies Center: Agencies issue fewer (but larger) regulations over time</a:t>
            </a:r>
          </a:p>
          <a:p>
            <a:pPr eaLnBrk="1" hangingPunct="1">
              <a:lnSpc>
                <a:spcPct val="80000"/>
              </a:lnSpc>
            </a:pPr>
            <a:r>
              <a:rPr lang="en-US" altLang="en-US" sz="2400" dirty="0"/>
              <a:t>Final rules often subject to judicial review (and sometimes reversal)</a:t>
            </a:r>
          </a:p>
          <a:p>
            <a:pPr eaLnBrk="1" hangingPunct="1">
              <a:lnSpc>
                <a:spcPct val="80000"/>
              </a:lnSpc>
            </a:pPr>
            <a:endParaRPr lang="en-US" altLang="en-US" sz="2800" dirty="0"/>
          </a:p>
        </p:txBody>
      </p:sp>
    </p:spTree>
    <p:extLst>
      <p:ext uri="{BB962C8B-B14F-4D97-AF65-F5344CB8AC3E}">
        <p14:creationId xmlns:p14="http://schemas.microsoft.com/office/powerpoint/2010/main" val="60663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D85C8-3866-70F1-863A-127BD10E0F29}"/>
              </a:ext>
            </a:extLst>
          </p:cNvPr>
          <p:cNvSpPr>
            <a:spLocks noGrp="1"/>
          </p:cNvSpPr>
          <p:nvPr>
            <p:ph type="title"/>
          </p:nvPr>
        </p:nvSpPr>
        <p:spPr/>
        <p:txBody>
          <a:bodyPr/>
          <a:lstStyle/>
          <a:p>
            <a:r>
              <a:rPr lang="en-US" dirty="0"/>
              <a:t>Legislation: </a:t>
            </a:r>
            <a:r>
              <a:rPr lang="en-US" b="1" dirty="0">
                <a:solidFill>
                  <a:schemeClr val="accent1">
                    <a:lumMod val="60000"/>
                    <a:lumOff val="40000"/>
                  </a:schemeClr>
                </a:solidFill>
              </a:rPr>
              <a:t>Gridlock</a:t>
            </a:r>
          </a:p>
        </p:txBody>
      </p:sp>
      <p:sp>
        <p:nvSpPr>
          <p:cNvPr id="3" name="Content Placeholder 2">
            <a:extLst>
              <a:ext uri="{FF2B5EF4-FFF2-40B4-BE49-F238E27FC236}">
                <a16:creationId xmlns:a16="http://schemas.microsoft.com/office/drawing/2014/main" id="{97BB8294-9FCC-472B-9E89-6A35F7A365EF}"/>
              </a:ext>
            </a:extLst>
          </p:cNvPr>
          <p:cNvSpPr>
            <a:spLocks noGrp="1"/>
          </p:cNvSpPr>
          <p:nvPr>
            <p:ph idx="1"/>
          </p:nvPr>
        </p:nvSpPr>
        <p:spPr>
          <a:xfrm>
            <a:off x="838200" y="1599999"/>
            <a:ext cx="15849238" cy="7750632"/>
          </a:xfrm>
        </p:spPr>
        <p:txBody>
          <a:bodyPr/>
          <a:lstStyle/>
          <a:p>
            <a:pPr marL="0" indent="0" algn="l" rtl="0" fontAlgn="base">
              <a:lnSpc>
                <a:spcPts val="900"/>
              </a:lnSpc>
              <a:buNone/>
            </a:pPr>
            <a:r>
              <a:rPr lang="en-US" sz="2400" b="0" i="0" u="none" strike="noStrike" dirty="0">
                <a:effectLst/>
                <a:latin typeface="Aptos" panose="020B0004020202020204" pitchFamily="34" charset="0"/>
              </a:rPr>
              <a:t>Example – Clean Air Act Amendments:</a:t>
            </a:r>
            <a:r>
              <a:rPr lang="en-US" sz="2400" b="0" i="0" dirty="0">
                <a:effectLst/>
                <a:latin typeface="Aptos" panose="020B0004020202020204" pitchFamily="34" charset="0"/>
              </a:rPr>
              <a:t>​</a:t>
            </a:r>
            <a:endParaRPr lang="en-US" sz="2400" b="0" i="0" dirty="0">
              <a:effectLst/>
              <a:latin typeface="Arial" panose="020B0604020202020204" pitchFamily="34" charset="0"/>
            </a:endParaRPr>
          </a:p>
          <a:p>
            <a:pPr algn="l" rtl="0" fontAlgn="base">
              <a:lnSpc>
                <a:spcPts val="825"/>
              </a:lnSpc>
              <a:buFont typeface="Arial" panose="020B0604020202020204" pitchFamily="34" charset="0"/>
              <a:buChar char="•"/>
            </a:pPr>
            <a:endParaRPr lang="en-US" b="0" i="0" dirty="0">
              <a:effectLst/>
              <a:latin typeface="Arial" panose="020B0604020202020204" pitchFamily="34" charset="0"/>
            </a:endParaRPr>
          </a:p>
          <a:p>
            <a:pPr algn="l" rtl="0" fontAlgn="base">
              <a:lnSpc>
                <a:spcPts val="825"/>
              </a:lnSpc>
              <a:buFont typeface="Arial" panose="020B0604020202020204" pitchFamily="34" charset="0"/>
              <a:buChar char="•"/>
            </a:pPr>
            <a:endParaRPr lang="en-US" dirty="0">
              <a:latin typeface="Arial" panose="020B0604020202020204" pitchFamily="34" charset="0"/>
            </a:endParaRPr>
          </a:p>
          <a:p>
            <a:pPr marL="0" indent="0" algn="l" rtl="0" fontAlgn="base">
              <a:lnSpc>
                <a:spcPts val="825"/>
              </a:lnSpc>
              <a:buNone/>
            </a:pPr>
            <a:endParaRPr lang="en-US" b="0" i="0" dirty="0">
              <a:effectLst/>
              <a:latin typeface="Arial" panose="020B0604020202020204" pitchFamily="34" charset="0"/>
            </a:endParaRPr>
          </a:p>
          <a:p>
            <a:pPr algn="l" rtl="0" fontAlgn="base">
              <a:lnSpc>
                <a:spcPts val="900"/>
              </a:lnSpc>
              <a:buFont typeface="Arial" panose="020B0604020202020204" pitchFamily="34" charset="0"/>
              <a:buChar char="•"/>
            </a:pPr>
            <a:r>
              <a:rPr lang="en-US" sz="2000" b="0" i="0" u="none" strike="noStrike" dirty="0">
                <a:effectLst/>
                <a:latin typeface="Aptos" panose="020B0004020202020204" pitchFamily="34" charset="0"/>
              </a:rPr>
              <a:t>1965</a:t>
            </a:r>
            <a:r>
              <a:rPr lang="en-US" sz="2000" b="0" i="0" dirty="0">
                <a:effectLst/>
                <a:latin typeface="Aptos" panose="020B0004020202020204" pitchFamily="34" charset="0"/>
              </a:rPr>
              <a:t>​</a:t>
            </a:r>
            <a:endParaRPr lang="en-US" sz="2000" b="0" i="0" dirty="0">
              <a:effectLst/>
              <a:latin typeface="Arial" panose="020B0604020202020204" pitchFamily="34" charset="0"/>
            </a:endParaRPr>
          </a:p>
          <a:p>
            <a:pPr marL="0" indent="0" algn="l" rtl="0" fontAlgn="base">
              <a:lnSpc>
                <a:spcPts val="900"/>
              </a:lnSpc>
              <a:buNone/>
            </a:pPr>
            <a:r>
              <a:rPr lang="en-US" sz="2000" b="0" i="0" u="none" strike="noStrike" dirty="0">
                <a:solidFill>
                  <a:srgbClr val="FF3300"/>
                </a:solidFill>
                <a:effectLst/>
                <a:latin typeface="Aptos" panose="020B0004020202020204" pitchFamily="34" charset="0"/>
              </a:rPr>
              <a:t>	</a:t>
            </a:r>
            <a:r>
              <a:rPr lang="en-US" sz="2000" b="0" i="0" u="none" strike="noStrike" dirty="0">
                <a:solidFill>
                  <a:schemeClr val="accent3">
                    <a:lumMod val="40000"/>
                    <a:lumOff val="60000"/>
                  </a:schemeClr>
                </a:solidFill>
                <a:effectLst/>
                <a:latin typeface="Aptos" panose="020B0004020202020204" pitchFamily="34" charset="0"/>
              </a:rPr>
              <a:t>} 2 years</a:t>
            </a:r>
            <a:r>
              <a:rPr lang="en-US" sz="2000" b="0" i="0" dirty="0">
                <a:solidFill>
                  <a:schemeClr val="accent3">
                    <a:lumMod val="40000"/>
                    <a:lumOff val="60000"/>
                  </a:schemeClr>
                </a:solidFill>
                <a:effectLst/>
                <a:latin typeface="Aptos" panose="020B0004020202020204" pitchFamily="34" charset="0"/>
              </a:rPr>
              <a:t>​</a:t>
            </a:r>
            <a:endParaRPr lang="en-US" sz="2000" b="0" i="0" dirty="0">
              <a:solidFill>
                <a:schemeClr val="accent3">
                  <a:lumMod val="40000"/>
                  <a:lumOff val="60000"/>
                </a:schemeClr>
              </a:solidFill>
              <a:effectLst/>
              <a:latin typeface="Arial" panose="020B0604020202020204" pitchFamily="34" charset="0"/>
            </a:endParaRPr>
          </a:p>
          <a:p>
            <a:pPr algn="l" rtl="0" fontAlgn="base">
              <a:lnSpc>
                <a:spcPts val="900"/>
              </a:lnSpc>
              <a:buFont typeface="Arial" panose="020B0604020202020204" pitchFamily="34" charset="0"/>
              <a:buChar char="•"/>
            </a:pPr>
            <a:r>
              <a:rPr lang="en-US" sz="2000" b="0" i="0" u="none" strike="noStrike" dirty="0">
                <a:effectLst/>
                <a:latin typeface="Aptos" panose="020B0004020202020204" pitchFamily="34" charset="0"/>
              </a:rPr>
              <a:t>1967</a:t>
            </a:r>
            <a:r>
              <a:rPr lang="en-US" sz="2000" b="0" i="0" dirty="0">
                <a:effectLst/>
                <a:latin typeface="Aptos" panose="020B0004020202020204" pitchFamily="34" charset="0"/>
              </a:rPr>
              <a:t>​</a:t>
            </a:r>
            <a:endParaRPr lang="en-US" sz="2000" b="0" i="0" dirty="0">
              <a:effectLst/>
              <a:latin typeface="Arial" panose="020B0604020202020204" pitchFamily="34" charset="0"/>
            </a:endParaRPr>
          </a:p>
          <a:p>
            <a:pPr marL="0" indent="0" algn="l" rtl="0" fontAlgn="base">
              <a:lnSpc>
                <a:spcPts val="900"/>
              </a:lnSpc>
              <a:buNone/>
            </a:pPr>
            <a:r>
              <a:rPr lang="en-US" sz="2000" b="0" i="0" u="none" strike="noStrike" dirty="0">
                <a:solidFill>
                  <a:srgbClr val="FF3300"/>
                </a:solidFill>
                <a:effectLst/>
                <a:latin typeface="Aptos" panose="020B0004020202020204" pitchFamily="34" charset="0"/>
              </a:rPr>
              <a:t>	</a:t>
            </a:r>
            <a:r>
              <a:rPr lang="en-US" sz="2000" b="0" i="0" u="none" strike="noStrike" dirty="0">
                <a:solidFill>
                  <a:schemeClr val="accent3">
                    <a:lumMod val="40000"/>
                    <a:lumOff val="60000"/>
                  </a:schemeClr>
                </a:solidFill>
                <a:effectLst/>
                <a:latin typeface="Aptos" panose="020B0004020202020204" pitchFamily="34" charset="0"/>
              </a:rPr>
              <a:t>} 3 years</a:t>
            </a:r>
            <a:r>
              <a:rPr lang="en-US" sz="2000" b="0" i="0" dirty="0">
                <a:solidFill>
                  <a:schemeClr val="accent3">
                    <a:lumMod val="40000"/>
                    <a:lumOff val="60000"/>
                  </a:schemeClr>
                </a:solidFill>
                <a:effectLst/>
                <a:latin typeface="Aptos" panose="020B0004020202020204" pitchFamily="34" charset="0"/>
              </a:rPr>
              <a:t>​</a:t>
            </a:r>
            <a:endParaRPr lang="en-US" sz="2000" b="0" i="0" dirty="0">
              <a:solidFill>
                <a:schemeClr val="accent3">
                  <a:lumMod val="40000"/>
                  <a:lumOff val="60000"/>
                </a:schemeClr>
              </a:solidFill>
              <a:effectLst/>
              <a:latin typeface="Arial" panose="020B0604020202020204" pitchFamily="34" charset="0"/>
            </a:endParaRPr>
          </a:p>
          <a:p>
            <a:pPr algn="l" rtl="0" fontAlgn="base">
              <a:lnSpc>
                <a:spcPts val="900"/>
              </a:lnSpc>
              <a:buFont typeface="Arial" panose="020B0604020202020204" pitchFamily="34" charset="0"/>
              <a:buChar char="•"/>
            </a:pPr>
            <a:r>
              <a:rPr lang="en-US" sz="2000" b="0" i="0" u="none" strike="noStrike" dirty="0">
                <a:effectLst/>
                <a:latin typeface="Aptos" panose="020B0004020202020204" pitchFamily="34" charset="0"/>
              </a:rPr>
              <a:t>1970</a:t>
            </a:r>
            <a:r>
              <a:rPr lang="en-US" sz="2000" b="0" i="0" dirty="0">
                <a:effectLst/>
                <a:latin typeface="Aptos" panose="020B0004020202020204" pitchFamily="34" charset="0"/>
              </a:rPr>
              <a:t>​</a:t>
            </a:r>
            <a:endParaRPr lang="en-US" sz="2000" b="0" i="0" dirty="0">
              <a:effectLst/>
              <a:latin typeface="Arial" panose="020B0604020202020204" pitchFamily="34" charset="0"/>
            </a:endParaRPr>
          </a:p>
          <a:p>
            <a:pPr marL="0" indent="0" algn="l" rtl="0" fontAlgn="base">
              <a:lnSpc>
                <a:spcPts val="900"/>
              </a:lnSpc>
              <a:buNone/>
            </a:pPr>
            <a:r>
              <a:rPr lang="en-US" sz="2000" b="0" i="0" u="none" strike="noStrike" dirty="0">
                <a:solidFill>
                  <a:srgbClr val="FF3300"/>
                </a:solidFill>
                <a:effectLst/>
                <a:latin typeface="Aptos" panose="020B0004020202020204" pitchFamily="34" charset="0"/>
              </a:rPr>
              <a:t>	</a:t>
            </a:r>
            <a:r>
              <a:rPr lang="en-US" sz="2000" b="0" i="0" u="none" strike="noStrike" dirty="0">
                <a:solidFill>
                  <a:schemeClr val="accent3">
                    <a:lumMod val="40000"/>
                    <a:lumOff val="60000"/>
                  </a:schemeClr>
                </a:solidFill>
                <a:effectLst/>
                <a:latin typeface="Aptos" panose="020B0004020202020204" pitchFamily="34" charset="0"/>
              </a:rPr>
              <a:t>} 7 years</a:t>
            </a:r>
            <a:r>
              <a:rPr lang="en-US" sz="2000" b="0" i="0" dirty="0">
                <a:solidFill>
                  <a:schemeClr val="accent3">
                    <a:lumMod val="40000"/>
                    <a:lumOff val="60000"/>
                  </a:schemeClr>
                </a:solidFill>
                <a:effectLst/>
                <a:latin typeface="Aptos" panose="020B0004020202020204" pitchFamily="34" charset="0"/>
              </a:rPr>
              <a:t>​</a:t>
            </a:r>
            <a:endParaRPr lang="en-US" sz="2000" b="0" i="0" dirty="0">
              <a:solidFill>
                <a:schemeClr val="accent3">
                  <a:lumMod val="40000"/>
                  <a:lumOff val="60000"/>
                </a:schemeClr>
              </a:solidFill>
              <a:effectLst/>
              <a:latin typeface="Arial" panose="020B0604020202020204" pitchFamily="34" charset="0"/>
            </a:endParaRPr>
          </a:p>
          <a:p>
            <a:pPr algn="l" rtl="0" fontAlgn="base">
              <a:lnSpc>
                <a:spcPts val="900"/>
              </a:lnSpc>
              <a:buFont typeface="Arial" panose="020B0604020202020204" pitchFamily="34" charset="0"/>
              <a:buChar char="•"/>
            </a:pPr>
            <a:r>
              <a:rPr lang="en-US" sz="2000" b="0" i="0" u="none" strike="noStrike" dirty="0">
                <a:effectLst/>
                <a:latin typeface="Aptos" panose="020B0004020202020204" pitchFamily="34" charset="0"/>
              </a:rPr>
              <a:t>1977</a:t>
            </a:r>
            <a:r>
              <a:rPr lang="en-US" sz="2000" b="0" i="0" dirty="0">
                <a:effectLst/>
                <a:latin typeface="Aptos" panose="020B0004020202020204" pitchFamily="34" charset="0"/>
              </a:rPr>
              <a:t>​</a:t>
            </a:r>
            <a:endParaRPr lang="en-US" sz="2000" b="0" i="0" dirty="0">
              <a:effectLst/>
              <a:latin typeface="Arial" panose="020B0604020202020204" pitchFamily="34" charset="0"/>
            </a:endParaRPr>
          </a:p>
          <a:p>
            <a:pPr marL="0" indent="0" algn="l" rtl="0" fontAlgn="base">
              <a:lnSpc>
                <a:spcPts val="900"/>
              </a:lnSpc>
              <a:buNone/>
            </a:pPr>
            <a:r>
              <a:rPr lang="en-US" sz="2000" b="0" i="0" u="none" strike="noStrike" dirty="0">
                <a:solidFill>
                  <a:srgbClr val="FF3300"/>
                </a:solidFill>
                <a:effectLst/>
                <a:latin typeface="Aptos" panose="020B0004020202020204" pitchFamily="34" charset="0"/>
              </a:rPr>
              <a:t>	</a:t>
            </a:r>
            <a:r>
              <a:rPr lang="en-US" sz="2000" b="0" i="0" u="none" strike="noStrike" dirty="0">
                <a:solidFill>
                  <a:schemeClr val="accent3">
                    <a:lumMod val="40000"/>
                    <a:lumOff val="60000"/>
                  </a:schemeClr>
                </a:solidFill>
                <a:effectLst/>
                <a:latin typeface="Aptos" panose="020B0004020202020204" pitchFamily="34" charset="0"/>
              </a:rPr>
              <a:t>} 13 years</a:t>
            </a:r>
            <a:r>
              <a:rPr lang="en-US" sz="2000" b="0" i="0" dirty="0">
                <a:solidFill>
                  <a:schemeClr val="accent3">
                    <a:lumMod val="40000"/>
                    <a:lumOff val="60000"/>
                  </a:schemeClr>
                </a:solidFill>
                <a:effectLst/>
                <a:latin typeface="Aptos" panose="020B0004020202020204" pitchFamily="34" charset="0"/>
              </a:rPr>
              <a:t>​</a:t>
            </a:r>
            <a:endParaRPr lang="en-US" sz="2000" b="0" i="0" dirty="0">
              <a:solidFill>
                <a:schemeClr val="accent3">
                  <a:lumMod val="40000"/>
                  <a:lumOff val="60000"/>
                </a:schemeClr>
              </a:solidFill>
              <a:effectLst/>
              <a:latin typeface="Arial" panose="020B0604020202020204" pitchFamily="34" charset="0"/>
            </a:endParaRPr>
          </a:p>
          <a:p>
            <a:pPr algn="l" rtl="0" fontAlgn="base">
              <a:lnSpc>
                <a:spcPts val="900"/>
              </a:lnSpc>
              <a:buFont typeface="Arial" panose="020B0604020202020204" pitchFamily="34" charset="0"/>
              <a:buChar char="•"/>
            </a:pPr>
            <a:r>
              <a:rPr lang="en-US" sz="2000" b="0" i="0" u="none" strike="noStrike" dirty="0">
                <a:effectLst/>
                <a:latin typeface="Aptos" panose="020B0004020202020204" pitchFamily="34" charset="0"/>
              </a:rPr>
              <a:t>1990</a:t>
            </a:r>
            <a:r>
              <a:rPr lang="en-US" sz="2000" b="0" i="0" dirty="0">
                <a:effectLst/>
                <a:latin typeface="Aptos" panose="020B0004020202020204" pitchFamily="34" charset="0"/>
              </a:rPr>
              <a:t>​</a:t>
            </a:r>
            <a:endParaRPr lang="en-US" sz="2000" b="0" i="0" dirty="0">
              <a:effectLst/>
              <a:latin typeface="Arial" panose="020B0604020202020204" pitchFamily="34" charset="0"/>
            </a:endParaRPr>
          </a:p>
          <a:p>
            <a:pPr marL="0" indent="0" algn="l" rtl="0" fontAlgn="base">
              <a:lnSpc>
                <a:spcPts val="900"/>
              </a:lnSpc>
              <a:buNone/>
            </a:pPr>
            <a:r>
              <a:rPr lang="en-US" sz="2000" b="0" i="0" u="none" strike="noStrike" dirty="0">
                <a:solidFill>
                  <a:srgbClr val="FF3300"/>
                </a:solidFill>
                <a:effectLst/>
                <a:latin typeface="Aptos" panose="020B0004020202020204" pitchFamily="34" charset="0"/>
              </a:rPr>
              <a:t>	</a:t>
            </a:r>
            <a:r>
              <a:rPr lang="en-US" sz="2000" b="0" i="0" u="none" strike="noStrike" dirty="0">
                <a:solidFill>
                  <a:schemeClr val="accent3">
                    <a:lumMod val="40000"/>
                    <a:lumOff val="60000"/>
                  </a:schemeClr>
                </a:solidFill>
                <a:effectLst/>
                <a:latin typeface="Aptos" panose="020B0004020202020204" pitchFamily="34" charset="0"/>
              </a:rPr>
              <a:t>} 34+ years</a:t>
            </a:r>
            <a:r>
              <a:rPr lang="en-US" sz="2000" b="0" i="0" dirty="0">
                <a:solidFill>
                  <a:schemeClr val="accent3">
                    <a:lumMod val="40000"/>
                    <a:lumOff val="60000"/>
                  </a:schemeClr>
                </a:solidFill>
                <a:effectLst/>
                <a:latin typeface="Aptos" panose="020B0004020202020204" pitchFamily="34" charset="0"/>
              </a:rPr>
              <a:t>​</a:t>
            </a:r>
            <a:endParaRPr lang="en-US" sz="2000" b="0" i="0" dirty="0">
              <a:solidFill>
                <a:schemeClr val="accent3">
                  <a:lumMod val="40000"/>
                  <a:lumOff val="60000"/>
                </a:schemeClr>
              </a:solidFill>
              <a:effectLst/>
              <a:latin typeface="Arial" panose="020B0604020202020204" pitchFamily="34" charset="0"/>
            </a:endParaRPr>
          </a:p>
          <a:p>
            <a:pPr algn="l" rtl="0" fontAlgn="base">
              <a:lnSpc>
                <a:spcPts val="900"/>
              </a:lnSpc>
              <a:buFont typeface="Arial" panose="020B0604020202020204" pitchFamily="34" charset="0"/>
              <a:buChar char="•"/>
            </a:pPr>
            <a:r>
              <a:rPr lang="en-US" sz="2000" b="0" i="0" u="none" strike="noStrike" dirty="0">
                <a:effectLst/>
                <a:latin typeface="Aptos" panose="020B0004020202020204" pitchFamily="34" charset="0"/>
              </a:rPr>
              <a:t>?</a:t>
            </a:r>
            <a:r>
              <a:rPr lang="en-US" sz="2000" b="0" i="0" dirty="0">
                <a:effectLst/>
                <a:latin typeface="Aptos" panose="020B0004020202020204" pitchFamily="34" charset="0"/>
              </a:rPr>
              <a:t>​</a:t>
            </a:r>
            <a:endParaRPr lang="en-US" sz="2000" b="0" i="0" dirty="0">
              <a:effectLst/>
              <a:latin typeface="Arial" panose="020B0604020202020204" pitchFamily="34" charset="0"/>
            </a:endParaRPr>
          </a:p>
          <a:p>
            <a:endParaRPr lang="en-US" dirty="0"/>
          </a:p>
        </p:txBody>
      </p:sp>
      <p:sp>
        <p:nvSpPr>
          <p:cNvPr id="5" name="Slide Number Placeholder 4">
            <a:extLst>
              <a:ext uri="{FF2B5EF4-FFF2-40B4-BE49-F238E27FC236}">
                <a16:creationId xmlns:a16="http://schemas.microsoft.com/office/drawing/2014/main" id="{8323D2B5-E480-FF94-1CA5-5DF155AB27DF}"/>
              </a:ext>
            </a:extLst>
          </p:cNvPr>
          <p:cNvSpPr>
            <a:spLocks noGrp="1"/>
          </p:cNvSpPr>
          <p:nvPr>
            <p:ph type="sldNum" sz="quarter" idx="12"/>
          </p:nvPr>
        </p:nvSpPr>
        <p:spPr/>
        <p:txBody>
          <a:bodyPr/>
          <a:lstStyle/>
          <a:p>
            <a:fld id="{610F3DD8-A0DC-3C44-B4A1-CFDA146FA2D1}" type="slidenum">
              <a:rPr lang="en-US" smtClean="0"/>
              <a:t>22</a:t>
            </a:fld>
            <a:endParaRPr lang="en-US" dirty="0"/>
          </a:p>
        </p:txBody>
      </p:sp>
      <p:pic>
        <p:nvPicPr>
          <p:cNvPr id="7172" name="Picture 4">
            <a:extLst>
              <a:ext uri="{FF2B5EF4-FFF2-40B4-BE49-F238E27FC236}">
                <a16:creationId xmlns:a16="http://schemas.microsoft.com/office/drawing/2014/main" id="{B9735A02-808D-C6AF-C91A-59D3EAE522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9638" y="1932474"/>
            <a:ext cx="4570898" cy="3542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1773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C41DD867-1F6D-1F78-415F-E90A0291E862}"/>
              </a:ext>
            </a:extLst>
          </p:cNvPr>
          <p:cNvSpPr>
            <a:spLocks noGrp="1"/>
          </p:cNvSpPr>
          <p:nvPr>
            <p:ph type="title"/>
          </p:nvPr>
        </p:nvSpPr>
        <p:spPr>
          <a:xfrm>
            <a:off x="838200" y="365125"/>
            <a:ext cx="10515600" cy="1325563"/>
          </a:xfrm>
        </p:spPr>
        <p:txBody>
          <a:bodyPr/>
          <a:lstStyle/>
          <a:p>
            <a:r>
              <a:rPr lang="en-US" dirty="0"/>
              <a:t>Courts: </a:t>
            </a:r>
            <a:r>
              <a:rPr lang="en-US" b="1" dirty="0">
                <a:solidFill>
                  <a:schemeClr val="accent6">
                    <a:lumMod val="60000"/>
                    <a:lumOff val="40000"/>
                  </a:schemeClr>
                </a:solidFill>
              </a:rPr>
              <a:t>Glacial</a:t>
            </a:r>
          </a:p>
        </p:txBody>
      </p:sp>
      <p:sp>
        <p:nvSpPr>
          <p:cNvPr id="5" name="Slide Number Placeholder 4">
            <a:extLst>
              <a:ext uri="{FF2B5EF4-FFF2-40B4-BE49-F238E27FC236}">
                <a16:creationId xmlns:a16="http://schemas.microsoft.com/office/drawing/2014/main" id="{E4509422-3F50-BBDA-E469-04E72DA9A127}"/>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23</a:t>
            </a:fld>
            <a:endParaRPr lang="en-US"/>
          </a:p>
        </p:txBody>
      </p:sp>
      <p:sp>
        <p:nvSpPr>
          <p:cNvPr id="6" name="Content Placeholder 5">
            <a:extLst>
              <a:ext uri="{FF2B5EF4-FFF2-40B4-BE49-F238E27FC236}">
                <a16:creationId xmlns:a16="http://schemas.microsoft.com/office/drawing/2014/main" id="{78556E46-2FE9-AFB9-D093-AFE74D8A557F}"/>
              </a:ext>
            </a:extLst>
          </p:cNvPr>
          <p:cNvSpPr>
            <a:spLocks noGrp="1" noChangeArrowheads="1"/>
          </p:cNvSpPr>
          <p:nvPr>
            <p:ph idx="1"/>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2800"/>
              <a:t>Can take a decade or more to get a final decision in complex litigation</a:t>
            </a:r>
          </a:p>
          <a:p>
            <a:pPr lvl="1" eaLnBrk="1" hangingPunct="1"/>
            <a:r>
              <a:rPr lang="en-US" altLang="en-US" sz="2400"/>
              <a:t>e.g., IBM antitrust litigation in the 1980s</a:t>
            </a:r>
          </a:p>
          <a:p>
            <a:pPr eaLnBrk="1" hangingPunct="1"/>
            <a:r>
              <a:rPr lang="en-US" altLang="en-US" sz="2800"/>
              <a:t>Microsoft Litigation</a:t>
            </a:r>
          </a:p>
          <a:p>
            <a:pPr lvl="1" eaLnBrk="1" hangingPunct="1"/>
            <a:r>
              <a:rPr lang="en-US" altLang="en-US" sz="2400"/>
              <a:t>D.C. Circuit noted “the enormous practical difficulties” that resulted from the slow response of the legal system relative to the rapid pace of technology</a:t>
            </a:r>
          </a:p>
          <a:p>
            <a:pPr lvl="1" eaLnBrk="1" hangingPunct="1"/>
            <a:r>
              <a:rPr lang="en-US" altLang="en-US" sz="2400"/>
              <a:t>“By the time a court can assess liability, firms, products, and the marketplace are likely to have changed dramatically.” </a:t>
            </a:r>
          </a:p>
        </p:txBody>
      </p:sp>
    </p:spTree>
    <p:extLst>
      <p:ext uri="{BB962C8B-B14F-4D97-AF65-F5344CB8AC3E}">
        <p14:creationId xmlns:p14="http://schemas.microsoft.com/office/powerpoint/2010/main" val="37392160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24B09-D526-B25E-3CC6-3F46A3156289}"/>
              </a:ext>
            </a:extLst>
          </p:cNvPr>
          <p:cNvSpPr>
            <a:spLocks noGrp="1"/>
          </p:cNvSpPr>
          <p:nvPr>
            <p:ph type="title"/>
          </p:nvPr>
        </p:nvSpPr>
        <p:spPr/>
        <p:txBody>
          <a:bodyPr/>
          <a:lstStyle/>
          <a:p>
            <a:r>
              <a:rPr lang="en-US" dirty="0"/>
              <a:t>Two Consequences of the Pacing Problem</a:t>
            </a:r>
          </a:p>
        </p:txBody>
      </p:sp>
      <p:sp>
        <p:nvSpPr>
          <p:cNvPr id="5" name="Slide Number Placeholder 4">
            <a:extLst>
              <a:ext uri="{FF2B5EF4-FFF2-40B4-BE49-F238E27FC236}">
                <a16:creationId xmlns:a16="http://schemas.microsoft.com/office/drawing/2014/main" id="{BBE21596-FC66-B098-665D-89975D1C363C}"/>
              </a:ext>
            </a:extLst>
          </p:cNvPr>
          <p:cNvSpPr>
            <a:spLocks noGrp="1"/>
          </p:cNvSpPr>
          <p:nvPr>
            <p:ph type="sldNum" sz="quarter" idx="12"/>
          </p:nvPr>
        </p:nvSpPr>
        <p:spPr/>
        <p:txBody>
          <a:bodyPr/>
          <a:lstStyle/>
          <a:p>
            <a:fld id="{610F3DD8-A0DC-3C44-B4A1-CFDA146FA2D1}" type="slidenum">
              <a:rPr lang="en-US" smtClean="0"/>
              <a:t>24</a:t>
            </a:fld>
            <a:endParaRPr lang="en-US" dirty="0"/>
          </a:p>
        </p:txBody>
      </p:sp>
      <p:sp>
        <p:nvSpPr>
          <p:cNvPr id="6" name="Content Placeholder 5">
            <a:extLst>
              <a:ext uri="{FF2B5EF4-FFF2-40B4-BE49-F238E27FC236}">
                <a16:creationId xmlns:a16="http://schemas.microsoft.com/office/drawing/2014/main" id="{6DDB50A5-9BF1-289A-1E68-5E08DFE8469A}"/>
              </a:ext>
            </a:extLst>
          </p:cNvPr>
          <p:cNvSpPr>
            <a:spLocks noGrp="1" noChangeArrowheads="1"/>
          </p:cNvSpPr>
          <p:nvPr>
            <p:ph idx="1"/>
          </p:nvPr>
        </p:nvSpPr>
        <p:spPr>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2800" dirty="0"/>
              <a:t>Outdated existing regulatory frameworks</a:t>
            </a:r>
          </a:p>
          <a:p>
            <a:pPr lvl="1" eaLnBrk="1" hangingPunct="1"/>
            <a:r>
              <a:rPr lang="en-US" altLang="en-US" sz="2200" dirty="0">
                <a:solidFill>
                  <a:schemeClr val="accent6">
                    <a:lumMod val="60000"/>
                    <a:lumOff val="40000"/>
                  </a:schemeClr>
                </a:solidFill>
              </a:rPr>
              <a:t>e.g., </a:t>
            </a:r>
            <a:r>
              <a:rPr lang="en-US" altLang="en-US" sz="2400" dirty="0">
                <a:solidFill>
                  <a:schemeClr val="accent6">
                    <a:lumMod val="60000"/>
                    <a:lumOff val="40000"/>
                  </a:schemeClr>
                </a:solidFill>
              </a:rPr>
              <a:t>Delaney Clause</a:t>
            </a:r>
          </a:p>
          <a:p>
            <a:pPr lvl="1" eaLnBrk="1" hangingPunct="1"/>
            <a:r>
              <a:rPr lang="en-US" altLang="en-US" sz="2400" dirty="0">
                <a:solidFill>
                  <a:schemeClr val="accent6">
                    <a:lumMod val="60000"/>
                    <a:lumOff val="40000"/>
                  </a:schemeClr>
                </a:solidFill>
              </a:rPr>
              <a:t>e.g., Clean Water Act/non-point sources</a:t>
            </a:r>
          </a:p>
          <a:p>
            <a:pPr lvl="1" eaLnBrk="1" hangingPunct="1"/>
            <a:r>
              <a:rPr lang="en-US" altLang="en-US" sz="2400" dirty="0">
                <a:solidFill>
                  <a:schemeClr val="accent6">
                    <a:lumMod val="60000"/>
                    <a:lumOff val="40000"/>
                  </a:schemeClr>
                </a:solidFill>
              </a:rPr>
              <a:t>e.g., Electronic Communications Privacy Act</a:t>
            </a:r>
          </a:p>
          <a:p>
            <a:pPr eaLnBrk="1" hangingPunct="1"/>
            <a:r>
              <a:rPr lang="en-US" altLang="en-US" sz="2800" dirty="0"/>
              <a:t>Unaddressed new regulatory needs</a:t>
            </a:r>
          </a:p>
          <a:p>
            <a:pPr lvl="1" eaLnBrk="1" hangingPunct="1"/>
            <a:r>
              <a:rPr lang="en-US" altLang="en-US" sz="2200" dirty="0">
                <a:solidFill>
                  <a:schemeClr val="accent6">
                    <a:lumMod val="60000"/>
                    <a:lumOff val="40000"/>
                  </a:schemeClr>
                </a:solidFill>
              </a:rPr>
              <a:t>e.g</a:t>
            </a:r>
            <a:r>
              <a:rPr lang="en-US" altLang="en-US" sz="2400" dirty="0">
                <a:solidFill>
                  <a:schemeClr val="accent6">
                    <a:lumMod val="60000"/>
                    <a:lumOff val="40000"/>
                  </a:schemeClr>
                </a:solidFill>
              </a:rPr>
              <a:t>., nanotechnology</a:t>
            </a:r>
          </a:p>
          <a:p>
            <a:pPr lvl="1" eaLnBrk="1" hangingPunct="1"/>
            <a:r>
              <a:rPr lang="en-US" altLang="en-US" sz="2400" dirty="0">
                <a:solidFill>
                  <a:schemeClr val="accent6">
                    <a:lumMod val="60000"/>
                    <a:lumOff val="40000"/>
                  </a:schemeClr>
                </a:solidFill>
              </a:rPr>
              <a:t>e.g., preimplantation genetic diagnosis</a:t>
            </a:r>
          </a:p>
          <a:p>
            <a:pPr lvl="1" eaLnBrk="1" hangingPunct="1"/>
            <a:r>
              <a:rPr lang="en-US" altLang="en-US" sz="2400" dirty="0">
                <a:solidFill>
                  <a:schemeClr val="accent6">
                    <a:lumMod val="60000"/>
                    <a:lumOff val="40000"/>
                  </a:schemeClr>
                </a:solidFill>
              </a:rPr>
              <a:t>e.g., digital privacy</a:t>
            </a:r>
          </a:p>
        </p:txBody>
      </p:sp>
    </p:spTree>
    <p:extLst>
      <p:ext uri="{BB962C8B-B14F-4D97-AF65-F5344CB8AC3E}">
        <p14:creationId xmlns:p14="http://schemas.microsoft.com/office/powerpoint/2010/main" val="1140019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9675B-ADD3-3A1B-E938-8F323C31DB95}"/>
              </a:ext>
            </a:extLst>
          </p:cNvPr>
          <p:cNvSpPr>
            <a:spLocks noGrp="1"/>
          </p:cNvSpPr>
          <p:nvPr>
            <p:ph type="title"/>
          </p:nvPr>
        </p:nvSpPr>
        <p:spPr/>
        <p:txBody>
          <a:bodyPr/>
          <a:lstStyle/>
          <a:p>
            <a:r>
              <a:rPr lang="en-US" dirty="0"/>
              <a:t>Current Regulatory Systems Inadequate</a:t>
            </a:r>
          </a:p>
        </p:txBody>
      </p:sp>
      <p:sp>
        <p:nvSpPr>
          <p:cNvPr id="5" name="Slide Number Placeholder 4">
            <a:extLst>
              <a:ext uri="{FF2B5EF4-FFF2-40B4-BE49-F238E27FC236}">
                <a16:creationId xmlns:a16="http://schemas.microsoft.com/office/drawing/2014/main" id="{EDD20898-4A62-90D4-6AEF-F5E9B6B9F109}"/>
              </a:ext>
            </a:extLst>
          </p:cNvPr>
          <p:cNvSpPr>
            <a:spLocks noGrp="1"/>
          </p:cNvSpPr>
          <p:nvPr>
            <p:ph type="sldNum" sz="quarter" idx="12"/>
          </p:nvPr>
        </p:nvSpPr>
        <p:spPr/>
        <p:txBody>
          <a:bodyPr/>
          <a:lstStyle/>
          <a:p>
            <a:fld id="{610F3DD8-A0DC-3C44-B4A1-CFDA146FA2D1}" type="slidenum">
              <a:rPr lang="en-US" smtClean="0"/>
              <a:t>25</a:t>
            </a:fld>
            <a:endParaRPr lang="en-US" dirty="0"/>
          </a:p>
        </p:txBody>
      </p:sp>
      <p:sp>
        <p:nvSpPr>
          <p:cNvPr id="6" name="Content Placeholder 5">
            <a:extLst>
              <a:ext uri="{FF2B5EF4-FFF2-40B4-BE49-F238E27FC236}">
                <a16:creationId xmlns:a16="http://schemas.microsoft.com/office/drawing/2014/main" id="{83222146-29AC-AA35-5888-9395CCD66BEA}"/>
              </a:ext>
            </a:extLst>
          </p:cNvPr>
          <p:cNvSpPr>
            <a:spLocks noGrp="1" noChangeArrowheads="1"/>
          </p:cNvSpPr>
          <p:nvPr>
            <p:ph idx="1"/>
          </p:nvPr>
        </p:nvSpPr>
        <p:spPr>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2450" indent="-552450" eaLnBrk="1" hangingPunct="1">
              <a:lnSpc>
                <a:spcPct val="80000"/>
              </a:lnSpc>
              <a:buFontTx/>
              <a:buNone/>
            </a:pPr>
            <a:r>
              <a:rPr lang="en-US" altLang="en-US" sz="2800"/>
              <a:t>	“We have moved into… a …world dominated by rapid improvements in products, processes, and organizations, all moving at rates that exceed the ability of our traditional governing institutions to adapt or shape outcomes.  If you think that any existing regulatory framework can keep pace with this rate of change, think again.”  </a:t>
            </a:r>
          </a:p>
          <a:p>
            <a:pPr marL="933450" lvl="1" indent="-476250" eaLnBrk="1" hangingPunct="1">
              <a:lnSpc>
                <a:spcPct val="80000"/>
              </a:lnSpc>
              <a:buFont typeface="Wingdings" panose="05000000000000000000" pitchFamily="2" charset="2"/>
              <a:buNone/>
            </a:pPr>
            <a:endParaRPr lang="en-US" altLang="en-US" sz="2400"/>
          </a:p>
          <a:p>
            <a:pPr marL="933450" lvl="1" indent="-476250" eaLnBrk="1" hangingPunct="1">
              <a:lnSpc>
                <a:spcPct val="80000"/>
              </a:lnSpc>
              <a:buFont typeface="Wingdings" panose="05000000000000000000" pitchFamily="2" charset="2"/>
              <a:buNone/>
            </a:pPr>
            <a:r>
              <a:rPr lang="en-US" altLang="en-US" sz="2400"/>
              <a:t>	-David Rejeski, </a:t>
            </a:r>
            <a:r>
              <a:rPr lang="en-US" altLang="en-US" sz="2400" u="sng"/>
              <a:t>The Next Small Thing</a:t>
            </a:r>
            <a:r>
              <a:rPr lang="en-US" altLang="en-US" sz="2400"/>
              <a:t>, The Environmental Forum, March/April 2004, at 45.</a:t>
            </a:r>
          </a:p>
          <a:p>
            <a:pPr marL="552450" indent="-552450" eaLnBrk="1" hangingPunct="1">
              <a:lnSpc>
                <a:spcPct val="80000"/>
              </a:lnSpc>
              <a:buFontTx/>
              <a:buNone/>
            </a:pPr>
            <a:endParaRPr lang="en-US" altLang="en-US" sz="2800"/>
          </a:p>
        </p:txBody>
      </p:sp>
    </p:spTree>
    <p:extLst>
      <p:ext uri="{BB962C8B-B14F-4D97-AF65-F5344CB8AC3E}">
        <p14:creationId xmlns:p14="http://schemas.microsoft.com/office/powerpoint/2010/main" val="28592065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F9704EB-AC1C-145C-A073-C3E005F285DC}"/>
              </a:ext>
            </a:extLst>
          </p:cNvPr>
          <p:cNvSpPr>
            <a:spLocks noGrp="1"/>
          </p:cNvSpPr>
          <p:nvPr>
            <p:ph type="sldNum" sz="quarter" idx="12"/>
          </p:nvPr>
        </p:nvSpPr>
        <p:spPr/>
        <p:txBody>
          <a:bodyPr/>
          <a:lstStyle/>
          <a:p>
            <a:fld id="{610F3DD8-A0DC-3C44-B4A1-CFDA146FA2D1}" type="slidenum">
              <a:rPr lang="en-US" smtClean="0"/>
              <a:t>26</a:t>
            </a:fld>
            <a:endParaRPr lang="en-US" dirty="0"/>
          </a:p>
        </p:txBody>
      </p:sp>
      <p:sp>
        <p:nvSpPr>
          <p:cNvPr id="8" name="Line 2">
            <a:extLst>
              <a:ext uri="{FF2B5EF4-FFF2-40B4-BE49-F238E27FC236}">
                <a16:creationId xmlns:a16="http://schemas.microsoft.com/office/drawing/2014/main" id="{0DCB4608-C96D-3C5E-55E4-07FB99A06F94}"/>
              </a:ext>
            </a:extLst>
          </p:cNvPr>
          <p:cNvSpPr>
            <a:spLocks noChangeShapeType="1"/>
          </p:cNvSpPr>
          <p:nvPr/>
        </p:nvSpPr>
        <p:spPr bwMode="auto">
          <a:xfrm flipH="1">
            <a:off x="2951956" y="1124744"/>
            <a:ext cx="160338" cy="42862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5400">
                <a:solidFill>
                  <a:srgbClr val="000000"/>
                </a:solidFill>
                <a:round/>
                <a:headEnd/>
                <a:tailEnd/>
              </a14:hiddenLine>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sp>
        <p:nvSpPr>
          <p:cNvPr id="10" name="Line 4">
            <a:extLst>
              <a:ext uri="{FF2B5EF4-FFF2-40B4-BE49-F238E27FC236}">
                <a16:creationId xmlns:a16="http://schemas.microsoft.com/office/drawing/2014/main" id="{3D175BBA-241F-680E-BE80-F9B334A651B8}"/>
              </a:ext>
            </a:extLst>
          </p:cNvPr>
          <p:cNvSpPr>
            <a:spLocks noChangeShapeType="1"/>
          </p:cNvSpPr>
          <p:nvPr/>
        </p:nvSpPr>
        <p:spPr bwMode="auto">
          <a:xfrm>
            <a:off x="2897981" y="5464969"/>
            <a:ext cx="5946775" cy="15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grpSp>
        <p:nvGrpSpPr>
          <p:cNvPr id="11" name="Group 10">
            <a:extLst>
              <a:ext uri="{FF2B5EF4-FFF2-40B4-BE49-F238E27FC236}">
                <a16:creationId xmlns:a16="http://schemas.microsoft.com/office/drawing/2014/main" id="{8C7E1676-A8F7-C8A8-1645-BA8DA5628939}"/>
              </a:ext>
            </a:extLst>
          </p:cNvPr>
          <p:cNvGrpSpPr>
            <a:grpSpLocks/>
          </p:cNvGrpSpPr>
          <p:nvPr/>
        </p:nvGrpSpPr>
        <p:grpSpPr bwMode="auto">
          <a:xfrm>
            <a:off x="3220244" y="1929607"/>
            <a:ext cx="6616700" cy="3214687"/>
            <a:chOff x="0" y="0"/>
            <a:chExt cx="5929" cy="2880"/>
          </a:xfrm>
        </p:grpSpPr>
        <p:sp>
          <p:nvSpPr>
            <p:cNvPr id="30" name="AutoShape 6">
              <a:extLst>
                <a:ext uri="{FF2B5EF4-FFF2-40B4-BE49-F238E27FC236}">
                  <a16:creationId xmlns:a16="http://schemas.microsoft.com/office/drawing/2014/main" id="{46457C90-C09D-DDD3-A436-93CC1124BF10}"/>
                </a:ext>
              </a:extLst>
            </p:cNvPr>
            <p:cNvSpPr>
              <a:spLocks/>
            </p:cNvSpPr>
            <p:nvPr/>
          </p:nvSpPr>
          <p:spPr bwMode="auto">
            <a:xfrm>
              <a:off x="0" y="48"/>
              <a:ext cx="4608" cy="2832"/>
            </a:xfrm>
            <a:custGeom>
              <a:avLst/>
              <a:gdLst>
                <a:gd name="T0" fmla="*/ 0 w 21600"/>
                <a:gd name="T1" fmla="*/ 49 h 21600"/>
                <a:gd name="T2" fmla="*/ 71 w 21600"/>
                <a:gd name="T3" fmla="*/ 41 h 21600"/>
                <a:gd name="T4" fmla="*/ 130 w 21600"/>
                <a:gd name="T5" fmla="*/ 32 h 21600"/>
                <a:gd name="T6" fmla="*/ 177 w 21600"/>
                <a:gd name="T7" fmla="*/ 18 h 21600"/>
                <a:gd name="T8" fmla="*/ 21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21600"/>
                  </a:moveTo>
                  <a:cubicBezTo>
                    <a:pt x="2520" y="20591"/>
                    <a:pt x="5040" y="19582"/>
                    <a:pt x="7276" y="18327"/>
                  </a:cubicBezTo>
                  <a:cubicBezTo>
                    <a:pt x="9512" y="17073"/>
                    <a:pt x="11596" y="15818"/>
                    <a:pt x="13415" y="14073"/>
                  </a:cubicBezTo>
                  <a:cubicBezTo>
                    <a:pt x="15234" y="12327"/>
                    <a:pt x="16825" y="10200"/>
                    <a:pt x="18189" y="7855"/>
                  </a:cubicBezTo>
                  <a:cubicBezTo>
                    <a:pt x="19554" y="5509"/>
                    <a:pt x="21032" y="1255"/>
                    <a:pt x="21600" y="0"/>
                  </a:cubicBezTo>
                </a:path>
              </a:pathLst>
            </a:custGeom>
            <a:noFill/>
            <a:ln w="76200">
              <a:solidFill>
                <a:srgbClr val="9C89FF"/>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sp>
          <p:nvSpPr>
            <p:cNvPr id="31" name="Rectangle 30">
              <a:extLst>
                <a:ext uri="{FF2B5EF4-FFF2-40B4-BE49-F238E27FC236}">
                  <a16:creationId xmlns:a16="http://schemas.microsoft.com/office/drawing/2014/main" id="{7F746E8A-3BF8-48D4-B082-CDE82463B062}"/>
                </a:ext>
              </a:extLst>
            </p:cNvPr>
            <p:cNvSpPr>
              <a:spLocks/>
            </p:cNvSpPr>
            <p:nvPr/>
          </p:nvSpPr>
          <p:spPr bwMode="auto">
            <a:xfrm>
              <a:off x="4736" y="0"/>
              <a:ext cx="1193"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28573" bIns="0">
              <a:spAutoFit/>
            </a:bodyPr>
            <a:lstStyle>
              <a:defPPr>
                <a:defRPr lang="en-US"/>
              </a:defPPr>
              <a:lvl1pPr marL="28575" algn="l" defTabSz="642938" rtl="0" eaLnBrk="1" latinLnBrk="0" hangingPunct="1">
                <a:spcBef>
                  <a:spcPct val="20000"/>
                </a:spcBef>
                <a:buChar char="•"/>
                <a:defRPr sz="3200" kern="1200">
                  <a:solidFill>
                    <a:schemeClr val="tx1"/>
                  </a:solidFill>
                  <a:latin typeface="Arial" panose="020B0604020202020204" pitchFamily="34" charset="0"/>
                  <a:ea typeface="+mn-ea"/>
                  <a:cs typeface="+mn-cs"/>
                </a:defRPr>
              </a:lvl1pPr>
              <a:lvl2pPr marL="742950" indent="-285750" algn="l" defTabSz="642938" rtl="0" eaLnBrk="1" latinLnBrk="0" hangingPunct="1">
                <a:spcBef>
                  <a:spcPct val="20000"/>
                </a:spcBef>
                <a:buChar char="–"/>
                <a:defRPr sz="2800" kern="1200">
                  <a:solidFill>
                    <a:schemeClr val="tx1"/>
                  </a:solidFill>
                  <a:latin typeface="Arial" panose="020B0604020202020204" pitchFamily="34" charset="0"/>
                  <a:ea typeface="+mn-ea"/>
                  <a:cs typeface="+mn-cs"/>
                </a:defRPr>
              </a:lvl2pPr>
              <a:lvl3pPr marL="1143000" indent="-228600" algn="l" defTabSz="642938" rtl="0" eaLnBrk="1" latinLnBrk="0" hangingPunct="1">
                <a:spcBef>
                  <a:spcPct val="20000"/>
                </a:spcBef>
                <a:buChar char="•"/>
                <a:defRPr sz="2400" kern="1200">
                  <a:solidFill>
                    <a:schemeClr val="tx1"/>
                  </a:solidFill>
                  <a:latin typeface="Arial" panose="020B0604020202020204" pitchFamily="34" charset="0"/>
                  <a:ea typeface="+mn-ea"/>
                  <a:cs typeface="+mn-cs"/>
                </a:defRPr>
              </a:lvl3pPr>
              <a:lvl4pPr marL="16002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4pPr>
              <a:lvl5pPr marL="20574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5pPr>
              <a:lvl6pPr marL="25146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6pPr>
              <a:lvl7pPr marL="29718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7pPr>
              <a:lvl8pPr marL="34290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8pPr>
              <a:lvl9pPr marL="38862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9pPr>
            </a:lstStyle>
            <a:p>
              <a:pPr algn="ctr" eaLnBrk="1" hangingPunct="1">
                <a:spcBef>
                  <a:spcPct val="0"/>
                </a:spcBef>
                <a:buFontTx/>
                <a:buNone/>
              </a:pPr>
              <a:r>
                <a:rPr lang="en-US" altLang="en-US" sz="1700">
                  <a:cs typeface="Arial" panose="020B0604020202020204" pitchFamily="34" charset="0"/>
                  <a:sym typeface="Arial" panose="020B0604020202020204" pitchFamily="34" charset="0"/>
                </a:rPr>
                <a:t>Demographic</a:t>
              </a:r>
            </a:p>
            <a:p>
              <a:pPr algn="ctr" eaLnBrk="1" hangingPunct="1">
                <a:spcBef>
                  <a:spcPct val="0"/>
                </a:spcBef>
                <a:buFontTx/>
                <a:buNone/>
              </a:pPr>
              <a:r>
                <a:rPr lang="en-US" altLang="en-US" sz="1700">
                  <a:cs typeface="Arial" panose="020B0604020202020204" pitchFamily="34" charset="0"/>
                  <a:sym typeface="Arial" panose="020B0604020202020204" pitchFamily="34" charset="0"/>
                </a:rPr>
                <a:t>Explosion</a:t>
              </a:r>
            </a:p>
          </p:txBody>
        </p:sp>
      </p:grpSp>
      <p:grpSp>
        <p:nvGrpSpPr>
          <p:cNvPr id="12" name="Group 11">
            <a:extLst>
              <a:ext uri="{FF2B5EF4-FFF2-40B4-BE49-F238E27FC236}">
                <a16:creationId xmlns:a16="http://schemas.microsoft.com/office/drawing/2014/main" id="{17CB909B-82EA-9BE0-C2FD-531B2B2CE9D6}"/>
              </a:ext>
            </a:extLst>
          </p:cNvPr>
          <p:cNvGrpSpPr>
            <a:grpSpLocks/>
          </p:cNvGrpSpPr>
          <p:nvPr/>
        </p:nvGrpSpPr>
        <p:grpSpPr bwMode="auto">
          <a:xfrm>
            <a:off x="3220244" y="4182269"/>
            <a:ext cx="5262562" cy="1014414"/>
            <a:chOff x="0" y="0"/>
            <a:chExt cx="4715" cy="909"/>
          </a:xfrm>
        </p:grpSpPr>
        <p:sp>
          <p:nvSpPr>
            <p:cNvPr id="28" name="Line 9">
              <a:extLst>
                <a:ext uri="{FF2B5EF4-FFF2-40B4-BE49-F238E27FC236}">
                  <a16:creationId xmlns:a16="http://schemas.microsoft.com/office/drawing/2014/main" id="{82498570-F70E-27F7-6B8E-CEF762D160C0}"/>
                </a:ext>
              </a:extLst>
            </p:cNvPr>
            <p:cNvSpPr>
              <a:spLocks noChangeShapeType="1"/>
            </p:cNvSpPr>
            <p:nvPr/>
          </p:nvSpPr>
          <p:spPr bwMode="auto">
            <a:xfrm rot="10800000" flipH="1">
              <a:off x="0" y="573"/>
              <a:ext cx="4704" cy="336"/>
            </a:xfrm>
            <a:prstGeom prst="line">
              <a:avLst/>
            </a:prstGeom>
            <a:noFill/>
            <a:ln w="88900">
              <a:solidFill>
                <a:srgbClr val="FF1E57"/>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sp>
          <p:nvSpPr>
            <p:cNvPr id="29" name="Rectangle 28">
              <a:extLst>
                <a:ext uri="{FF2B5EF4-FFF2-40B4-BE49-F238E27FC236}">
                  <a16:creationId xmlns:a16="http://schemas.microsoft.com/office/drawing/2014/main" id="{56416C83-ACC0-4B3B-6C98-4F96168688AB}"/>
                </a:ext>
              </a:extLst>
            </p:cNvPr>
            <p:cNvSpPr>
              <a:spLocks/>
            </p:cNvSpPr>
            <p:nvPr/>
          </p:nvSpPr>
          <p:spPr bwMode="auto">
            <a:xfrm>
              <a:off x="3746" y="0"/>
              <a:ext cx="969"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28573" bIns="0">
              <a:spAutoFit/>
            </a:bodyPr>
            <a:lstStyle>
              <a:defPPr>
                <a:defRPr lang="en-US"/>
              </a:defPPr>
              <a:lvl1pPr marL="28575" algn="l" defTabSz="642938" rtl="0" eaLnBrk="1" latinLnBrk="0" hangingPunct="1">
                <a:spcBef>
                  <a:spcPct val="20000"/>
                </a:spcBef>
                <a:buChar char="•"/>
                <a:defRPr sz="3200" kern="1200">
                  <a:solidFill>
                    <a:schemeClr val="tx1"/>
                  </a:solidFill>
                  <a:latin typeface="Arial" panose="020B0604020202020204" pitchFamily="34" charset="0"/>
                  <a:ea typeface="+mn-ea"/>
                  <a:cs typeface="+mn-cs"/>
                </a:defRPr>
              </a:lvl1pPr>
              <a:lvl2pPr marL="742950" indent="-285750" algn="l" defTabSz="642938" rtl="0" eaLnBrk="1" latinLnBrk="0" hangingPunct="1">
                <a:spcBef>
                  <a:spcPct val="20000"/>
                </a:spcBef>
                <a:buChar char="–"/>
                <a:defRPr sz="2800" kern="1200">
                  <a:solidFill>
                    <a:schemeClr val="tx1"/>
                  </a:solidFill>
                  <a:latin typeface="Arial" panose="020B0604020202020204" pitchFamily="34" charset="0"/>
                  <a:ea typeface="+mn-ea"/>
                  <a:cs typeface="+mn-cs"/>
                </a:defRPr>
              </a:lvl2pPr>
              <a:lvl3pPr marL="1143000" indent="-228600" algn="l" defTabSz="642938" rtl="0" eaLnBrk="1" latinLnBrk="0" hangingPunct="1">
                <a:spcBef>
                  <a:spcPct val="20000"/>
                </a:spcBef>
                <a:buChar char="•"/>
                <a:defRPr sz="2400" kern="1200">
                  <a:solidFill>
                    <a:schemeClr val="tx1"/>
                  </a:solidFill>
                  <a:latin typeface="Arial" panose="020B0604020202020204" pitchFamily="34" charset="0"/>
                  <a:ea typeface="+mn-ea"/>
                  <a:cs typeface="+mn-cs"/>
                </a:defRPr>
              </a:lvl3pPr>
              <a:lvl4pPr marL="16002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4pPr>
              <a:lvl5pPr marL="20574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5pPr>
              <a:lvl6pPr marL="25146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6pPr>
              <a:lvl7pPr marL="29718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7pPr>
              <a:lvl8pPr marL="34290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8pPr>
              <a:lvl9pPr marL="38862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9pPr>
            </a:lstStyle>
            <a:p>
              <a:pPr algn="ctr" eaLnBrk="1" hangingPunct="1">
                <a:spcBef>
                  <a:spcPct val="0"/>
                </a:spcBef>
                <a:buFontTx/>
                <a:buNone/>
              </a:pPr>
              <a:r>
                <a:rPr lang="en-US" altLang="en-US" sz="1700">
                  <a:cs typeface="Arial" panose="020B0604020202020204" pitchFamily="34" charset="0"/>
                  <a:sym typeface="Arial" panose="020B0604020202020204" pitchFamily="34" charset="0"/>
                </a:rPr>
                <a:t>Human</a:t>
              </a:r>
            </a:p>
            <a:p>
              <a:pPr algn="ctr" eaLnBrk="1" hangingPunct="1">
                <a:spcBef>
                  <a:spcPct val="0"/>
                </a:spcBef>
                <a:buFontTx/>
                <a:buNone/>
              </a:pPr>
              <a:r>
                <a:rPr lang="en-US" altLang="en-US" sz="1700">
                  <a:cs typeface="Arial" panose="020B0604020202020204" pitchFamily="34" charset="0"/>
                  <a:sym typeface="Arial" panose="020B0604020202020204" pitchFamily="34" charset="0"/>
                </a:rPr>
                <a:t>Institutions</a:t>
              </a:r>
            </a:p>
          </p:txBody>
        </p:sp>
      </p:grpSp>
      <p:sp>
        <p:nvSpPr>
          <p:cNvPr id="13" name="Rectangle 12">
            <a:extLst>
              <a:ext uri="{FF2B5EF4-FFF2-40B4-BE49-F238E27FC236}">
                <a16:creationId xmlns:a16="http://schemas.microsoft.com/office/drawing/2014/main" id="{FD1FF87D-CDF5-5DBE-5C09-1EBD7C1E5671}"/>
              </a:ext>
            </a:extLst>
          </p:cNvPr>
          <p:cNvSpPr>
            <a:spLocks/>
          </p:cNvSpPr>
          <p:nvPr/>
        </p:nvSpPr>
        <p:spPr bwMode="auto">
          <a:xfrm>
            <a:off x="4560094" y="5625307"/>
            <a:ext cx="314325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28573" bIns="0"/>
          <a:lstStyle>
            <a:defPPr>
              <a:defRPr lang="en-US"/>
            </a:defPPr>
            <a:lvl1pPr marL="28575" algn="l" defTabSz="642938" rtl="0" eaLnBrk="1" latinLnBrk="0" hangingPunct="1">
              <a:spcBef>
                <a:spcPct val="20000"/>
              </a:spcBef>
              <a:buChar char="•"/>
              <a:defRPr sz="3200" kern="1200">
                <a:solidFill>
                  <a:schemeClr val="tx1"/>
                </a:solidFill>
                <a:latin typeface="Arial" panose="020B0604020202020204" pitchFamily="34" charset="0"/>
                <a:ea typeface="+mn-ea"/>
                <a:cs typeface="+mn-cs"/>
              </a:defRPr>
            </a:lvl1pPr>
            <a:lvl2pPr marL="742950" indent="-285750" algn="l" defTabSz="642938" rtl="0" eaLnBrk="1" latinLnBrk="0" hangingPunct="1">
              <a:spcBef>
                <a:spcPct val="20000"/>
              </a:spcBef>
              <a:buChar char="–"/>
              <a:defRPr sz="2800" kern="1200">
                <a:solidFill>
                  <a:schemeClr val="tx1"/>
                </a:solidFill>
                <a:latin typeface="Arial" panose="020B0604020202020204" pitchFamily="34" charset="0"/>
                <a:ea typeface="+mn-ea"/>
                <a:cs typeface="+mn-cs"/>
              </a:defRPr>
            </a:lvl2pPr>
            <a:lvl3pPr marL="1143000" indent="-228600" algn="l" defTabSz="642938" rtl="0" eaLnBrk="1" latinLnBrk="0" hangingPunct="1">
              <a:spcBef>
                <a:spcPct val="20000"/>
              </a:spcBef>
              <a:buChar char="•"/>
              <a:defRPr sz="2400" kern="1200">
                <a:solidFill>
                  <a:schemeClr val="tx1"/>
                </a:solidFill>
                <a:latin typeface="Arial" panose="020B0604020202020204" pitchFamily="34" charset="0"/>
                <a:ea typeface="+mn-ea"/>
                <a:cs typeface="+mn-cs"/>
              </a:defRPr>
            </a:lvl3pPr>
            <a:lvl4pPr marL="16002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4pPr>
            <a:lvl5pPr marL="20574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5pPr>
            <a:lvl6pPr marL="25146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6pPr>
            <a:lvl7pPr marL="29718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7pPr>
            <a:lvl8pPr marL="34290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8pPr>
            <a:lvl9pPr marL="38862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9pPr>
          </a:lstStyle>
          <a:p>
            <a:pPr algn="ctr" eaLnBrk="1" hangingPunct="1">
              <a:spcBef>
                <a:spcPts val="1300"/>
              </a:spcBef>
              <a:buFontTx/>
              <a:buNone/>
            </a:pPr>
            <a:r>
              <a:rPr lang="en-US" altLang="en-US" sz="2200">
                <a:cs typeface="Arial" panose="020B0604020202020204" pitchFamily="34" charset="0"/>
                <a:sym typeface="Arial" panose="020B0604020202020204" pitchFamily="34" charset="0"/>
              </a:rPr>
              <a:t>Time</a:t>
            </a:r>
          </a:p>
        </p:txBody>
      </p:sp>
      <p:sp>
        <p:nvSpPr>
          <p:cNvPr id="14" name="Rectangle 13">
            <a:extLst>
              <a:ext uri="{FF2B5EF4-FFF2-40B4-BE49-F238E27FC236}">
                <a16:creationId xmlns:a16="http://schemas.microsoft.com/office/drawing/2014/main" id="{71C2A18F-A9B4-ADC0-929D-8F065703F3C4}"/>
              </a:ext>
            </a:extLst>
          </p:cNvPr>
          <p:cNvSpPr>
            <a:spLocks/>
          </p:cNvSpPr>
          <p:nvPr/>
        </p:nvSpPr>
        <p:spPr bwMode="auto">
          <a:xfrm>
            <a:off x="1578768" y="267494"/>
            <a:ext cx="2833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28573" bIns="0">
            <a:spAutoFit/>
          </a:bodyPr>
          <a:lstStyle>
            <a:defPPr>
              <a:defRPr lang="en-US"/>
            </a:defPPr>
            <a:lvl1pPr marL="28575" algn="l" defTabSz="642938" rtl="0" eaLnBrk="1" latinLnBrk="0" hangingPunct="1">
              <a:spcBef>
                <a:spcPct val="20000"/>
              </a:spcBef>
              <a:buChar char="•"/>
              <a:defRPr sz="3200" kern="1200">
                <a:solidFill>
                  <a:schemeClr val="tx1"/>
                </a:solidFill>
                <a:latin typeface="Arial" panose="020B0604020202020204" pitchFamily="34" charset="0"/>
                <a:ea typeface="+mn-ea"/>
                <a:cs typeface="+mn-cs"/>
              </a:defRPr>
            </a:lvl1pPr>
            <a:lvl2pPr marL="742950" indent="-285750" algn="l" defTabSz="642938" rtl="0" eaLnBrk="1" latinLnBrk="0" hangingPunct="1">
              <a:spcBef>
                <a:spcPct val="20000"/>
              </a:spcBef>
              <a:buChar char="–"/>
              <a:defRPr sz="2800" kern="1200">
                <a:solidFill>
                  <a:schemeClr val="tx1"/>
                </a:solidFill>
                <a:latin typeface="Arial" panose="020B0604020202020204" pitchFamily="34" charset="0"/>
                <a:ea typeface="+mn-ea"/>
                <a:cs typeface="+mn-cs"/>
              </a:defRPr>
            </a:lvl2pPr>
            <a:lvl3pPr marL="1143000" indent="-228600" algn="l" defTabSz="642938" rtl="0" eaLnBrk="1" latinLnBrk="0" hangingPunct="1">
              <a:spcBef>
                <a:spcPct val="20000"/>
              </a:spcBef>
              <a:buChar char="•"/>
              <a:defRPr sz="2400" kern="1200">
                <a:solidFill>
                  <a:schemeClr val="tx1"/>
                </a:solidFill>
                <a:latin typeface="Arial" panose="020B0604020202020204" pitchFamily="34" charset="0"/>
                <a:ea typeface="+mn-ea"/>
                <a:cs typeface="+mn-cs"/>
              </a:defRPr>
            </a:lvl3pPr>
            <a:lvl4pPr marL="16002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4pPr>
            <a:lvl5pPr marL="20574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5pPr>
            <a:lvl6pPr marL="25146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6pPr>
            <a:lvl7pPr marL="29718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7pPr>
            <a:lvl8pPr marL="34290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8pPr>
            <a:lvl9pPr marL="38862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9pPr>
          </a:lstStyle>
          <a:p>
            <a:pPr algn="ctr" eaLnBrk="1" hangingPunct="1">
              <a:spcBef>
                <a:spcPct val="0"/>
              </a:spcBef>
              <a:buFontTx/>
              <a:buNone/>
            </a:pPr>
            <a:r>
              <a:rPr lang="en-US" altLang="en-US" sz="3000">
                <a:cs typeface="Arial" panose="020B0604020202020204" pitchFamily="34" charset="0"/>
                <a:sym typeface="Arial" panose="020B0604020202020204" pitchFamily="34" charset="0"/>
              </a:rPr>
              <a:t>The Pacing Gap</a:t>
            </a:r>
          </a:p>
        </p:txBody>
      </p:sp>
      <p:sp>
        <p:nvSpPr>
          <p:cNvPr id="15" name="Rectangle 14">
            <a:extLst>
              <a:ext uri="{FF2B5EF4-FFF2-40B4-BE49-F238E27FC236}">
                <a16:creationId xmlns:a16="http://schemas.microsoft.com/office/drawing/2014/main" id="{E8BD3E1D-855B-FC33-B96C-460E2D291D60}"/>
              </a:ext>
            </a:extLst>
          </p:cNvPr>
          <p:cNvSpPr>
            <a:spLocks/>
          </p:cNvSpPr>
          <p:nvPr/>
        </p:nvSpPr>
        <p:spPr bwMode="auto">
          <a:xfrm>
            <a:off x="2689879" y="5913649"/>
            <a:ext cx="5934075"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28573" bIns="0">
            <a:spAutoFit/>
          </a:bodyPr>
          <a:lstStyle>
            <a:defPPr>
              <a:defRPr lang="en-US"/>
            </a:defPPr>
            <a:lvl1pPr marL="28575" algn="l" defTabSz="642938" rtl="0" eaLnBrk="1" latinLnBrk="0" hangingPunct="1">
              <a:spcBef>
                <a:spcPct val="20000"/>
              </a:spcBef>
              <a:buChar char="•"/>
              <a:defRPr sz="3200" kern="1200">
                <a:solidFill>
                  <a:schemeClr val="tx1"/>
                </a:solidFill>
                <a:latin typeface="Arial" panose="020B0604020202020204" pitchFamily="34" charset="0"/>
                <a:ea typeface="+mn-ea"/>
                <a:cs typeface="+mn-cs"/>
              </a:defRPr>
            </a:lvl1pPr>
            <a:lvl2pPr marL="742950" indent="-285750" algn="l" defTabSz="642938" rtl="0" eaLnBrk="1" latinLnBrk="0" hangingPunct="1">
              <a:spcBef>
                <a:spcPct val="20000"/>
              </a:spcBef>
              <a:buChar char="–"/>
              <a:defRPr sz="2800" kern="1200">
                <a:solidFill>
                  <a:schemeClr val="tx1"/>
                </a:solidFill>
                <a:latin typeface="Arial" panose="020B0604020202020204" pitchFamily="34" charset="0"/>
                <a:ea typeface="+mn-ea"/>
                <a:cs typeface="+mn-cs"/>
              </a:defRPr>
            </a:lvl2pPr>
            <a:lvl3pPr marL="1143000" indent="-228600" algn="l" defTabSz="642938" rtl="0" eaLnBrk="1" latinLnBrk="0" hangingPunct="1">
              <a:spcBef>
                <a:spcPct val="20000"/>
              </a:spcBef>
              <a:buChar char="•"/>
              <a:defRPr sz="2400" kern="1200">
                <a:solidFill>
                  <a:schemeClr val="tx1"/>
                </a:solidFill>
                <a:latin typeface="Arial" panose="020B0604020202020204" pitchFamily="34" charset="0"/>
                <a:ea typeface="+mn-ea"/>
                <a:cs typeface="+mn-cs"/>
              </a:defRPr>
            </a:lvl3pPr>
            <a:lvl4pPr marL="16002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4pPr>
            <a:lvl5pPr marL="20574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5pPr>
            <a:lvl6pPr marL="25146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6pPr>
            <a:lvl7pPr marL="29718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7pPr>
            <a:lvl8pPr marL="34290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8pPr>
            <a:lvl9pPr marL="38862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9pPr>
          </a:lstStyle>
          <a:p>
            <a:pPr algn="ctr" eaLnBrk="1" hangingPunct="1">
              <a:spcBef>
                <a:spcPct val="0"/>
              </a:spcBef>
              <a:buFontTx/>
              <a:buNone/>
            </a:pPr>
            <a:r>
              <a:rPr lang="en-US" altLang="en-US" sz="1100" dirty="0">
                <a:solidFill>
                  <a:srgbClr val="000000"/>
                </a:solidFill>
                <a:cs typeface="Arial" panose="020B0604020202020204" pitchFamily="34" charset="0"/>
                <a:sym typeface="Arial" panose="020B0604020202020204" pitchFamily="34" charset="0"/>
              </a:rPr>
              <a:t>Adapted from: Rischard, J.F. 2002. </a:t>
            </a:r>
            <a:r>
              <a:rPr lang="en-US" altLang="en-US" sz="1100" i="1" dirty="0">
                <a:solidFill>
                  <a:srgbClr val="000000"/>
                </a:solidFill>
                <a:cs typeface="Arial" panose="020B0604020202020204" pitchFamily="34" charset="0"/>
                <a:sym typeface="Arial" panose="020B0604020202020204" pitchFamily="34" charset="0"/>
              </a:rPr>
              <a:t>High Noon: 20 Global Problems, 20 Years to Solve Them</a:t>
            </a:r>
          </a:p>
        </p:txBody>
      </p:sp>
      <p:grpSp>
        <p:nvGrpSpPr>
          <p:cNvPr id="16" name="Group 15">
            <a:extLst>
              <a:ext uri="{FF2B5EF4-FFF2-40B4-BE49-F238E27FC236}">
                <a16:creationId xmlns:a16="http://schemas.microsoft.com/office/drawing/2014/main" id="{893EF92C-E3A0-4AEC-C492-D30D0C61EE31}"/>
              </a:ext>
            </a:extLst>
          </p:cNvPr>
          <p:cNvGrpSpPr>
            <a:grpSpLocks/>
          </p:cNvGrpSpPr>
          <p:nvPr/>
        </p:nvGrpSpPr>
        <p:grpSpPr bwMode="auto">
          <a:xfrm>
            <a:off x="3220244" y="1124744"/>
            <a:ext cx="4392612" cy="4019550"/>
            <a:chOff x="0" y="0"/>
            <a:chExt cx="3936" cy="3600"/>
          </a:xfrm>
        </p:grpSpPr>
        <p:sp>
          <p:nvSpPr>
            <p:cNvPr id="26" name="AutoShape 15">
              <a:extLst>
                <a:ext uri="{FF2B5EF4-FFF2-40B4-BE49-F238E27FC236}">
                  <a16:creationId xmlns:a16="http://schemas.microsoft.com/office/drawing/2014/main" id="{7AC59BF6-5071-66FB-EF69-60A6A80C0053}"/>
                </a:ext>
              </a:extLst>
            </p:cNvPr>
            <p:cNvSpPr>
              <a:spLocks/>
            </p:cNvSpPr>
            <p:nvPr/>
          </p:nvSpPr>
          <p:spPr bwMode="auto">
            <a:xfrm>
              <a:off x="0" y="336"/>
              <a:ext cx="3936" cy="3264"/>
            </a:xfrm>
            <a:custGeom>
              <a:avLst/>
              <a:gdLst>
                <a:gd name="T0" fmla="*/ 0 w 21600"/>
                <a:gd name="T1" fmla="*/ 74 h 21600"/>
                <a:gd name="T2" fmla="*/ 44 w 21600"/>
                <a:gd name="T3" fmla="*/ 63 h 21600"/>
                <a:gd name="T4" fmla="*/ 81 w 21600"/>
                <a:gd name="T5" fmla="*/ 49 h 21600"/>
                <a:gd name="T6" fmla="*/ 110 w 21600"/>
                <a:gd name="T7" fmla="*/ 27 h 21600"/>
                <a:gd name="T8" fmla="*/ 131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21600"/>
                  </a:moveTo>
                  <a:cubicBezTo>
                    <a:pt x="2520" y="20591"/>
                    <a:pt x="5040" y="19582"/>
                    <a:pt x="7276" y="18327"/>
                  </a:cubicBezTo>
                  <a:cubicBezTo>
                    <a:pt x="9512" y="17073"/>
                    <a:pt x="11596" y="15818"/>
                    <a:pt x="13415" y="14073"/>
                  </a:cubicBezTo>
                  <a:cubicBezTo>
                    <a:pt x="15234" y="12327"/>
                    <a:pt x="16825" y="10200"/>
                    <a:pt x="18189" y="7855"/>
                  </a:cubicBezTo>
                  <a:cubicBezTo>
                    <a:pt x="19554" y="5509"/>
                    <a:pt x="21032" y="1255"/>
                    <a:pt x="21600" y="0"/>
                  </a:cubicBezTo>
                </a:path>
              </a:pathLst>
            </a:custGeom>
            <a:noFill/>
            <a:ln w="76200">
              <a:solidFill>
                <a:srgbClr val="FFFF66"/>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sp>
          <p:nvSpPr>
            <p:cNvPr id="27" name="Rectangle 26">
              <a:extLst>
                <a:ext uri="{FF2B5EF4-FFF2-40B4-BE49-F238E27FC236}">
                  <a16:creationId xmlns:a16="http://schemas.microsoft.com/office/drawing/2014/main" id="{89462DAD-611F-F4AD-FC74-7304B0048C35}"/>
                </a:ext>
              </a:extLst>
            </p:cNvPr>
            <p:cNvSpPr>
              <a:spLocks/>
            </p:cNvSpPr>
            <p:nvPr/>
          </p:nvSpPr>
          <p:spPr bwMode="auto">
            <a:xfrm>
              <a:off x="2614" y="0"/>
              <a:ext cx="1289"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28573" bIns="0">
              <a:spAutoFit/>
            </a:bodyPr>
            <a:lstStyle>
              <a:defPPr>
                <a:defRPr lang="en-US"/>
              </a:defPPr>
              <a:lvl1pPr marL="28575" algn="l" defTabSz="642938" rtl="0" eaLnBrk="1" latinLnBrk="0" hangingPunct="1">
                <a:spcBef>
                  <a:spcPct val="20000"/>
                </a:spcBef>
                <a:buChar char="•"/>
                <a:defRPr sz="3200" kern="1200">
                  <a:solidFill>
                    <a:schemeClr val="tx1"/>
                  </a:solidFill>
                  <a:latin typeface="Arial" panose="020B0604020202020204" pitchFamily="34" charset="0"/>
                  <a:ea typeface="+mn-ea"/>
                  <a:cs typeface="+mn-cs"/>
                </a:defRPr>
              </a:lvl1pPr>
              <a:lvl2pPr marL="742950" indent="-285750" algn="l" defTabSz="642938" rtl="0" eaLnBrk="1" latinLnBrk="0" hangingPunct="1">
                <a:spcBef>
                  <a:spcPct val="20000"/>
                </a:spcBef>
                <a:buChar char="–"/>
                <a:defRPr sz="2800" kern="1200">
                  <a:solidFill>
                    <a:schemeClr val="tx1"/>
                  </a:solidFill>
                  <a:latin typeface="Arial" panose="020B0604020202020204" pitchFamily="34" charset="0"/>
                  <a:ea typeface="+mn-ea"/>
                  <a:cs typeface="+mn-cs"/>
                </a:defRPr>
              </a:lvl2pPr>
              <a:lvl3pPr marL="1143000" indent="-228600" algn="l" defTabSz="642938" rtl="0" eaLnBrk="1" latinLnBrk="0" hangingPunct="1">
                <a:spcBef>
                  <a:spcPct val="20000"/>
                </a:spcBef>
                <a:buChar char="•"/>
                <a:defRPr sz="2400" kern="1200">
                  <a:solidFill>
                    <a:schemeClr val="tx1"/>
                  </a:solidFill>
                  <a:latin typeface="Arial" panose="020B0604020202020204" pitchFamily="34" charset="0"/>
                  <a:ea typeface="+mn-ea"/>
                  <a:cs typeface="+mn-cs"/>
                </a:defRPr>
              </a:lvl3pPr>
              <a:lvl4pPr marL="16002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4pPr>
              <a:lvl5pPr marL="20574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5pPr>
              <a:lvl6pPr marL="25146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6pPr>
              <a:lvl7pPr marL="29718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7pPr>
              <a:lvl8pPr marL="34290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8pPr>
              <a:lvl9pPr marL="38862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9pPr>
            </a:lstStyle>
            <a:p>
              <a:pPr algn="ctr" eaLnBrk="1" hangingPunct="1">
                <a:spcBef>
                  <a:spcPct val="0"/>
                </a:spcBef>
                <a:buFontTx/>
                <a:buNone/>
              </a:pPr>
              <a:r>
                <a:rPr lang="en-US" altLang="en-US" sz="1700" dirty="0">
                  <a:cs typeface="Arial" panose="020B0604020202020204" pitchFamily="34" charset="0"/>
                  <a:sym typeface="Arial" panose="020B0604020202020204" pitchFamily="34" charset="0"/>
                </a:rPr>
                <a:t>Technological </a:t>
              </a:r>
            </a:p>
            <a:p>
              <a:pPr algn="ctr" eaLnBrk="1" hangingPunct="1">
                <a:spcBef>
                  <a:spcPct val="0"/>
                </a:spcBef>
                <a:buFontTx/>
                <a:buNone/>
              </a:pPr>
              <a:r>
                <a:rPr lang="en-US" altLang="en-US" sz="1700" dirty="0">
                  <a:cs typeface="Arial" panose="020B0604020202020204" pitchFamily="34" charset="0"/>
                  <a:sym typeface="Arial" panose="020B0604020202020204" pitchFamily="34" charset="0"/>
                </a:rPr>
                <a:t>Revolution</a:t>
              </a:r>
            </a:p>
          </p:txBody>
        </p:sp>
      </p:grpSp>
      <p:grpSp>
        <p:nvGrpSpPr>
          <p:cNvPr id="17" name="Group 16">
            <a:extLst>
              <a:ext uri="{FF2B5EF4-FFF2-40B4-BE49-F238E27FC236}">
                <a16:creationId xmlns:a16="http://schemas.microsoft.com/office/drawing/2014/main" id="{ED32E34D-A518-0558-0BEE-84038FA60AB1}"/>
              </a:ext>
            </a:extLst>
          </p:cNvPr>
          <p:cNvGrpSpPr>
            <a:grpSpLocks/>
          </p:cNvGrpSpPr>
          <p:nvPr/>
        </p:nvGrpSpPr>
        <p:grpSpPr bwMode="auto">
          <a:xfrm>
            <a:off x="3272631" y="858044"/>
            <a:ext cx="5895975" cy="4286250"/>
            <a:chOff x="0" y="0"/>
            <a:chExt cx="5282" cy="3840"/>
          </a:xfrm>
        </p:grpSpPr>
        <p:sp>
          <p:nvSpPr>
            <p:cNvPr id="24" name="Rectangle 23">
              <a:extLst>
                <a:ext uri="{FF2B5EF4-FFF2-40B4-BE49-F238E27FC236}">
                  <a16:creationId xmlns:a16="http://schemas.microsoft.com/office/drawing/2014/main" id="{8778DE74-CC65-B31E-B122-9995B8C106D2}"/>
                </a:ext>
              </a:extLst>
            </p:cNvPr>
            <p:cNvSpPr>
              <a:spLocks/>
            </p:cNvSpPr>
            <p:nvPr/>
          </p:nvSpPr>
          <p:spPr bwMode="auto">
            <a:xfrm>
              <a:off x="4324" y="0"/>
              <a:ext cx="958"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28573" bIns="0">
              <a:spAutoFit/>
            </a:bodyPr>
            <a:lstStyle>
              <a:defPPr>
                <a:defRPr lang="en-US"/>
              </a:defPPr>
              <a:lvl1pPr marL="28575" algn="l" defTabSz="642938" rtl="0" eaLnBrk="1" latinLnBrk="0" hangingPunct="1">
                <a:spcBef>
                  <a:spcPct val="20000"/>
                </a:spcBef>
                <a:buChar char="•"/>
                <a:defRPr sz="3200" kern="1200">
                  <a:solidFill>
                    <a:schemeClr val="tx1"/>
                  </a:solidFill>
                  <a:latin typeface="Arial" panose="020B0604020202020204" pitchFamily="34" charset="0"/>
                  <a:ea typeface="+mn-ea"/>
                  <a:cs typeface="+mn-cs"/>
                </a:defRPr>
              </a:lvl1pPr>
              <a:lvl2pPr marL="742950" indent="-285750" algn="l" defTabSz="642938" rtl="0" eaLnBrk="1" latinLnBrk="0" hangingPunct="1">
                <a:spcBef>
                  <a:spcPct val="20000"/>
                </a:spcBef>
                <a:buChar char="–"/>
                <a:defRPr sz="2800" kern="1200">
                  <a:solidFill>
                    <a:schemeClr val="tx1"/>
                  </a:solidFill>
                  <a:latin typeface="Arial" panose="020B0604020202020204" pitchFamily="34" charset="0"/>
                  <a:ea typeface="+mn-ea"/>
                  <a:cs typeface="+mn-cs"/>
                </a:defRPr>
              </a:lvl2pPr>
              <a:lvl3pPr marL="1143000" indent="-228600" algn="l" defTabSz="642938" rtl="0" eaLnBrk="1" latinLnBrk="0" hangingPunct="1">
                <a:spcBef>
                  <a:spcPct val="20000"/>
                </a:spcBef>
                <a:buChar char="•"/>
                <a:defRPr sz="2400" kern="1200">
                  <a:solidFill>
                    <a:schemeClr val="tx1"/>
                  </a:solidFill>
                  <a:latin typeface="Arial" panose="020B0604020202020204" pitchFamily="34" charset="0"/>
                  <a:ea typeface="+mn-ea"/>
                  <a:cs typeface="+mn-cs"/>
                </a:defRPr>
              </a:lvl3pPr>
              <a:lvl4pPr marL="16002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4pPr>
              <a:lvl5pPr marL="20574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5pPr>
              <a:lvl6pPr marL="25146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6pPr>
              <a:lvl7pPr marL="29718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7pPr>
              <a:lvl8pPr marL="34290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8pPr>
              <a:lvl9pPr marL="38862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9pPr>
            </a:lstStyle>
            <a:p>
              <a:pPr algn="ctr" eaLnBrk="1" hangingPunct="1">
                <a:spcBef>
                  <a:spcPct val="0"/>
                </a:spcBef>
                <a:buFontTx/>
                <a:buNone/>
              </a:pPr>
              <a:r>
                <a:rPr lang="en-US" altLang="en-US" sz="1700">
                  <a:cs typeface="Arial" panose="020B0604020202020204" pitchFamily="34" charset="0"/>
                  <a:sym typeface="Arial" panose="020B0604020202020204" pitchFamily="34" charset="0"/>
                </a:rPr>
                <a:t>Economic</a:t>
              </a:r>
            </a:p>
            <a:p>
              <a:pPr algn="ctr" eaLnBrk="1" hangingPunct="1">
                <a:spcBef>
                  <a:spcPct val="0"/>
                </a:spcBef>
                <a:buFontTx/>
                <a:buNone/>
              </a:pPr>
              <a:r>
                <a:rPr lang="en-US" altLang="en-US" sz="1700">
                  <a:cs typeface="Arial" panose="020B0604020202020204" pitchFamily="34" charset="0"/>
                  <a:sym typeface="Arial" panose="020B0604020202020204" pitchFamily="34" charset="0"/>
                </a:rPr>
                <a:t>Revolution</a:t>
              </a:r>
            </a:p>
          </p:txBody>
        </p:sp>
        <p:sp>
          <p:nvSpPr>
            <p:cNvPr id="25" name="AutoShape 19">
              <a:extLst>
                <a:ext uri="{FF2B5EF4-FFF2-40B4-BE49-F238E27FC236}">
                  <a16:creationId xmlns:a16="http://schemas.microsoft.com/office/drawing/2014/main" id="{4D9A70B4-5EDC-83DF-907C-A450853D8E25}"/>
                </a:ext>
              </a:extLst>
            </p:cNvPr>
            <p:cNvSpPr>
              <a:spLocks/>
            </p:cNvSpPr>
            <p:nvPr/>
          </p:nvSpPr>
          <p:spPr bwMode="auto">
            <a:xfrm>
              <a:off x="0" y="480"/>
              <a:ext cx="4272" cy="3360"/>
            </a:xfrm>
            <a:custGeom>
              <a:avLst/>
              <a:gdLst>
                <a:gd name="T0" fmla="*/ 0 w 21600"/>
                <a:gd name="T1" fmla="*/ 81 h 21600"/>
                <a:gd name="T2" fmla="*/ 56 w 21600"/>
                <a:gd name="T3" fmla="*/ 69 h 21600"/>
                <a:gd name="T4" fmla="*/ 104 w 21600"/>
                <a:gd name="T5" fmla="*/ 53 h 21600"/>
                <a:gd name="T6" fmla="*/ 141 w 21600"/>
                <a:gd name="T7" fmla="*/ 30 h 21600"/>
                <a:gd name="T8" fmla="*/ 167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21600"/>
                  </a:moveTo>
                  <a:cubicBezTo>
                    <a:pt x="2520" y="20591"/>
                    <a:pt x="5040" y="19582"/>
                    <a:pt x="7276" y="18327"/>
                  </a:cubicBezTo>
                  <a:cubicBezTo>
                    <a:pt x="9512" y="17073"/>
                    <a:pt x="11596" y="15818"/>
                    <a:pt x="13415" y="14073"/>
                  </a:cubicBezTo>
                  <a:cubicBezTo>
                    <a:pt x="15234" y="12327"/>
                    <a:pt x="16825" y="10200"/>
                    <a:pt x="18189" y="7855"/>
                  </a:cubicBezTo>
                  <a:cubicBezTo>
                    <a:pt x="19554" y="5509"/>
                    <a:pt x="21032" y="1255"/>
                    <a:pt x="21600" y="0"/>
                  </a:cubicBezTo>
                </a:path>
              </a:pathLst>
            </a:custGeom>
            <a:noFill/>
            <a:ln w="76200">
              <a:solidFill>
                <a:srgbClr val="FF543D"/>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grpSp>
      <p:sp>
        <p:nvSpPr>
          <p:cNvPr id="19" name="Rectangle 18">
            <a:extLst>
              <a:ext uri="{FF2B5EF4-FFF2-40B4-BE49-F238E27FC236}">
                <a16:creationId xmlns:a16="http://schemas.microsoft.com/office/drawing/2014/main" id="{81E70C57-BAC6-3D50-D578-C7224B0662C0}"/>
              </a:ext>
            </a:extLst>
          </p:cNvPr>
          <p:cNvSpPr>
            <a:spLocks/>
          </p:cNvSpPr>
          <p:nvPr/>
        </p:nvSpPr>
        <p:spPr bwMode="auto">
          <a:xfrm>
            <a:off x="10238581" y="6396832"/>
            <a:ext cx="37465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64291" tIns="32146" rIns="64291" bIns="32146">
            <a:spAutoFit/>
          </a:bodyPr>
          <a:lstStyle>
            <a:defPPr>
              <a:defRPr lang="en-US"/>
            </a:defPPr>
            <a:lvl1pPr marL="0" algn="l" defTabSz="642938" rtl="0" eaLnBrk="1" latinLnBrk="0" hangingPunct="1">
              <a:spcBef>
                <a:spcPct val="20000"/>
              </a:spcBef>
              <a:buChar char="•"/>
              <a:defRPr sz="3200" kern="1200">
                <a:solidFill>
                  <a:schemeClr val="tx1"/>
                </a:solidFill>
                <a:latin typeface="Arial" panose="020B0604020202020204" pitchFamily="34" charset="0"/>
                <a:ea typeface="+mn-ea"/>
                <a:cs typeface="+mn-cs"/>
              </a:defRPr>
            </a:lvl1pPr>
            <a:lvl2pPr marL="742950" indent="-285750" algn="l" defTabSz="642938" rtl="0" eaLnBrk="1" latinLnBrk="0" hangingPunct="1">
              <a:spcBef>
                <a:spcPct val="20000"/>
              </a:spcBef>
              <a:buChar char="–"/>
              <a:defRPr sz="2800" kern="1200">
                <a:solidFill>
                  <a:schemeClr val="tx1"/>
                </a:solidFill>
                <a:latin typeface="Arial" panose="020B0604020202020204" pitchFamily="34" charset="0"/>
                <a:ea typeface="+mn-ea"/>
                <a:cs typeface="+mn-cs"/>
              </a:defRPr>
            </a:lvl2pPr>
            <a:lvl3pPr marL="1143000" indent="-228600" algn="l" defTabSz="642938" rtl="0" eaLnBrk="1" latinLnBrk="0" hangingPunct="1">
              <a:spcBef>
                <a:spcPct val="20000"/>
              </a:spcBef>
              <a:buChar char="•"/>
              <a:defRPr sz="2400" kern="1200">
                <a:solidFill>
                  <a:schemeClr val="tx1"/>
                </a:solidFill>
                <a:latin typeface="Arial" panose="020B0604020202020204" pitchFamily="34" charset="0"/>
                <a:ea typeface="+mn-ea"/>
                <a:cs typeface="+mn-cs"/>
              </a:defRPr>
            </a:lvl3pPr>
            <a:lvl4pPr marL="16002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4pPr>
            <a:lvl5pPr marL="2057400" indent="-228600" algn="l" defTabSz="642938" rtl="0" eaLnBrk="1" latinLnBrk="0" hangingPunct="1">
              <a:spcBef>
                <a:spcPct val="20000"/>
              </a:spcBef>
              <a:buChar char="»"/>
              <a:defRPr sz="2000" kern="1200">
                <a:solidFill>
                  <a:schemeClr val="tx1"/>
                </a:solidFill>
                <a:latin typeface="Arial" panose="020B0604020202020204" pitchFamily="34" charset="0"/>
                <a:ea typeface="+mn-ea"/>
                <a:cs typeface="+mn-cs"/>
              </a:defRPr>
            </a:lvl5pPr>
            <a:lvl6pPr marL="25146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6pPr>
            <a:lvl7pPr marL="29718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7pPr>
            <a:lvl8pPr marL="34290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8pPr>
            <a:lvl9pPr marL="3886200" indent="-228600" algn="l" defTabSz="642938"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mn-cs"/>
              </a:defRPr>
            </a:lvl9pPr>
          </a:lstStyle>
          <a:p>
            <a:pPr algn="ctr" eaLnBrk="1" hangingPunct="1">
              <a:spcBef>
                <a:spcPct val="0"/>
              </a:spcBef>
              <a:buFontTx/>
              <a:buNone/>
            </a:pPr>
            <a:r>
              <a:rPr lang="en-US" altLang="en-US" sz="800">
                <a:solidFill>
                  <a:srgbClr val="FFFFFF"/>
                </a:solidFill>
                <a:ea typeface="ヒラギノ角ゴ ProN W3" pitchFamily="80" charset="-128"/>
              </a:rPr>
              <a:t>17</a:t>
            </a:r>
          </a:p>
        </p:txBody>
      </p:sp>
      <p:sp>
        <p:nvSpPr>
          <p:cNvPr id="67" name="AutoShape 23">
            <a:extLst>
              <a:ext uri="{FF2B5EF4-FFF2-40B4-BE49-F238E27FC236}">
                <a16:creationId xmlns:a16="http://schemas.microsoft.com/office/drawing/2014/main" id="{785A3C9C-EC87-BC3B-0BD9-D75DFA0FE1AA}"/>
              </a:ext>
            </a:extLst>
          </p:cNvPr>
          <p:cNvSpPr>
            <a:spLocks/>
          </p:cNvSpPr>
          <p:nvPr/>
        </p:nvSpPr>
        <p:spPr bwMode="auto">
          <a:xfrm>
            <a:off x="5262821" y="3863306"/>
            <a:ext cx="1749341" cy="1307183"/>
          </a:xfrm>
          <a:custGeom>
            <a:avLst/>
            <a:gdLst>
              <a:gd name="T0" fmla="*/ 2 w 21600"/>
              <a:gd name="T1" fmla="*/ 0 h 21600"/>
              <a:gd name="T2" fmla="*/ 1 w 21600"/>
              <a:gd name="T3" fmla="*/ 0 h 21600"/>
              <a:gd name="T4" fmla="*/ 1 w 21600"/>
              <a:gd name="T5" fmla="*/ 0 h 21600"/>
              <a:gd name="T6" fmla="*/ 0 w 21600"/>
              <a:gd name="T7" fmla="*/ 0 h 21600"/>
              <a:gd name="T8" fmla="*/ 1 w 21600"/>
              <a:gd name="T9" fmla="*/ 0 h 21600"/>
              <a:gd name="T10" fmla="*/ 0 w 21600"/>
              <a:gd name="T11" fmla="*/ 0 h 21600"/>
              <a:gd name="T12" fmla="*/ 1 w 21600"/>
              <a:gd name="T13" fmla="*/ 0 h 21600"/>
              <a:gd name="T14" fmla="*/ 0 w 21600"/>
              <a:gd name="T15" fmla="*/ 1 h 21600"/>
              <a:gd name="T16" fmla="*/ 1 w 21600"/>
              <a:gd name="T17" fmla="*/ 1 h 21600"/>
              <a:gd name="T18" fmla="*/ 1 w 21600"/>
              <a:gd name="T19" fmla="*/ 1 h 21600"/>
              <a:gd name="T20" fmla="*/ 1 w 21600"/>
              <a:gd name="T21" fmla="*/ 1 h 21600"/>
              <a:gd name="T22" fmla="*/ 1 w 21600"/>
              <a:gd name="T23" fmla="*/ 1 h 21600"/>
              <a:gd name="T24" fmla="*/ 2 w 21600"/>
              <a:gd name="T25" fmla="*/ 1 h 21600"/>
              <a:gd name="T26" fmla="*/ 2 w 21600"/>
              <a:gd name="T27" fmla="*/ 1 h 21600"/>
              <a:gd name="T28" fmla="*/ 2 w 21600"/>
              <a:gd name="T29" fmla="*/ 1 h 21600"/>
              <a:gd name="T30" fmla="*/ 3 w 21600"/>
              <a:gd name="T31" fmla="*/ 1 h 21600"/>
              <a:gd name="T32" fmla="*/ 3 w 21600"/>
              <a:gd name="T33" fmla="*/ 0 h 21600"/>
              <a:gd name="T34" fmla="*/ 4 w 21600"/>
              <a:gd name="T35" fmla="*/ 1 h 21600"/>
              <a:gd name="T36" fmla="*/ 3 w 21600"/>
              <a:gd name="T37" fmla="*/ 0 h 21600"/>
              <a:gd name="T38" fmla="*/ 4 w 21600"/>
              <a:gd name="T39" fmla="*/ 0 h 21600"/>
              <a:gd name="T40" fmla="*/ 3 w 21600"/>
              <a:gd name="T41" fmla="*/ 0 h 21600"/>
              <a:gd name="T42" fmla="*/ 3 w 21600"/>
              <a:gd name="T43" fmla="*/ 0 h 21600"/>
              <a:gd name="T44" fmla="*/ 2 w 21600"/>
              <a:gd name="T45" fmla="*/ 0 h 21600"/>
              <a:gd name="T46" fmla="*/ 3 w 21600"/>
              <a:gd name="T47" fmla="*/ 0 h 21600"/>
              <a:gd name="T48" fmla="*/ 2 w 21600"/>
              <a:gd name="T49" fmla="*/ 0 h 216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600"/>
              <a:gd name="T76" fmla="*/ 0 h 21600"/>
              <a:gd name="T77" fmla="*/ 21600 w 21600"/>
              <a:gd name="T78" fmla="*/ 21600 h 216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600" h="21600">
                <a:moveTo>
                  <a:pt x="10800" y="5800"/>
                </a:moveTo>
                <a:lnTo>
                  <a:pt x="8352" y="2295"/>
                </a:lnTo>
                <a:lnTo>
                  <a:pt x="7312" y="6320"/>
                </a:lnTo>
                <a:lnTo>
                  <a:pt x="370" y="2295"/>
                </a:lnTo>
                <a:lnTo>
                  <a:pt x="4627" y="7617"/>
                </a:lnTo>
                <a:lnTo>
                  <a:pt x="0" y="8615"/>
                </a:lnTo>
                <a:lnTo>
                  <a:pt x="3722" y="11775"/>
                </a:lnTo>
                <a:lnTo>
                  <a:pt x="135" y="14587"/>
                </a:lnTo>
                <a:lnTo>
                  <a:pt x="5667" y="13937"/>
                </a:lnTo>
                <a:lnTo>
                  <a:pt x="4762" y="17617"/>
                </a:lnTo>
                <a:lnTo>
                  <a:pt x="7715" y="15627"/>
                </a:lnTo>
                <a:lnTo>
                  <a:pt x="8485" y="21600"/>
                </a:lnTo>
                <a:lnTo>
                  <a:pt x="10532" y="14935"/>
                </a:lnTo>
                <a:lnTo>
                  <a:pt x="13247" y="19737"/>
                </a:lnTo>
                <a:lnTo>
                  <a:pt x="14020" y="14457"/>
                </a:lnTo>
                <a:lnTo>
                  <a:pt x="18145" y="18095"/>
                </a:lnTo>
                <a:lnTo>
                  <a:pt x="16837" y="12942"/>
                </a:lnTo>
                <a:lnTo>
                  <a:pt x="21600" y="13290"/>
                </a:lnTo>
                <a:lnTo>
                  <a:pt x="17607" y="10475"/>
                </a:lnTo>
                <a:lnTo>
                  <a:pt x="21097" y="8137"/>
                </a:lnTo>
                <a:lnTo>
                  <a:pt x="16702" y="7315"/>
                </a:lnTo>
                <a:lnTo>
                  <a:pt x="18380" y="4457"/>
                </a:lnTo>
                <a:lnTo>
                  <a:pt x="14155" y="5325"/>
                </a:lnTo>
                <a:lnTo>
                  <a:pt x="14522" y="0"/>
                </a:lnTo>
                <a:lnTo>
                  <a:pt x="10800" y="5800"/>
                </a:lnTo>
                <a:close/>
                <a:moveTo>
                  <a:pt x="10800" y="5800"/>
                </a:moveTo>
              </a:path>
            </a:pathLst>
          </a:custGeom>
          <a:solidFill>
            <a:srgbClr val="343434"/>
          </a:solidFill>
          <a:ln w="25400">
            <a:solidFill>
              <a:schemeClr val="tx1"/>
            </a:solidFill>
            <a:miter lim="800000"/>
            <a:headEnd/>
            <a:tailEnd/>
          </a:ln>
        </p:spPr>
        <p:txBody>
          <a:bodyPr lIns="0" tIns="0" rIns="0" b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
        <p:nvSpPr>
          <p:cNvPr id="69" name="TextBox 68">
            <a:extLst>
              <a:ext uri="{FF2B5EF4-FFF2-40B4-BE49-F238E27FC236}">
                <a16:creationId xmlns:a16="http://schemas.microsoft.com/office/drawing/2014/main" id="{B01A24F9-63AF-ACA4-3BCC-333CA70BD4DB}"/>
              </a:ext>
            </a:extLst>
          </p:cNvPr>
          <p:cNvSpPr txBox="1"/>
          <p:nvPr/>
        </p:nvSpPr>
        <p:spPr>
          <a:xfrm>
            <a:off x="5733963" y="4317846"/>
            <a:ext cx="1438536" cy="369332"/>
          </a:xfrm>
          <a:prstGeom prst="rect">
            <a:avLst/>
          </a:prstGeom>
          <a:noFill/>
        </p:spPr>
        <p:txBody>
          <a:bodyPr wrap="square" rtlCol="0">
            <a:spAutoFit/>
          </a:bodyPr>
          <a:lstStyle/>
          <a:p>
            <a:r>
              <a:rPr lang="en-US" dirty="0"/>
              <a:t>GAP</a:t>
            </a:r>
          </a:p>
        </p:txBody>
      </p:sp>
      <p:sp>
        <p:nvSpPr>
          <p:cNvPr id="71" name="TextBox 70">
            <a:extLst>
              <a:ext uri="{FF2B5EF4-FFF2-40B4-BE49-F238E27FC236}">
                <a16:creationId xmlns:a16="http://schemas.microsoft.com/office/drawing/2014/main" id="{82BBF462-79B6-1260-1FAF-15F464859768}"/>
              </a:ext>
            </a:extLst>
          </p:cNvPr>
          <p:cNvSpPr txBox="1"/>
          <p:nvPr/>
        </p:nvSpPr>
        <p:spPr>
          <a:xfrm>
            <a:off x="6390204" y="879148"/>
            <a:ext cx="1651000" cy="646331"/>
          </a:xfrm>
          <a:prstGeom prst="rect">
            <a:avLst/>
          </a:prstGeom>
          <a:noFill/>
        </p:spPr>
        <p:txBody>
          <a:bodyPr wrap="square" rtlCol="0">
            <a:spAutoFit/>
          </a:bodyPr>
          <a:lstStyle/>
          <a:p>
            <a:r>
              <a:rPr lang="en-US" dirty="0">
                <a:solidFill>
                  <a:srgbClr val="000000"/>
                </a:solidFill>
              </a:rPr>
              <a:t>Technological Revolution </a:t>
            </a:r>
          </a:p>
        </p:txBody>
      </p:sp>
      <p:sp>
        <p:nvSpPr>
          <p:cNvPr id="73" name="TextBox 72">
            <a:extLst>
              <a:ext uri="{FF2B5EF4-FFF2-40B4-BE49-F238E27FC236}">
                <a16:creationId xmlns:a16="http://schemas.microsoft.com/office/drawing/2014/main" id="{05A59C16-1DF1-BD2F-55DA-E2D86EFBF438}"/>
              </a:ext>
            </a:extLst>
          </p:cNvPr>
          <p:cNvSpPr txBox="1"/>
          <p:nvPr/>
        </p:nvSpPr>
        <p:spPr>
          <a:xfrm>
            <a:off x="7779546" y="651342"/>
            <a:ext cx="1651000" cy="646331"/>
          </a:xfrm>
          <a:prstGeom prst="rect">
            <a:avLst/>
          </a:prstGeom>
          <a:noFill/>
        </p:spPr>
        <p:txBody>
          <a:bodyPr wrap="square" rtlCol="0">
            <a:spAutoFit/>
          </a:bodyPr>
          <a:lstStyle/>
          <a:p>
            <a:r>
              <a:rPr lang="en-US" dirty="0">
                <a:solidFill>
                  <a:srgbClr val="000000"/>
                </a:solidFill>
              </a:rPr>
              <a:t>Economic Revolution </a:t>
            </a:r>
          </a:p>
        </p:txBody>
      </p:sp>
      <p:sp>
        <p:nvSpPr>
          <p:cNvPr id="74" name="TextBox 73">
            <a:extLst>
              <a:ext uri="{FF2B5EF4-FFF2-40B4-BE49-F238E27FC236}">
                <a16:creationId xmlns:a16="http://schemas.microsoft.com/office/drawing/2014/main" id="{99CE8FA2-447A-81D3-C6DC-F12DF33C715C}"/>
              </a:ext>
            </a:extLst>
          </p:cNvPr>
          <p:cNvSpPr txBox="1"/>
          <p:nvPr/>
        </p:nvSpPr>
        <p:spPr>
          <a:xfrm>
            <a:off x="8162155" y="1299618"/>
            <a:ext cx="1651000" cy="646331"/>
          </a:xfrm>
          <a:prstGeom prst="rect">
            <a:avLst/>
          </a:prstGeom>
          <a:noFill/>
        </p:spPr>
        <p:txBody>
          <a:bodyPr wrap="square" rtlCol="0">
            <a:spAutoFit/>
          </a:bodyPr>
          <a:lstStyle/>
          <a:p>
            <a:r>
              <a:rPr lang="en-US" dirty="0">
                <a:solidFill>
                  <a:srgbClr val="000000"/>
                </a:solidFill>
              </a:rPr>
              <a:t>Demographic Explosion </a:t>
            </a:r>
          </a:p>
        </p:txBody>
      </p:sp>
      <p:sp>
        <p:nvSpPr>
          <p:cNvPr id="75" name="TextBox 74">
            <a:extLst>
              <a:ext uri="{FF2B5EF4-FFF2-40B4-BE49-F238E27FC236}">
                <a16:creationId xmlns:a16="http://schemas.microsoft.com/office/drawing/2014/main" id="{8EEBFC05-1675-6575-B8BB-E7B0653D8B91}"/>
              </a:ext>
            </a:extLst>
          </p:cNvPr>
          <p:cNvSpPr txBox="1"/>
          <p:nvPr/>
        </p:nvSpPr>
        <p:spPr>
          <a:xfrm>
            <a:off x="8065744" y="3880707"/>
            <a:ext cx="1651000" cy="646331"/>
          </a:xfrm>
          <a:prstGeom prst="rect">
            <a:avLst/>
          </a:prstGeom>
          <a:noFill/>
        </p:spPr>
        <p:txBody>
          <a:bodyPr wrap="square" rtlCol="0">
            <a:spAutoFit/>
          </a:bodyPr>
          <a:lstStyle/>
          <a:p>
            <a:r>
              <a:rPr lang="en-US" dirty="0">
                <a:solidFill>
                  <a:srgbClr val="000000"/>
                </a:solidFill>
              </a:rPr>
              <a:t>Human Institutions</a:t>
            </a:r>
          </a:p>
        </p:txBody>
      </p:sp>
      <p:sp>
        <p:nvSpPr>
          <p:cNvPr id="76" name="TextBox 75">
            <a:extLst>
              <a:ext uri="{FF2B5EF4-FFF2-40B4-BE49-F238E27FC236}">
                <a16:creationId xmlns:a16="http://schemas.microsoft.com/office/drawing/2014/main" id="{8A35BD3C-F613-0445-211F-667046DED00C}"/>
              </a:ext>
            </a:extLst>
          </p:cNvPr>
          <p:cNvSpPr txBox="1"/>
          <p:nvPr/>
        </p:nvSpPr>
        <p:spPr>
          <a:xfrm>
            <a:off x="1028029" y="759335"/>
            <a:ext cx="4787945" cy="707886"/>
          </a:xfrm>
          <a:prstGeom prst="rect">
            <a:avLst/>
          </a:prstGeom>
          <a:noFill/>
        </p:spPr>
        <p:txBody>
          <a:bodyPr wrap="square" rtlCol="0">
            <a:spAutoFit/>
          </a:bodyPr>
          <a:lstStyle/>
          <a:p>
            <a:r>
              <a:rPr lang="en-US" sz="4000" dirty="0">
                <a:solidFill>
                  <a:srgbClr val="000000"/>
                </a:solidFill>
              </a:rPr>
              <a:t>The Pacing Problem</a:t>
            </a:r>
          </a:p>
        </p:txBody>
      </p:sp>
      <p:sp>
        <p:nvSpPr>
          <p:cNvPr id="77" name="TextBox 76">
            <a:extLst>
              <a:ext uri="{FF2B5EF4-FFF2-40B4-BE49-F238E27FC236}">
                <a16:creationId xmlns:a16="http://schemas.microsoft.com/office/drawing/2014/main" id="{13A341B2-A79A-9623-4086-5BA84C251C4E}"/>
              </a:ext>
            </a:extLst>
          </p:cNvPr>
          <p:cNvSpPr txBox="1"/>
          <p:nvPr/>
        </p:nvSpPr>
        <p:spPr>
          <a:xfrm>
            <a:off x="5564704" y="5262959"/>
            <a:ext cx="1651000" cy="369332"/>
          </a:xfrm>
          <a:prstGeom prst="rect">
            <a:avLst/>
          </a:prstGeom>
          <a:noFill/>
        </p:spPr>
        <p:txBody>
          <a:bodyPr wrap="square" rtlCol="0">
            <a:spAutoFit/>
          </a:bodyPr>
          <a:lstStyle/>
          <a:p>
            <a:r>
              <a:rPr lang="en-US" dirty="0">
                <a:solidFill>
                  <a:srgbClr val="000000"/>
                </a:solidFill>
              </a:rPr>
              <a:t>Time </a:t>
            </a:r>
          </a:p>
        </p:txBody>
      </p:sp>
      <p:sp>
        <p:nvSpPr>
          <p:cNvPr id="78" name="Line 3">
            <a:extLst>
              <a:ext uri="{FF2B5EF4-FFF2-40B4-BE49-F238E27FC236}">
                <a16:creationId xmlns:a16="http://schemas.microsoft.com/office/drawing/2014/main" id="{650EB378-8D36-3708-F38A-0767FDC8F024}"/>
              </a:ext>
            </a:extLst>
          </p:cNvPr>
          <p:cNvSpPr>
            <a:spLocks noChangeShapeType="1"/>
          </p:cNvSpPr>
          <p:nvPr/>
        </p:nvSpPr>
        <p:spPr bwMode="auto">
          <a:xfrm>
            <a:off x="2791619" y="1604570"/>
            <a:ext cx="1588" cy="412591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
        <p:nvSpPr>
          <p:cNvPr id="79" name="Line 4">
            <a:extLst>
              <a:ext uri="{FF2B5EF4-FFF2-40B4-BE49-F238E27FC236}">
                <a16:creationId xmlns:a16="http://schemas.microsoft.com/office/drawing/2014/main" id="{3D175BBA-241F-680E-BE80-F9B334A651B8}"/>
              </a:ext>
            </a:extLst>
          </p:cNvPr>
          <p:cNvSpPr>
            <a:spLocks noChangeShapeType="1"/>
          </p:cNvSpPr>
          <p:nvPr/>
        </p:nvSpPr>
        <p:spPr bwMode="auto">
          <a:xfrm>
            <a:off x="2791619" y="5755826"/>
            <a:ext cx="6099625" cy="1162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
        <p:nvSpPr>
          <p:cNvPr id="80" name="Line 21">
            <a:extLst>
              <a:ext uri="{FF2B5EF4-FFF2-40B4-BE49-F238E27FC236}">
                <a16:creationId xmlns:a16="http://schemas.microsoft.com/office/drawing/2014/main" id="{79389457-DB67-8E13-BB5D-D84A7E7E5798}"/>
              </a:ext>
            </a:extLst>
          </p:cNvPr>
          <p:cNvSpPr>
            <a:spLocks noChangeShapeType="1"/>
          </p:cNvSpPr>
          <p:nvPr/>
        </p:nvSpPr>
        <p:spPr bwMode="auto">
          <a:xfrm>
            <a:off x="7576028" y="3563739"/>
            <a:ext cx="0" cy="1017985"/>
          </a:xfrm>
          <a:prstGeom prst="line">
            <a:avLst/>
          </a:prstGeom>
          <a:noFill/>
          <a:ln w="3810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2257222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1C54E-E606-540D-6127-D4EE87EFDAD2}"/>
              </a:ext>
            </a:extLst>
          </p:cNvPr>
          <p:cNvSpPr>
            <a:spLocks noGrp="1"/>
          </p:cNvSpPr>
          <p:nvPr>
            <p:ph type="title"/>
          </p:nvPr>
        </p:nvSpPr>
        <p:spPr/>
        <p:txBody>
          <a:bodyPr/>
          <a:lstStyle/>
          <a:p>
            <a:r>
              <a:rPr lang="en-US" dirty="0"/>
              <a:t>Summary: Our Current Regulatory System </a:t>
            </a:r>
          </a:p>
        </p:txBody>
      </p:sp>
      <p:sp>
        <p:nvSpPr>
          <p:cNvPr id="4" name="Slide Number Placeholder 3">
            <a:extLst>
              <a:ext uri="{FF2B5EF4-FFF2-40B4-BE49-F238E27FC236}">
                <a16:creationId xmlns:a16="http://schemas.microsoft.com/office/drawing/2014/main" id="{0E2ACE80-94F1-9908-7F7E-5C691DCE4035}"/>
              </a:ext>
            </a:extLst>
          </p:cNvPr>
          <p:cNvSpPr>
            <a:spLocks noGrp="1"/>
          </p:cNvSpPr>
          <p:nvPr>
            <p:ph type="sldNum" sz="quarter" idx="12"/>
          </p:nvPr>
        </p:nvSpPr>
        <p:spPr/>
        <p:txBody>
          <a:bodyPr/>
          <a:lstStyle/>
          <a:p>
            <a:fld id="{610F3DD8-A0DC-3C44-B4A1-CFDA146FA2D1}" type="slidenum">
              <a:rPr lang="en-US" smtClean="0"/>
              <a:t>27</a:t>
            </a:fld>
            <a:endParaRPr lang="en-US" dirty="0"/>
          </a:p>
        </p:txBody>
      </p:sp>
      <p:pic>
        <p:nvPicPr>
          <p:cNvPr id="8194" name="Picture 2" descr="hppscan3">
            <a:extLst>
              <a:ext uri="{FF2B5EF4-FFF2-40B4-BE49-F238E27FC236}">
                <a16:creationId xmlns:a16="http://schemas.microsoft.com/office/drawing/2014/main" id="{7A4F48FE-B829-8F67-1ABE-554FCB4328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0224" y="1690688"/>
            <a:ext cx="3293441" cy="4049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856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4CBEA-403A-145C-7D31-904D86C6A211}"/>
              </a:ext>
            </a:extLst>
          </p:cNvPr>
          <p:cNvSpPr>
            <a:spLocks noGrp="1"/>
          </p:cNvSpPr>
          <p:nvPr>
            <p:ph type="title"/>
          </p:nvPr>
        </p:nvSpPr>
        <p:spPr/>
        <p:txBody>
          <a:bodyPr/>
          <a:lstStyle/>
          <a:p>
            <a:r>
              <a:rPr lang="en-US" dirty="0"/>
              <a:t>Best Solution to Pacing Problem? </a:t>
            </a:r>
            <a:br>
              <a:rPr lang="en-US" dirty="0"/>
            </a:br>
            <a:r>
              <a:rPr lang="en-US" dirty="0"/>
              <a:t>Soft Law/Self-Regulation</a:t>
            </a:r>
          </a:p>
        </p:txBody>
      </p:sp>
      <p:sp>
        <p:nvSpPr>
          <p:cNvPr id="3" name="Footer Placeholder 2">
            <a:extLst>
              <a:ext uri="{FF2B5EF4-FFF2-40B4-BE49-F238E27FC236}">
                <a16:creationId xmlns:a16="http://schemas.microsoft.com/office/drawing/2014/main" id="{6A6DA5B8-0572-E15E-F988-084C34019474}"/>
              </a:ext>
            </a:extLst>
          </p:cNvPr>
          <p:cNvSpPr>
            <a:spLocks noGrp="1"/>
          </p:cNvSpPr>
          <p:nvPr>
            <p:ph type="ftr" sz="quarter" idx="1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5CF225F9-4E46-F428-96CB-23D83304836E}"/>
              </a:ext>
            </a:extLst>
          </p:cNvPr>
          <p:cNvSpPr>
            <a:spLocks noGrp="1"/>
          </p:cNvSpPr>
          <p:nvPr>
            <p:ph type="sldNum" sz="quarter" idx="12"/>
          </p:nvPr>
        </p:nvSpPr>
        <p:spPr/>
        <p:txBody>
          <a:bodyPr/>
          <a:lstStyle/>
          <a:p>
            <a:fld id="{610F3DD8-A0DC-3C44-B4A1-CFDA146FA2D1}" type="slidenum">
              <a:rPr lang="en-US" smtClean="0"/>
              <a:t>28</a:t>
            </a:fld>
            <a:endParaRPr lang="en-US" dirty="0"/>
          </a:p>
        </p:txBody>
      </p:sp>
      <p:sp>
        <p:nvSpPr>
          <p:cNvPr id="5" name="Content Placeholder 2">
            <a:extLst>
              <a:ext uri="{FF2B5EF4-FFF2-40B4-BE49-F238E27FC236}">
                <a16:creationId xmlns:a16="http://schemas.microsoft.com/office/drawing/2014/main" id="{EA20DF02-190B-1B49-B591-74EF4B0B36BA}"/>
              </a:ext>
            </a:extLst>
          </p:cNvPr>
          <p:cNvSpPr>
            <a:spLocks noGrp="1" noChangeArrowheads="1"/>
          </p:cNvSpPr>
          <p:nvPr/>
        </p:nvSpPr>
        <p:spPr>
          <a:xfrm>
            <a:off x="838200" y="1881981"/>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a:t>World Economic Forum:</a:t>
            </a:r>
          </a:p>
          <a:p>
            <a:pPr lvl="1"/>
            <a:r>
              <a:rPr lang="en-US" altLang="en-US"/>
              <a:t>“Soft law can be more easily updated to keep pace with technological change….”</a:t>
            </a:r>
          </a:p>
          <a:p>
            <a:r>
              <a:rPr lang="en-US" altLang="en-US"/>
              <a:t>OECD:</a:t>
            </a:r>
          </a:p>
          <a:p>
            <a:pPr lvl="1"/>
            <a:r>
              <a:rPr lang="en-US" altLang="en-US"/>
              <a:t>“non-binding standards, by being easier to adopt and offering more flexibility in implementation, can help address the regulatory challenges raised by innovation….” </a:t>
            </a:r>
          </a:p>
        </p:txBody>
      </p:sp>
    </p:spTree>
    <p:extLst>
      <p:ext uri="{BB962C8B-B14F-4D97-AF65-F5344CB8AC3E}">
        <p14:creationId xmlns:p14="http://schemas.microsoft.com/office/powerpoint/2010/main" val="4016110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2557DB-57DC-4467-3157-48D9E6E4D233}"/>
              </a:ext>
            </a:extLst>
          </p:cNvPr>
          <p:cNvSpPr>
            <a:spLocks noGrp="1"/>
          </p:cNvSpPr>
          <p:nvPr>
            <p:ph type="sldNum" sz="quarter" idx="12"/>
          </p:nvPr>
        </p:nvSpPr>
        <p:spPr/>
        <p:txBody>
          <a:bodyPr/>
          <a:lstStyle/>
          <a:p>
            <a:fld id="{610F3DD8-A0DC-3C44-B4A1-CFDA146FA2D1}" type="slidenum">
              <a:rPr lang="en-US" smtClean="0"/>
              <a:t>29</a:t>
            </a:fld>
            <a:endParaRPr lang="en-US" dirty="0"/>
          </a:p>
        </p:txBody>
      </p:sp>
      <p:sp>
        <p:nvSpPr>
          <p:cNvPr id="6" name="Content Placeholder 2">
            <a:extLst>
              <a:ext uri="{FF2B5EF4-FFF2-40B4-BE49-F238E27FC236}">
                <a16:creationId xmlns:a16="http://schemas.microsoft.com/office/drawing/2014/main" id="{B73302E9-C038-4FDA-9C69-4536FC117A2D}"/>
              </a:ext>
            </a:extLst>
          </p:cNvPr>
          <p:cNvSpPr>
            <a:spLocks noGrp="1" noChangeArrowheads="1"/>
          </p:cNvSpPr>
          <p:nvPr/>
        </p:nvSpPr>
        <p:spPr>
          <a:xfrm>
            <a:off x="838200" y="1847850"/>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400" dirty="0"/>
              <a:t>AI is emerging too fast – Pacing Problem</a:t>
            </a:r>
          </a:p>
          <a:p>
            <a:r>
              <a:rPr lang="en-US" altLang="en-US" sz="2400" dirty="0">
                <a:solidFill>
                  <a:schemeClr val="accent6">
                    <a:lumMod val="60000"/>
                    <a:lumOff val="40000"/>
                  </a:schemeClr>
                </a:solidFill>
              </a:rPr>
              <a:t>Soft Law: more flexible &amp; agile</a:t>
            </a:r>
          </a:p>
          <a:p>
            <a:r>
              <a:rPr lang="en-US" altLang="en-US" sz="2400" dirty="0"/>
              <a:t>Variety and heterogeneity of AI uses and industries</a:t>
            </a:r>
          </a:p>
          <a:p>
            <a:r>
              <a:rPr lang="en-US" altLang="en-US" sz="2400" dirty="0">
                <a:solidFill>
                  <a:schemeClr val="accent6">
                    <a:lumMod val="60000"/>
                    <a:lumOff val="40000"/>
                  </a:schemeClr>
                </a:solidFill>
              </a:rPr>
              <a:t>Soft Law: let 1000 flowers bloom</a:t>
            </a:r>
          </a:p>
          <a:p>
            <a:r>
              <a:rPr lang="en-US" altLang="en-US" sz="2400" dirty="0"/>
              <a:t>AI technology is international</a:t>
            </a:r>
          </a:p>
          <a:p>
            <a:r>
              <a:rPr lang="en-US" altLang="en-US" sz="2400" dirty="0">
                <a:solidFill>
                  <a:schemeClr val="accent6">
                    <a:lumMod val="60000"/>
                    <a:lumOff val="40000"/>
                  </a:schemeClr>
                </a:solidFill>
              </a:rPr>
              <a:t>Soft Law: Not limited by legal jurisdiction</a:t>
            </a:r>
          </a:p>
          <a:p>
            <a:r>
              <a:rPr lang="en-US" altLang="en-US" sz="2400" dirty="0"/>
              <a:t>Regulators have inadequate resources, expertise, political will</a:t>
            </a:r>
          </a:p>
          <a:p>
            <a:r>
              <a:rPr lang="en-US" altLang="en-US" sz="2400" dirty="0">
                <a:solidFill>
                  <a:schemeClr val="accent6">
                    <a:lumMod val="60000"/>
                    <a:lumOff val="40000"/>
                  </a:schemeClr>
                </a:solidFill>
              </a:rPr>
              <a:t>Soft Law: Expands governance to many types of non-governmental entities</a:t>
            </a:r>
          </a:p>
          <a:p>
            <a:endParaRPr lang="en-US" altLang="en-US" dirty="0"/>
          </a:p>
          <a:p>
            <a:endParaRPr lang="en-US" altLang="en-US" dirty="0"/>
          </a:p>
        </p:txBody>
      </p:sp>
      <p:sp>
        <p:nvSpPr>
          <p:cNvPr id="7" name="Title 1">
            <a:extLst>
              <a:ext uri="{FF2B5EF4-FFF2-40B4-BE49-F238E27FC236}">
                <a16:creationId xmlns:a16="http://schemas.microsoft.com/office/drawing/2014/main" id="{4B2A0849-E3B6-1968-7F2A-94F708AD9A67}"/>
              </a:ext>
            </a:extLst>
          </p:cNvPr>
          <p:cNvSpPr>
            <a:spLocks noGrp="1" noChangeArrowheads="1"/>
          </p:cNvSpPr>
          <p:nvPr>
            <p:ph type="title"/>
          </p:nvPr>
        </p:nvSpPr>
        <p:spPr>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a:t>Soft Law Helps Fill Many Gaps and Challenges of AI Regulation</a:t>
            </a:r>
          </a:p>
        </p:txBody>
      </p:sp>
    </p:spTree>
    <p:extLst>
      <p:ext uri="{BB962C8B-B14F-4D97-AF65-F5344CB8AC3E}">
        <p14:creationId xmlns:p14="http://schemas.microsoft.com/office/powerpoint/2010/main" val="167195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0EC9138B-FC83-1F08-8198-0EB0DE4CDA4E}"/>
              </a:ext>
            </a:extLst>
          </p:cNvPr>
          <p:cNvSpPr>
            <a:spLocks noGrp="1"/>
          </p:cNvSpPr>
          <p:nvPr>
            <p:ph type="title"/>
          </p:nvPr>
        </p:nvSpPr>
        <p:spPr>
          <a:xfrm>
            <a:off x="838200" y="365125"/>
            <a:ext cx="10515600" cy="1325563"/>
          </a:xfrm>
        </p:spPr>
        <p:txBody>
          <a:bodyPr/>
          <a:lstStyle/>
          <a:p>
            <a:r>
              <a:rPr lang="en-US" dirty="0"/>
              <a:t>What is Soft Law?</a:t>
            </a:r>
          </a:p>
        </p:txBody>
      </p:sp>
      <p:sp>
        <p:nvSpPr>
          <p:cNvPr id="12" name="Slide Number Placeholder 11">
            <a:extLst>
              <a:ext uri="{FF2B5EF4-FFF2-40B4-BE49-F238E27FC236}">
                <a16:creationId xmlns:a16="http://schemas.microsoft.com/office/drawing/2014/main" id="{4AC0D39D-36A8-BE60-B710-A32844FF9EF5}"/>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3</a:t>
            </a:fld>
            <a:endParaRPr lang="en-US"/>
          </a:p>
        </p:txBody>
      </p:sp>
      <p:graphicFrame>
        <p:nvGraphicFramePr>
          <p:cNvPr id="18" name="Content Placeholder 15">
            <a:extLst>
              <a:ext uri="{FF2B5EF4-FFF2-40B4-BE49-F238E27FC236}">
                <a16:creationId xmlns:a16="http://schemas.microsoft.com/office/drawing/2014/main" id="{D4E0A517-7DC5-95A3-F05A-364D9680D3B3}"/>
              </a:ext>
            </a:extLst>
          </p:cNvPr>
          <p:cNvGraphicFramePr>
            <a:graphicFrameLocks noGrp="1"/>
          </p:cNvGraphicFramePr>
          <p:nvPr>
            <p:ph idx="1"/>
            <p:extLst>
              <p:ext uri="{D42A27DB-BD31-4B8C-83A1-F6EECF244321}">
                <p14:modId xmlns:p14="http://schemas.microsoft.com/office/powerpoint/2010/main" val="458767825"/>
              </p:ext>
            </p:extLst>
          </p:nvPr>
        </p:nvGraphicFramePr>
        <p:xfrm>
          <a:off x="838199" y="1358681"/>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a:extLst>
              <a:ext uri="{FF2B5EF4-FFF2-40B4-BE49-F238E27FC236}">
                <a16:creationId xmlns:a16="http://schemas.microsoft.com/office/drawing/2014/main" id="{70028D49-1592-86E3-4EB8-9060497578DF}"/>
              </a:ext>
            </a:extLst>
          </p:cNvPr>
          <p:cNvSpPr txBox="1"/>
          <p:nvPr/>
        </p:nvSpPr>
        <p:spPr>
          <a:xfrm>
            <a:off x="1611086" y="5710019"/>
            <a:ext cx="9187543" cy="646331"/>
          </a:xfrm>
          <a:prstGeom prst="rect">
            <a:avLst/>
          </a:prstGeom>
          <a:noFill/>
        </p:spPr>
        <p:txBody>
          <a:bodyPr wrap="square" rtlCol="0">
            <a:spAutoFit/>
          </a:bodyPr>
          <a:lstStyle/>
          <a:p>
            <a:pPr lvl="0"/>
            <a:r>
              <a:rPr lang="en-US" b="0" i="0" dirty="0"/>
              <a:t>Source: Gary E. Marchant &amp; Brad Allenby, Soft Law: New Tools for Governing Emerging Technologies, 73 Bull. Atomic Sci. 108, 108 (2017).</a:t>
            </a:r>
            <a:endParaRPr lang="en-US" dirty="0"/>
          </a:p>
        </p:txBody>
      </p:sp>
    </p:spTree>
    <p:extLst>
      <p:ext uri="{BB962C8B-B14F-4D97-AF65-F5344CB8AC3E}">
        <p14:creationId xmlns:p14="http://schemas.microsoft.com/office/powerpoint/2010/main" val="29967279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7BDD613-A3FC-6D9A-B759-487B6A84CE52}"/>
              </a:ext>
            </a:extLst>
          </p:cNvPr>
          <p:cNvSpPr>
            <a:spLocks noGrp="1"/>
          </p:cNvSpPr>
          <p:nvPr>
            <p:ph type="sldNum" sz="quarter" idx="12"/>
          </p:nvPr>
        </p:nvSpPr>
        <p:spPr/>
        <p:txBody>
          <a:bodyPr/>
          <a:lstStyle/>
          <a:p>
            <a:fld id="{610F3DD8-A0DC-3C44-B4A1-CFDA146FA2D1}" type="slidenum">
              <a:rPr lang="en-US" smtClean="0"/>
              <a:t>30</a:t>
            </a:fld>
            <a:endParaRPr lang="en-US" dirty="0"/>
          </a:p>
        </p:txBody>
      </p:sp>
      <p:sp>
        <p:nvSpPr>
          <p:cNvPr id="5" name="Content Placeholder 1">
            <a:extLst>
              <a:ext uri="{FF2B5EF4-FFF2-40B4-BE49-F238E27FC236}">
                <a16:creationId xmlns:a16="http://schemas.microsoft.com/office/drawing/2014/main" id="{51E22FCF-B7AC-C048-BA2F-ACEB443A3A24}"/>
              </a:ext>
            </a:extLst>
          </p:cNvPr>
          <p:cNvSpPr>
            <a:spLocks noGrp="1" noChangeArrowheads="1"/>
          </p:cNvSpPr>
          <p:nvPr/>
        </p:nvSpPr>
        <p:spPr>
          <a:xfrm>
            <a:off x="838200" y="1847850"/>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b="1" dirty="0">
                <a:solidFill>
                  <a:schemeClr val="accent6">
                    <a:lumMod val="60000"/>
                    <a:lumOff val="40000"/>
                  </a:schemeClr>
                </a:solidFill>
              </a:rPr>
              <a:t>Best Approach:</a:t>
            </a:r>
          </a:p>
          <a:p>
            <a:pPr lvl="1"/>
            <a:r>
              <a:rPr lang="en-US" altLang="en-US" dirty="0"/>
              <a:t>Soft law is preferred governance approach</a:t>
            </a:r>
          </a:p>
          <a:p>
            <a:pPr lvl="1"/>
            <a:r>
              <a:rPr lang="en-US" altLang="en-US" dirty="0"/>
              <a:t>Traditional regulation problematic for fast-moving, broad technology like AI</a:t>
            </a:r>
          </a:p>
          <a:p>
            <a:r>
              <a:rPr lang="en-US" altLang="en-US" b="1" dirty="0">
                <a:solidFill>
                  <a:schemeClr val="accent6">
                    <a:lumMod val="60000"/>
                    <a:lumOff val="40000"/>
                  </a:schemeClr>
                </a:solidFill>
              </a:rPr>
              <a:t>Gap Filler:</a:t>
            </a:r>
          </a:p>
          <a:p>
            <a:pPr lvl="1"/>
            <a:r>
              <a:rPr lang="en-US" altLang="en-US" dirty="0"/>
              <a:t>Soft law is 2</a:t>
            </a:r>
            <a:r>
              <a:rPr lang="en-US" altLang="en-US" baseline="30000" dirty="0"/>
              <a:t>nd</a:t>
            </a:r>
            <a:r>
              <a:rPr lang="en-US" altLang="en-US" dirty="0"/>
              <a:t> best but necessary (at present time) to fill regulatory gaps</a:t>
            </a:r>
          </a:p>
          <a:p>
            <a:pPr lvl="1"/>
            <a:r>
              <a:rPr lang="en-US" altLang="en-US" dirty="0"/>
              <a:t>Government regulators lack authority, expertise, resources and/or political will for comprehensive regulation of AI</a:t>
            </a:r>
          </a:p>
        </p:txBody>
      </p:sp>
      <p:sp>
        <p:nvSpPr>
          <p:cNvPr id="6" name="Title 5">
            <a:extLst>
              <a:ext uri="{FF2B5EF4-FFF2-40B4-BE49-F238E27FC236}">
                <a16:creationId xmlns:a16="http://schemas.microsoft.com/office/drawing/2014/main" id="{0A6686B4-13A3-9F2F-871C-3754EA57651E}"/>
              </a:ext>
            </a:extLst>
          </p:cNvPr>
          <p:cNvSpPr>
            <a:spLocks noGrp="1" noChangeArrowheads="1"/>
          </p:cNvSpPr>
          <p:nvPr>
            <p:ph type="title"/>
          </p:nvPr>
        </p:nvSpPr>
        <p:spPr>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r>
              <a:rPr lang="en-US" altLang="en-US" sz="3200"/>
              <a:t>Two Views of Soft Law and AI: </a:t>
            </a:r>
            <a:br>
              <a:rPr lang="en-US" altLang="en-US" sz="3200"/>
            </a:br>
            <a:r>
              <a:rPr lang="en-US" altLang="en-US" sz="3200"/>
              <a:t>Best Approach or Necessary Gap Filler </a:t>
            </a:r>
          </a:p>
        </p:txBody>
      </p:sp>
    </p:spTree>
    <p:extLst>
      <p:ext uri="{BB962C8B-B14F-4D97-AF65-F5344CB8AC3E}">
        <p14:creationId xmlns:p14="http://schemas.microsoft.com/office/powerpoint/2010/main" val="14195558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6B887-310F-84C0-D642-9AF95755677B}"/>
              </a:ext>
            </a:extLst>
          </p:cNvPr>
          <p:cNvSpPr>
            <a:spLocks noGrp="1"/>
          </p:cNvSpPr>
          <p:nvPr>
            <p:ph type="title"/>
          </p:nvPr>
        </p:nvSpPr>
        <p:spPr/>
        <p:txBody>
          <a:bodyPr/>
          <a:lstStyle/>
          <a:p>
            <a:r>
              <a:rPr lang="en-US" dirty="0"/>
              <a:t>Limitations of Soft Law Approaches</a:t>
            </a:r>
          </a:p>
        </p:txBody>
      </p:sp>
      <p:sp>
        <p:nvSpPr>
          <p:cNvPr id="4" name="Slide Number Placeholder 3">
            <a:extLst>
              <a:ext uri="{FF2B5EF4-FFF2-40B4-BE49-F238E27FC236}">
                <a16:creationId xmlns:a16="http://schemas.microsoft.com/office/drawing/2014/main" id="{C0675598-F180-FC04-E9F0-4976A0110A6C}"/>
              </a:ext>
            </a:extLst>
          </p:cNvPr>
          <p:cNvSpPr>
            <a:spLocks noGrp="1"/>
          </p:cNvSpPr>
          <p:nvPr>
            <p:ph type="sldNum" sz="quarter" idx="12"/>
          </p:nvPr>
        </p:nvSpPr>
        <p:spPr/>
        <p:txBody>
          <a:bodyPr/>
          <a:lstStyle/>
          <a:p>
            <a:fld id="{610F3DD8-A0DC-3C44-B4A1-CFDA146FA2D1}" type="slidenum">
              <a:rPr lang="en-US" smtClean="0"/>
              <a:t>31</a:t>
            </a:fld>
            <a:endParaRPr lang="en-US" dirty="0"/>
          </a:p>
        </p:txBody>
      </p:sp>
      <p:sp>
        <p:nvSpPr>
          <p:cNvPr id="7" name="Rectangle 6">
            <a:extLst>
              <a:ext uri="{FF2B5EF4-FFF2-40B4-BE49-F238E27FC236}">
                <a16:creationId xmlns:a16="http://schemas.microsoft.com/office/drawing/2014/main" id="{1F5E3B1C-9CD3-C2E6-A289-FE07F3042FB8}"/>
              </a:ext>
            </a:extLst>
          </p:cNvPr>
          <p:cNvSpPr>
            <a:spLocks noGrp="1" noChangeArrowheads="1"/>
          </p:cNvSpPr>
          <p:nvPr/>
        </p:nvSpPr>
        <p:spPr>
          <a:xfrm>
            <a:off x="838200" y="1778000"/>
            <a:ext cx="78867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Accountability</a:t>
            </a:r>
          </a:p>
          <a:p>
            <a:r>
              <a:rPr lang="en-US" altLang="en-US" dirty="0"/>
              <a:t>Credibility</a:t>
            </a:r>
          </a:p>
          <a:p>
            <a:r>
              <a:rPr lang="en-US" altLang="en-US" dirty="0"/>
              <a:t>Participation</a:t>
            </a:r>
          </a:p>
          <a:p>
            <a:r>
              <a:rPr lang="en-US" altLang="en-US" dirty="0"/>
              <a:t>Transparency</a:t>
            </a:r>
          </a:p>
          <a:p>
            <a:r>
              <a:rPr lang="en-US" altLang="en-US" dirty="0"/>
              <a:t>Lack of Democratic norms and legitimacy</a:t>
            </a:r>
          </a:p>
          <a:p>
            <a:r>
              <a:rPr lang="en-US" altLang="en-US" dirty="0"/>
              <a:t>Vagueness/Lack of Specificity</a:t>
            </a:r>
          </a:p>
          <a:p>
            <a:r>
              <a:rPr lang="en-US" altLang="en-US" dirty="0"/>
              <a:t>Implementation</a:t>
            </a:r>
          </a:p>
          <a:p>
            <a:r>
              <a:rPr lang="en-US" altLang="en-US" dirty="0"/>
              <a:t>Confusion/Proliferation of Proposals</a:t>
            </a:r>
          </a:p>
          <a:p>
            <a:r>
              <a:rPr lang="en-US" altLang="en-US" dirty="0"/>
              <a:t>Enforcement</a:t>
            </a:r>
          </a:p>
        </p:txBody>
      </p:sp>
    </p:spTree>
    <p:extLst>
      <p:ext uri="{BB962C8B-B14F-4D97-AF65-F5344CB8AC3E}">
        <p14:creationId xmlns:p14="http://schemas.microsoft.com/office/powerpoint/2010/main" val="17306502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8276DFD-1B58-0D3A-0D25-43C4FAD03D85}"/>
              </a:ext>
            </a:extLst>
          </p:cNvPr>
          <p:cNvSpPr>
            <a:spLocks noGrp="1"/>
          </p:cNvSpPr>
          <p:nvPr>
            <p:ph type="sldNum" sz="quarter" idx="12"/>
          </p:nvPr>
        </p:nvSpPr>
        <p:spPr/>
        <p:txBody>
          <a:bodyPr/>
          <a:lstStyle/>
          <a:p>
            <a:fld id="{610F3DD8-A0DC-3C44-B4A1-CFDA146FA2D1}" type="slidenum">
              <a:rPr lang="en-US" smtClean="0"/>
              <a:t>32</a:t>
            </a:fld>
            <a:endParaRPr lang="en-US" dirty="0"/>
          </a:p>
        </p:txBody>
      </p:sp>
      <p:sp>
        <p:nvSpPr>
          <p:cNvPr id="4" name="Content Placeholder 2">
            <a:extLst>
              <a:ext uri="{FF2B5EF4-FFF2-40B4-BE49-F238E27FC236}">
                <a16:creationId xmlns:a16="http://schemas.microsoft.com/office/drawing/2014/main" id="{8B63F7CD-1F91-440A-682F-5AB24CD95C19}"/>
              </a:ext>
            </a:extLst>
          </p:cNvPr>
          <p:cNvSpPr>
            <a:spLocks noGrp="1" noChangeArrowheads="1"/>
          </p:cNvSpPr>
          <p:nvPr/>
        </p:nvSpPr>
        <p:spPr>
          <a:xfrm>
            <a:off x="0" y="2257425"/>
            <a:ext cx="13492579" cy="75434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altLang="en-US" sz="2700" dirty="0"/>
              <a:t>Boeing</a:t>
            </a:r>
          </a:p>
          <a:p>
            <a:pPr lvl="1"/>
            <a:r>
              <a:rPr lang="en-US" altLang="en-US" sz="2700" dirty="0"/>
              <a:t>Facebook</a:t>
            </a:r>
          </a:p>
          <a:p>
            <a:pPr lvl="1"/>
            <a:r>
              <a:rPr lang="en-US" altLang="en-US" sz="2700" dirty="0"/>
              <a:t>Theranos</a:t>
            </a:r>
          </a:p>
          <a:p>
            <a:pPr lvl="1"/>
            <a:r>
              <a:rPr lang="en-US" altLang="en-US" sz="2700" dirty="0"/>
              <a:t>Volkswagen</a:t>
            </a:r>
          </a:p>
          <a:p>
            <a:pPr lvl="1"/>
            <a:r>
              <a:rPr lang="en-US" altLang="en-US" sz="2700" dirty="0"/>
              <a:t>Google</a:t>
            </a:r>
          </a:p>
          <a:p>
            <a:pPr lvl="1"/>
            <a:endParaRPr lang="en-US" altLang="en-US" dirty="0"/>
          </a:p>
        </p:txBody>
      </p:sp>
      <p:pic>
        <p:nvPicPr>
          <p:cNvPr id="9218" name="Picture 2">
            <a:extLst>
              <a:ext uri="{FF2B5EF4-FFF2-40B4-BE49-F238E27FC236}">
                <a16:creationId xmlns:a16="http://schemas.microsoft.com/office/drawing/2014/main" id="{5F7893C6-FCB5-1C82-93E5-5B02C1A100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4831" y="1597025"/>
            <a:ext cx="4943716" cy="35337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995BB12-3E3B-A35B-2C84-65DD2ECB17FF}"/>
              </a:ext>
            </a:extLst>
          </p:cNvPr>
          <p:cNvSpPr txBox="1"/>
          <p:nvPr/>
        </p:nvSpPr>
        <p:spPr>
          <a:xfrm>
            <a:off x="381000" y="381000"/>
            <a:ext cx="8572500" cy="1077218"/>
          </a:xfrm>
          <a:prstGeom prst="rect">
            <a:avLst/>
          </a:prstGeom>
          <a:noFill/>
        </p:spPr>
        <p:txBody>
          <a:bodyPr wrap="square" rtlCol="0">
            <a:spAutoFit/>
          </a:bodyPr>
          <a:lstStyle/>
          <a:p>
            <a:r>
              <a:rPr lang="en-US" sz="3200" dirty="0"/>
              <a:t>Backlash against “soft law” and industry self-regulation after:</a:t>
            </a:r>
          </a:p>
        </p:txBody>
      </p:sp>
    </p:spTree>
    <p:extLst>
      <p:ext uri="{BB962C8B-B14F-4D97-AF65-F5344CB8AC3E}">
        <p14:creationId xmlns:p14="http://schemas.microsoft.com/office/powerpoint/2010/main" val="23113086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457894D-7199-C9A2-A8CE-6734AA794D9F}"/>
              </a:ext>
            </a:extLst>
          </p:cNvPr>
          <p:cNvSpPr>
            <a:spLocks noGrp="1"/>
          </p:cNvSpPr>
          <p:nvPr>
            <p:ph type="sldNum" sz="quarter" idx="12"/>
          </p:nvPr>
        </p:nvSpPr>
        <p:spPr/>
        <p:txBody>
          <a:bodyPr/>
          <a:lstStyle/>
          <a:p>
            <a:fld id="{610F3DD8-A0DC-3C44-B4A1-CFDA146FA2D1}" type="slidenum">
              <a:rPr lang="en-US" smtClean="0"/>
              <a:t>33</a:t>
            </a:fld>
            <a:endParaRPr lang="en-US" dirty="0"/>
          </a:p>
        </p:txBody>
      </p:sp>
      <p:pic>
        <p:nvPicPr>
          <p:cNvPr id="10242" name="Picture 2">
            <a:extLst>
              <a:ext uri="{FF2B5EF4-FFF2-40B4-BE49-F238E27FC236}">
                <a16:creationId xmlns:a16="http://schemas.microsoft.com/office/drawing/2014/main" id="{BBAB0610-9442-B4E8-C6DC-5CBBE26055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8399" y="824858"/>
            <a:ext cx="9685763" cy="5118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2998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08704DC-90BF-225E-4E6A-D4F2292F25D6}"/>
              </a:ext>
            </a:extLst>
          </p:cNvPr>
          <p:cNvSpPr>
            <a:spLocks noGrp="1"/>
          </p:cNvSpPr>
          <p:nvPr>
            <p:ph type="sldNum" sz="quarter" idx="12"/>
          </p:nvPr>
        </p:nvSpPr>
        <p:spPr/>
        <p:txBody>
          <a:bodyPr/>
          <a:lstStyle/>
          <a:p>
            <a:fld id="{610F3DD8-A0DC-3C44-B4A1-CFDA146FA2D1}" type="slidenum">
              <a:rPr lang="en-US" smtClean="0"/>
              <a:t>34</a:t>
            </a:fld>
            <a:endParaRPr lang="en-US" dirty="0"/>
          </a:p>
        </p:txBody>
      </p:sp>
      <p:pic>
        <p:nvPicPr>
          <p:cNvPr id="11266" name="Picture 2">
            <a:extLst>
              <a:ext uri="{FF2B5EF4-FFF2-40B4-BE49-F238E27FC236}">
                <a16:creationId xmlns:a16="http://schemas.microsoft.com/office/drawing/2014/main" id="{E3CA8855-34EA-B3A9-60EA-C109346F70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8237" y="584200"/>
            <a:ext cx="5208930" cy="5451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80237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A768BF9-5869-39DA-2DFF-A20F916C4D12}"/>
              </a:ext>
            </a:extLst>
          </p:cNvPr>
          <p:cNvSpPr>
            <a:spLocks noGrp="1"/>
          </p:cNvSpPr>
          <p:nvPr>
            <p:ph type="sldNum" sz="quarter" idx="12"/>
          </p:nvPr>
        </p:nvSpPr>
        <p:spPr/>
        <p:txBody>
          <a:bodyPr/>
          <a:lstStyle/>
          <a:p>
            <a:fld id="{610F3DD8-A0DC-3C44-B4A1-CFDA146FA2D1}" type="slidenum">
              <a:rPr lang="en-US" smtClean="0"/>
              <a:t>35</a:t>
            </a:fld>
            <a:endParaRPr lang="en-US" dirty="0"/>
          </a:p>
        </p:txBody>
      </p:sp>
      <p:pic>
        <p:nvPicPr>
          <p:cNvPr id="12290" name="Picture 2">
            <a:extLst>
              <a:ext uri="{FF2B5EF4-FFF2-40B4-BE49-F238E27FC236}">
                <a16:creationId xmlns:a16="http://schemas.microsoft.com/office/drawing/2014/main" id="{9841F3F9-8062-8A9F-AA13-6F90DC659F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0676" y="557724"/>
            <a:ext cx="5407025" cy="5390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6874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9F9AF4-1576-CE13-B5AD-1E196E9051E1}"/>
              </a:ext>
            </a:extLst>
          </p:cNvPr>
          <p:cNvSpPr>
            <a:spLocks noGrp="1"/>
          </p:cNvSpPr>
          <p:nvPr>
            <p:ph type="sldNum" sz="quarter" idx="12"/>
          </p:nvPr>
        </p:nvSpPr>
        <p:spPr/>
        <p:txBody>
          <a:bodyPr/>
          <a:lstStyle/>
          <a:p>
            <a:fld id="{610F3DD8-A0DC-3C44-B4A1-CFDA146FA2D1}" type="slidenum">
              <a:rPr lang="en-US" smtClean="0"/>
              <a:t>36</a:t>
            </a:fld>
            <a:endParaRPr lang="en-US" dirty="0"/>
          </a:p>
        </p:txBody>
      </p:sp>
      <p:pic>
        <p:nvPicPr>
          <p:cNvPr id="13314" name="Picture 2">
            <a:extLst>
              <a:ext uri="{FF2B5EF4-FFF2-40B4-BE49-F238E27FC236}">
                <a16:creationId xmlns:a16="http://schemas.microsoft.com/office/drawing/2014/main" id="{7081993A-11CA-840D-9207-A50871F736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100979"/>
            <a:ext cx="7492999" cy="4898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926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41E68B86-7E53-5804-55E0-B9C2EFCEEC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7020" r="1" b="3468"/>
          <a:stretch/>
        </p:blipFill>
        <p:spPr bwMode="auto">
          <a:xfrm>
            <a:off x="8258663" y="1087198"/>
            <a:ext cx="2644775" cy="3906363"/>
          </a:xfrm>
          <a:prstGeom prst="round2DiagRect">
            <a:avLst>
              <a:gd name="adj1" fmla="val 6323"/>
              <a:gd name="adj2" fmla="val 0"/>
            </a:avLst>
          </a:prstGeom>
          <a:solidFill>
            <a:srgbClr val="FFFFFF"/>
          </a:solidFill>
        </p:spPr>
      </p:pic>
      <p:sp>
        <p:nvSpPr>
          <p:cNvPr id="7" name="Content Placeholder 2">
            <a:extLst>
              <a:ext uri="{FF2B5EF4-FFF2-40B4-BE49-F238E27FC236}">
                <a16:creationId xmlns:a16="http://schemas.microsoft.com/office/drawing/2014/main" id="{105349DD-DB09-4672-84A5-10C6EBC2177F}"/>
              </a:ext>
            </a:extLst>
          </p:cNvPr>
          <p:cNvSpPr>
            <a:spLocks noGrp="1"/>
          </p:cNvSpPr>
          <p:nvPr/>
        </p:nvSpPr>
        <p:spPr>
          <a:xfrm>
            <a:off x="1077468" y="784861"/>
            <a:ext cx="6212332" cy="451103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1"/>
              </a:buClr>
              <a:buNone/>
              <a:defRPr/>
            </a:pPr>
            <a:r>
              <a:rPr lang="en-US" sz="2200" kern="1200" dirty="0">
                <a:solidFill>
                  <a:srgbClr val="000000"/>
                </a:solidFill>
                <a:latin typeface="+mn-lt"/>
                <a:ea typeface="+mn-ea"/>
                <a:cs typeface="+mn-cs"/>
              </a:rPr>
              <a:t>“… regulation is what we need right now, because for many years we have been under the delusion that tech companies have given us that self-regulation was the way to go. Self-regulation has failed. We gave it a chance. It has profoundly failed, and now it is time for government regulation to ensure that people's civil rights are preserved inside tech platforms.” – Meredith Broussard</a:t>
            </a:r>
          </a:p>
          <a:p>
            <a:pPr marL="0" indent="0">
              <a:buClr>
                <a:schemeClr val="accent1"/>
              </a:buClr>
              <a:buNone/>
              <a:defRPr/>
            </a:pPr>
            <a:r>
              <a:rPr lang="en-US" sz="2200" kern="1200" dirty="0">
                <a:solidFill>
                  <a:srgbClr val="000000"/>
                </a:solidFill>
                <a:latin typeface="+mn-lt"/>
                <a:ea typeface="+mn-ea"/>
                <a:cs typeface="+mn-cs"/>
              </a:rPr>
              <a:t>Carnegie Council for Ethics in International Affairs webinar, April 21, 2021</a:t>
            </a:r>
          </a:p>
        </p:txBody>
      </p:sp>
      <p:sp>
        <p:nvSpPr>
          <p:cNvPr id="3" name="Slide Number Placeholder 2">
            <a:extLst>
              <a:ext uri="{FF2B5EF4-FFF2-40B4-BE49-F238E27FC236}">
                <a16:creationId xmlns:a16="http://schemas.microsoft.com/office/drawing/2014/main" id="{C04D78F4-8D5E-3A7B-FDD5-830C0F052DAC}"/>
              </a:ext>
            </a:extLst>
          </p:cNvPr>
          <p:cNvSpPr>
            <a:spLocks noGrp="1"/>
          </p:cNvSpPr>
          <p:nvPr>
            <p:ph type="sldNum" sz="quarter" idx="12"/>
          </p:nvPr>
        </p:nvSpPr>
        <p:spPr/>
        <p:txBody>
          <a:bodyPr vert="horz" lIns="91440" tIns="45720" rIns="91440" bIns="45720" rtlCol="0" anchor="ctr">
            <a:normAutofit/>
          </a:bodyPr>
          <a:lstStyle/>
          <a:p>
            <a:pPr>
              <a:spcAft>
                <a:spcPts val="600"/>
              </a:spcAft>
            </a:pPr>
            <a:fld id="{610F3DD8-A0DC-3C44-B4A1-CFDA146FA2D1}" type="slidenum">
              <a:rPr lang="en-US" smtClean="0"/>
              <a:pPr>
                <a:spcAft>
                  <a:spcPts val="600"/>
                </a:spcAft>
              </a:pPr>
              <a:t>37</a:t>
            </a:fld>
            <a:endParaRPr lang="en-US"/>
          </a:p>
        </p:txBody>
      </p:sp>
    </p:spTree>
    <p:extLst>
      <p:ext uri="{BB962C8B-B14F-4D97-AF65-F5344CB8AC3E}">
        <p14:creationId xmlns:p14="http://schemas.microsoft.com/office/powerpoint/2010/main" val="29862797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B508CC4-C66D-312F-99C6-223C50D05665}"/>
              </a:ext>
            </a:extLst>
          </p:cNvPr>
          <p:cNvSpPr>
            <a:spLocks noGrp="1"/>
          </p:cNvSpPr>
          <p:nvPr>
            <p:ph type="sldNum" sz="quarter" idx="12"/>
          </p:nvPr>
        </p:nvSpPr>
        <p:spPr/>
        <p:txBody>
          <a:bodyPr/>
          <a:lstStyle/>
          <a:p>
            <a:fld id="{610F3DD8-A0DC-3C44-B4A1-CFDA146FA2D1}" type="slidenum">
              <a:rPr lang="en-US" smtClean="0"/>
              <a:t>38</a:t>
            </a:fld>
            <a:endParaRPr lang="en-US" dirty="0"/>
          </a:p>
        </p:txBody>
      </p:sp>
      <p:sp>
        <p:nvSpPr>
          <p:cNvPr id="4" name="Title 3">
            <a:extLst>
              <a:ext uri="{FF2B5EF4-FFF2-40B4-BE49-F238E27FC236}">
                <a16:creationId xmlns:a16="http://schemas.microsoft.com/office/drawing/2014/main" id="{542B861C-AAC6-3482-1074-0EA06BB0CA1A}"/>
              </a:ext>
            </a:extLst>
          </p:cNvPr>
          <p:cNvSpPr>
            <a:spLocks noGrp="1"/>
          </p:cNvSpPr>
          <p:nvPr>
            <p:ph type="title"/>
          </p:nvPr>
        </p:nvSpPr>
        <p:spPr/>
        <p:txBody>
          <a:bodyPr/>
          <a:lstStyle/>
          <a:p>
            <a:r>
              <a:rPr lang="en-US" dirty="0"/>
              <a:t>Magic Wand Regulatory Fallacy</a:t>
            </a:r>
          </a:p>
        </p:txBody>
      </p:sp>
      <p:pic>
        <p:nvPicPr>
          <p:cNvPr id="15362" name="Picture 2" descr="Magic wand clipart fairytale clipart princess wand clipart image 1">
            <a:extLst>
              <a:ext uri="{FF2B5EF4-FFF2-40B4-BE49-F238E27FC236}">
                <a16:creationId xmlns:a16="http://schemas.microsoft.com/office/drawing/2014/main" id="{90E43A3B-BE0F-948D-2D12-A68C8A95C2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1996" y="1435100"/>
            <a:ext cx="3725942" cy="4574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173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8D0AE-9DB9-E64D-ED62-953243D9BE95}"/>
              </a:ext>
            </a:extLst>
          </p:cNvPr>
          <p:cNvSpPr>
            <a:spLocks noGrp="1"/>
          </p:cNvSpPr>
          <p:nvPr>
            <p:ph type="title"/>
          </p:nvPr>
        </p:nvSpPr>
        <p:spPr>
          <a:xfrm>
            <a:off x="657468" y="992981"/>
            <a:ext cx="10515600" cy="1325563"/>
          </a:xfrm>
        </p:spPr>
        <p:txBody>
          <a:bodyPr>
            <a:normAutofit fontScale="90000"/>
          </a:bodyPr>
          <a:lstStyle/>
          <a:p>
            <a:pPr algn="ctr"/>
            <a:r>
              <a:rPr lang="en-US" dirty="0"/>
              <a:t>Phrasing the Question as:</a:t>
            </a:r>
            <a:br>
              <a:rPr lang="en-US" dirty="0"/>
            </a:br>
            <a:r>
              <a:rPr lang="en-US" dirty="0">
                <a:solidFill>
                  <a:schemeClr val="accent6">
                    <a:lumMod val="60000"/>
                    <a:lumOff val="40000"/>
                  </a:schemeClr>
                </a:solidFill>
              </a:rPr>
              <a:t>Should We Use Hard Law OR Soft Law?</a:t>
            </a:r>
            <a:br>
              <a:rPr lang="en-US" dirty="0">
                <a:solidFill>
                  <a:schemeClr val="accent6">
                    <a:lumMod val="60000"/>
                    <a:lumOff val="40000"/>
                  </a:schemeClr>
                </a:solidFill>
              </a:rPr>
            </a:br>
            <a:r>
              <a:rPr lang="en-US" dirty="0"/>
              <a:t>Is too Simplistic</a:t>
            </a:r>
          </a:p>
        </p:txBody>
      </p:sp>
      <p:sp>
        <p:nvSpPr>
          <p:cNvPr id="4" name="Slide Number Placeholder 3">
            <a:extLst>
              <a:ext uri="{FF2B5EF4-FFF2-40B4-BE49-F238E27FC236}">
                <a16:creationId xmlns:a16="http://schemas.microsoft.com/office/drawing/2014/main" id="{5AFB6FB5-035E-DAF3-E1BB-BFC4B1F2276C}"/>
              </a:ext>
            </a:extLst>
          </p:cNvPr>
          <p:cNvSpPr>
            <a:spLocks noGrp="1"/>
          </p:cNvSpPr>
          <p:nvPr>
            <p:ph type="sldNum" sz="quarter" idx="12"/>
          </p:nvPr>
        </p:nvSpPr>
        <p:spPr/>
        <p:txBody>
          <a:bodyPr/>
          <a:lstStyle/>
          <a:p>
            <a:fld id="{610F3DD8-A0DC-3C44-B4A1-CFDA146FA2D1}" type="slidenum">
              <a:rPr lang="en-US" smtClean="0"/>
              <a:t>39</a:t>
            </a:fld>
            <a:endParaRPr lang="en-US" dirty="0"/>
          </a:p>
        </p:txBody>
      </p:sp>
      <p:sp>
        <p:nvSpPr>
          <p:cNvPr id="5" name="TextBox 4">
            <a:extLst>
              <a:ext uri="{FF2B5EF4-FFF2-40B4-BE49-F238E27FC236}">
                <a16:creationId xmlns:a16="http://schemas.microsoft.com/office/drawing/2014/main" id="{9772A285-5B0A-0B8A-AE4E-E297CF1ED442}"/>
              </a:ext>
            </a:extLst>
          </p:cNvPr>
          <p:cNvSpPr txBox="1">
            <a:spLocks noChangeArrowheads="1"/>
          </p:cNvSpPr>
          <p:nvPr/>
        </p:nvSpPr>
        <p:spPr bwMode="auto">
          <a:xfrm>
            <a:off x="3845168" y="3276600"/>
            <a:ext cx="451143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457200" rtl="0" eaLnBrk="1" latinLnBrk="0" hangingPunct="1">
              <a:spcBef>
                <a:spcPct val="20000"/>
              </a:spcBef>
              <a:buClr>
                <a:srgbClr val="003399"/>
              </a:buClr>
              <a:buSzPct val="80000"/>
              <a:buFont typeface="Wingdings" panose="05000000000000000000" pitchFamily="2" charset="2"/>
              <a:buChar char="¡"/>
              <a:defRPr sz="2900" kern="1200">
                <a:solidFill>
                  <a:schemeClr val="tx1"/>
                </a:solidFill>
                <a:latin typeface="Verdana" panose="020B0604030504040204" pitchFamily="34" charset="0"/>
                <a:ea typeface="+mn-ea"/>
                <a:cs typeface="+mn-cs"/>
              </a:defRPr>
            </a:lvl1pPr>
            <a:lvl2pPr marL="742950" indent="-285750" algn="l" defTabSz="457200" rtl="0" eaLnBrk="1" latinLnBrk="0" hangingPunct="1">
              <a:spcBef>
                <a:spcPct val="20000"/>
              </a:spcBef>
              <a:buClr>
                <a:srgbClr val="003399"/>
              </a:buClr>
              <a:buFont typeface="Wingdings" panose="05000000000000000000" pitchFamily="2" charset="2"/>
              <a:buChar char="l"/>
              <a:defRPr sz="2500" kern="1200">
                <a:solidFill>
                  <a:schemeClr val="tx1"/>
                </a:solidFill>
                <a:latin typeface="Verdana" panose="020B0604030504040204" pitchFamily="34" charset="0"/>
                <a:ea typeface="+mn-ea"/>
                <a:cs typeface="+mn-cs"/>
              </a:defRPr>
            </a:lvl2pPr>
            <a:lvl3pPr marL="1143000" indent="-228600" algn="l" defTabSz="457200" rtl="0" eaLnBrk="1" latinLnBrk="0" hangingPunct="1">
              <a:spcBef>
                <a:spcPct val="20000"/>
              </a:spcBef>
              <a:buClr>
                <a:srgbClr val="003399"/>
              </a:buClr>
              <a:buFont typeface="Wingdings" panose="05000000000000000000" pitchFamily="2" charset="2"/>
              <a:buChar char="¡"/>
              <a:defRPr sz="2200" kern="1200">
                <a:solidFill>
                  <a:schemeClr val="tx1"/>
                </a:solidFill>
                <a:latin typeface="Verdana" panose="020B0604030504040204" pitchFamily="34" charset="0"/>
                <a:ea typeface="+mn-ea"/>
                <a:cs typeface="+mn-cs"/>
              </a:defRPr>
            </a:lvl3pPr>
            <a:lvl4pPr marL="1600200" indent="-228600" algn="l" defTabSz="457200" rtl="0" eaLnBrk="1" latinLnBrk="0" hangingPunct="1">
              <a:spcBef>
                <a:spcPct val="20000"/>
              </a:spcBef>
              <a:buClr>
                <a:srgbClr val="003399"/>
              </a:buClr>
              <a:buFont typeface="Wingdings" panose="05000000000000000000" pitchFamily="2" charset="2"/>
              <a:buChar char="l"/>
              <a:defRPr sz="1900" kern="1200">
                <a:solidFill>
                  <a:schemeClr val="tx1"/>
                </a:solidFill>
                <a:latin typeface="Verdana" panose="020B0604030504040204" pitchFamily="34" charset="0"/>
                <a:ea typeface="+mn-ea"/>
                <a:cs typeface="+mn-cs"/>
              </a:defRPr>
            </a:lvl4pPr>
            <a:lvl5pPr marL="2057400" indent="-228600" algn="l" defTabSz="457200" rtl="0" eaLnBrk="1" latinLnBrk="0" hangingPunct="1">
              <a:spcBef>
                <a:spcPct val="20000"/>
              </a:spcBef>
              <a:buClr>
                <a:srgbClr val="003399"/>
              </a:buClr>
              <a:buFont typeface="Wingdings" panose="05000000000000000000" pitchFamily="2" charset="2"/>
              <a:buChar char="¡"/>
              <a:defRPr sz="1900" kern="1200">
                <a:solidFill>
                  <a:schemeClr val="tx1"/>
                </a:solidFill>
                <a:latin typeface="Verdana" panose="020B0604030504040204" pitchFamily="34" charset="0"/>
                <a:ea typeface="+mn-ea"/>
                <a:cs typeface="+mn-cs"/>
              </a:defRPr>
            </a:lvl5pPr>
            <a:lvl6pPr marL="2514600" indent="-228600" algn="l" defTabSz="457200" rtl="0" eaLnBrk="0" fontAlgn="base" latinLnBrk="0" hangingPunct="0">
              <a:spcBef>
                <a:spcPct val="20000"/>
              </a:spcBef>
              <a:spcAft>
                <a:spcPct val="0"/>
              </a:spcAft>
              <a:buClr>
                <a:srgbClr val="003399"/>
              </a:buClr>
              <a:buFont typeface="Wingdings" panose="05000000000000000000" pitchFamily="2" charset="2"/>
              <a:buChar char="¡"/>
              <a:defRPr sz="1900" kern="1200">
                <a:solidFill>
                  <a:schemeClr val="tx1"/>
                </a:solidFill>
                <a:latin typeface="Verdana" panose="020B0604030504040204" pitchFamily="34" charset="0"/>
                <a:ea typeface="+mn-ea"/>
                <a:cs typeface="+mn-cs"/>
              </a:defRPr>
            </a:lvl6pPr>
            <a:lvl7pPr marL="2971800" indent="-228600" algn="l" defTabSz="457200" rtl="0" eaLnBrk="0" fontAlgn="base" latinLnBrk="0" hangingPunct="0">
              <a:spcBef>
                <a:spcPct val="20000"/>
              </a:spcBef>
              <a:spcAft>
                <a:spcPct val="0"/>
              </a:spcAft>
              <a:buClr>
                <a:srgbClr val="003399"/>
              </a:buClr>
              <a:buFont typeface="Wingdings" panose="05000000000000000000" pitchFamily="2" charset="2"/>
              <a:buChar char="¡"/>
              <a:defRPr sz="1900" kern="1200">
                <a:solidFill>
                  <a:schemeClr val="tx1"/>
                </a:solidFill>
                <a:latin typeface="Verdana" panose="020B0604030504040204" pitchFamily="34" charset="0"/>
                <a:ea typeface="+mn-ea"/>
                <a:cs typeface="+mn-cs"/>
              </a:defRPr>
            </a:lvl7pPr>
            <a:lvl8pPr marL="3429000" indent="-228600" algn="l" defTabSz="457200" rtl="0" eaLnBrk="0" fontAlgn="base" latinLnBrk="0" hangingPunct="0">
              <a:spcBef>
                <a:spcPct val="20000"/>
              </a:spcBef>
              <a:spcAft>
                <a:spcPct val="0"/>
              </a:spcAft>
              <a:buClr>
                <a:srgbClr val="003399"/>
              </a:buClr>
              <a:buFont typeface="Wingdings" panose="05000000000000000000" pitchFamily="2" charset="2"/>
              <a:buChar char="¡"/>
              <a:defRPr sz="1900" kern="1200">
                <a:solidFill>
                  <a:schemeClr val="tx1"/>
                </a:solidFill>
                <a:latin typeface="Verdana" panose="020B0604030504040204" pitchFamily="34" charset="0"/>
                <a:ea typeface="+mn-ea"/>
                <a:cs typeface="+mn-cs"/>
              </a:defRPr>
            </a:lvl8pPr>
            <a:lvl9pPr marL="3886200" indent="-228600" algn="l" defTabSz="457200" rtl="0" eaLnBrk="0" fontAlgn="base" latinLnBrk="0" hangingPunct="0">
              <a:spcBef>
                <a:spcPct val="20000"/>
              </a:spcBef>
              <a:spcAft>
                <a:spcPct val="0"/>
              </a:spcAft>
              <a:buClr>
                <a:srgbClr val="003399"/>
              </a:buClr>
              <a:buFont typeface="Wingdings" panose="05000000000000000000" pitchFamily="2" charset="2"/>
              <a:buChar char="¡"/>
              <a:defRPr sz="1900" kern="1200">
                <a:solidFill>
                  <a:schemeClr val="tx1"/>
                </a:solidFill>
                <a:latin typeface="Verdana" panose="020B0604030504040204" pitchFamily="34" charset="0"/>
                <a:ea typeface="+mn-ea"/>
                <a:cs typeface="+mn-cs"/>
              </a:defRPr>
            </a:lvl9pPr>
          </a:lstStyle>
          <a:p>
            <a:pPr algn="ctr">
              <a:spcBef>
                <a:spcPct val="0"/>
              </a:spcBef>
              <a:buClrTx/>
              <a:buSzTx/>
              <a:buFontTx/>
              <a:buNone/>
            </a:pPr>
            <a:r>
              <a:rPr lang="en-US" altLang="en-US" sz="2400" b="1" dirty="0">
                <a:latin typeface="Arial" panose="020B0604020202020204" pitchFamily="34" charset="0"/>
              </a:rPr>
              <a:t>There will clearly be some role for hard law and some role for soft law in every problem</a:t>
            </a:r>
          </a:p>
        </p:txBody>
      </p:sp>
    </p:spTree>
    <p:extLst>
      <p:ext uri="{BB962C8B-B14F-4D97-AF65-F5344CB8AC3E}">
        <p14:creationId xmlns:p14="http://schemas.microsoft.com/office/powerpoint/2010/main" val="2428681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287AA63-CE9A-885F-9958-06FE9590E3E8}"/>
              </a:ext>
            </a:extLst>
          </p:cNvPr>
          <p:cNvSpPr>
            <a:spLocks noGrp="1"/>
          </p:cNvSpPr>
          <p:nvPr>
            <p:ph type="title"/>
          </p:nvPr>
        </p:nvSpPr>
        <p:spPr>
          <a:xfrm>
            <a:off x="838200" y="365125"/>
            <a:ext cx="10515600" cy="1325563"/>
          </a:xfrm>
        </p:spPr>
        <p:txBody>
          <a:bodyPr anchor="ctr">
            <a:normAutofit/>
          </a:bodyPr>
          <a:lstStyle/>
          <a:p>
            <a:r>
              <a:rPr lang="en-US" b="0" i="0" u="none" strike="noStrike">
                <a:effectLst/>
              </a:rPr>
              <a:t>What are “Standards”?</a:t>
            </a:r>
            <a:endParaRPr lang="en-US" dirty="0"/>
          </a:p>
        </p:txBody>
      </p:sp>
      <p:sp>
        <p:nvSpPr>
          <p:cNvPr id="7" name="Slide Number Placeholder 6">
            <a:extLst>
              <a:ext uri="{FF2B5EF4-FFF2-40B4-BE49-F238E27FC236}">
                <a16:creationId xmlns:a16="http://schemas.microsoft.com/office/drawing/2014/main" id="{591FB9C8-F576-1CEE-558F-888130D1F0AC}"/>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4</a:t>
            </a:fld>
            <a:endParaRPr lang="en-US"/>
          </a:p>
        </p:txBody>
      </p:sp>
      <p:graphicFrame>
        <p:nvGraphicFramePr>
          <p:cNvPr id="18" name="Text Placeholder 10">
            <a:extLst>
              <a:ext uri="{FF2B5EF4-FFF2-40B4-BE49-F238E27FC236}">
                <a16:creationId xmlns:a16="http://schemas.microsoft.com/office/drawing/2014/main" id="{7A66D037-8137-E429-3493-40D40B70C1EA}"/>
              </a:ext>
            </a:extLst>
          </p:cNvPr>
          <p:cNvGraphicFramePr>
            <a:graphicFrameLocks noGrp="1"/>
          </p:cNvGraphicFramePr>
          <p:nvPr>
            <p:ph idx="1"/>
            <p:extLst>
              <p:ext uri="{D42A27DB-BD31-4B8C-83A1-F6EECF244321}">
                <p14:modId xmlns:p14="http://schemas.microsoft.com/office/powerpoint/2010/main" val="272056479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684788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BE913-F56A-57B4-5C33-E31E9A8F45C3}"/>
              </a:ext>
            </a:extLst>
          </p:cNvPr>
          <p:cNvSpPr>
            <a:spLocks noGrp="1"/>
          </p:cNvSpPr>
          <p:nvPr>
            <p:ph type="title"/>
          </p:nvPr>
        </p:nvSpPr>
        <p:spPr/>
        <p:txBody>
          <a:bodyPr/>
          <a:lstStyle/>
          <a:p>
            <a:r>
              <a:rPr lang="en-US" dirty="0"/>
              <a:t>Rather, the Relevant Questions Should Be…</a:t>
            </a:r>
          </a:p>
        </p:txBody>
      </p:sp>
      <p:sp>
        <p:nvSpPr>
          <p:cNvPr id="5" name="Slide Number Placeholder 4">
            <a:extLst>
              <a:ext uri="{FF2B5EF4-FFF2-40B4-BE49-F238E27FC236}">
                <a16:creationId xmlns:a16="http://schemas.microsoft.com/office/drawing/2014/main" id="{376566F6-938B-02AC-2EFF-9C7EC97D1204}"/>
              </a:ext>
            </a:extLst>
          </p:cNvPr>
          <p:cNvSpPr>
            <a:spLocks noGrp="1"/>
          </p:cNvSpPr>
          <p:nvPr>
            <p:ph type="sldNum" sz="quarter" idx="12"/>
          </p:nvPr>
        </p:nvSpPr>
        <p:spPr/>
        <p:txBody>
          <a:bodyPr/>
          <a:lstStyle/>
          <a:p>
            <a:fld id="{610F3DD8-A0DC-3C44-B4A1-CFDA146FA2D1}" type="slidenum">
              <a:rPr lang="en-US" smtClean="0"/>
              <a:t>40</a:t>
            </a:fld>
            <a:endParaRPr lang="en-US" dirty="0"/>
          </a:p>
        </p:txBody>
      </p:sp>
      <p:sp>
        <p:nvSpPr>
          <p:cNvPr id="6" name="Content Placeholder 2">
            <a:extLst>
              <a:ext uri="{FF2B5EF4-FFF2-40B4-BE49-F238E27FC236}">
                <a16:creationId xmlns:a16="http://schemas.microsoft.com/office/drawing/2014/main" id="{A7B20CB5-94D0-793A-0A0E-D9EA9F1CCCC6}"/>
              </a:ext>
            </a:extLst>
          </p:cNvPr>
          <p:cNvSpPr>
            <a:spLocks noGrp="1" noChangeArrowheads="1"/>
          </p:cNvSpPr>
          <p:nvPr/>
        </p:nvSpPr>
        <p:spPr>
          <a:xfrm>
            <a:off x="838200" y="1966119"/>
            <a:ext cx="7313613"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400" dirty="0"/>
              <a:t>In what contexts will hard law work best, and in what contexts will soft law work best?</a:t>
            </a:r>
          </a:p>
          <a:p>
            <a:r>
              <a:rPr lang="en-US" altLang="en-US" sz="2400" dirty="0"/>
              <a:t>What will be the interaction between hard law and soft law?</a:t>
            </a:r>
          </a:p>
          <a:p>
            <a:r>
              <a:rPr lang="en-US" altLang="en-US" sz="2400" dirty="0"/>
              <a:t>How will the roles and interaction of hard and soft law for a particular problem change over time?</a:t>
            </a:r>
          </a:p>
          <a:p>
            <a:r>
              <a:rPr lang="en-US" altLang="en-US" sz="2400" dirty="0"/>
              <a:t>How can we make hard law more effective and dynamic?</a:t>
            </a:r>
          </a:p>
          <a:p>
            <a:r>
              <a:rPr lang="en-US" altLang="en-US" sz="2400" dirty="0"/>
              <a:t>How can we make soft law more effective and credible?</a:t>
            </a:r>
          </a:p>
          <a:p>
            <a:endParaRPr lang="en-US" altLang="en-US" dirty="0"/>
          </a:p>
          <a:p>
            <a:endParaRPr lang="en-US" altLang="en-US" dirty="0"/>
          </a:p>
        </p:txBody>
      </p:sp>
    </p:spTree>
    <p:extLst>
      <p:ext uri="{BB962C8B-B14F-4D97-AF65-F5344CB8AC3E}">
        <p14:creationId xmlns:p14="http://schemas.microsoft.com/office/powerpoint/2010/main" val="241221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5F5A6-9461-7DE8-2587-0E28CD2A78CF}"/>
              </a:ext>
            </a:extLst>
          </p:cNvPr>
          <p:cNvSpPr>
            <a:spLocks noGrp="1"/>
          </p:cNvSpPr>
          <p:nvPr>
            <p:ph type="title"/>
          </p:nvPr>
        </p:nvSpPr>
        <p:spPr/>
        <p:txBody>
          <a:bodyPr/>
          <a:lstStyle/>
          <a:p>
            <a:r>
              <a:rPr lang="en-US" dirty="0"/>
              <a:t>Responsive Regulation </a:t>
            </a:r>
          </a:p>
        </p:txBody>
      </p:sp>
      <p:sp>
        <p:nvSpPr>
          <p:cNvPr id="5" name="Slide Number Placeholder 4">
            <a:extLst>
              <a:ext uri="{FF2B5EF4-FFF2-40B4-BE49-F238E27FC236}">
                <a16:creationId xmlns:a16="http://schemas.microsoft.com/office/drawing/2014/main" id="{038244E0-B9AB-1D32-6843-761231E93BD4}"/>
              </a:ext>
            </a:extLst>
          </p:cNvPr>
          <p:cNvSpPr>
            <a:spLocks noGrp="1"/>
          </p:cNvSpPr>
          <p:nvPr>
            <p:ph type="sldNum" sz="quarter" idx="12"/>
          </p:nvPr>
        </p:nvSpPr>
        <p:spPr/>
        <p:txBody>
          <a:bodyPr/>
          <a:lstStyle/>
          <a:p>
            <a:fld id="{610F3DD8-A0DC-3C44-B4A1-CFDA146FA2D1}" type="slidenum">
              <a:rPr lang="en-US" smtClean="0"/>
              <a:t>41</a:t>
            </a:fld>
            <a:endParaRPr lang="en-US" dirty="0"/>
          </a:p>
        </p:txBody>
      </p:sp>
      <p:pic>
        <p:nvPicPr>
          <p:cNvPr id="16386" name="Picture 2">
            <a:extLst>
              <a:ext uri="{FF2B5EF4-FFF2-40B4-BE49-F238E27FC236}">
                <a16:creationId xmlns:a16="http://schemas.microsoft.com/office/drawing/2014/main" id="{B752E559-F1C9-18E7-C852-C435DC8BB2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199" y="1801813"/>
            <a:ext cx="8077135" cy="365918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93DFD76-BF28-C931-9B51-980929CD7968}"/>
              </a:ext>
            </a:extLst>
          </p:cNvPr>
          <p:cNvSpPr txBox="1"/>
          <p:nvPr/>
        </p:nvSpPr>
        <p:spPr>
          <a:xfrm>
            <a:off x="838198" y="5572125"/>
            <a:ext cx="9321801" cy="646331"/>
          </a:xfrm>
          <a:prstGeom prst="rect">
            <a:avLst/>
          </a:prstGeom>
          <a:noFill/>
        </p:spPr>
        <p:txBody>
          <a:bodyPr wrap="square">
            <a:spAutoFit/>
          </a:bodyPr>
          <a:lstStyle/>
          <a:p>
            <a:r>
              <a:rPr lang="en-US" dirty="0"/>
              <a:t>Ayres, I. &amp; Braithwaite, J. Responsive Regulation: Transcending </a:t>
            </a:r>
          </a:p>
          <a:p>
            <a:r>
              <a:rPr lang="en-US" dirty="0"/>
              <a:t>the Deregulation Debate (Oxford U. Press, 1992</a:t>
            </a:r>
          </a:p>
        </p:txBody>
      </p:sp>
    </p:spTree>
    <p:extLst>
      <p:ext uri="{BB962C8B-B14F-4D97-AF65-F5344CB8AC3E}">
        <p14:creationId xmlns:p14="http://schemas.microsoft.com/office/powerpoint/2010/main" val="38913178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a:extLst>
              <a:ext uri="{FF2B5EF4-FFF2-40B4-BE49-F238E27FC236}">
                <a16:creationId xmlns:a16="http://schemas.microsoft.com/office/drawing/2014/main" id="{9E4B234B-21E1-4C27-609F-92F789ED166D}"/>
              </a:ext>
            </a:extLst>
          </p:cNvPr>
          <p:cNvPicPr>
            <a:picLocks noChangeAspect="1"/>
          </p:cNvPicPr>
          <p:nvPr/>
        </p:nvPicPr>
        <p:blipFill>
          <a:blip r:embed="rId2">
            <a:extLst>
              <a:ext uri="{28A0092B-C50C-407E-A947-70E740481C1C}">
                <a14:useLocalDpi xmlns:a14="http://schemas.microsoft.com/office/drawing/2010/main" val="0"/>
              </a:ext>
            </a:extLst>
          </a:blip>
          <a:srcRect t="549" r="33961" b="58241"/>
          <a:stretch>
            <a:fillRect/>
          </a:stretch>
        </p:blipFill>
        <p:spPr bwMode="auto">
          <a:xfrm>
            <a:off x="401320" y="1143000"/>
            <a:ext cx="988568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1">
            <a:extLst>
              <a:ext uri="{FF2B5EF4-FFF2-40B4-BE49-F238E27FC236}">
                <a16:creationId xmlns:a16="http://schemas.microsoft.com/office/drawing/2014/main" id="{067DE935-8910-4C5A-F924-EB0825E986DF}"/>
              </a:ext>
            </a:extLst>
          </p:cNvPr>
          <p:cNvSpPr txBox="1">
            <a:spLocks noChangeArrowheads="1"/>
          </p:cNvSpPr>
          <p:nvPr/>
        </p:nvSpPr>
        <p:spPr bwMode="auto">
          <a:xfrm>
            <a:off x="401320" y="5345112"/>
            <a:ext cx="3006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3399"/>
              </a:buClr>
              <a:buSzPct val="80000"/>
              <a:buFont typeface="Wingdings" panose="05000000000000000000" pitchFamily="2" charset="2"/>
              <a:buChar char="¡"/>
              <a:defRPr sz="2900">
                <a:solidFill>
                  <a:schemeClr val="tx1"/>
                </a:solidFill>
                <a:latin typeface="Verdana" panose="020B0604030504040204" pitchFamily="34" charset="0"/>
              </a:defRPr>
            </a:lvl1pPr>
            <a:lvl2pPr marL="742950" indent="-285750">
              <a:spcBef>
                <a:spcPct val="20000"/>
              </a:spcBef>
              <a:buClr>
                <a:srgbClr val="003399"/>
              </a:buClr>
              <a:buFont typeface="Wingdings" panose="05000000000000000000" pitchFamily="2" charset="2"/>
              <a:buChar char="l"/>
              <a:defRPr sz="2500">
                <a:solidFill>
                  <a:schemeClr val="tx1"/>
                </a:solidFill>
                <a:latin typeface="Verdana" panose="020B0604030504040204" pitchFamily="34" charset="0"/>
              </a:defRPr>
            </a:lvl2pPr>
            <a:lvl3pPr marL="1143000" indent="-228600">
              <a:spcBef>
                <a:spcPct val="20000"/>
              </a:spcBef>
              <a:buClr>
                <a:srgbClr val="003399"/>
              </a:buClr>
              <a:buFont typeface="Wingdings" panose="05000000000000000000" pitchFamily="2" charset="2"/>
              <a:buChar char="¡"/>
              <a:defRPr sz="2200">
                <a:solidFill>
                  <a:schemeClr val="tx1"/>
                </a:solidFill>
                <a:latin typeface="Verdana" panose="020B0604030504040204" pitchFamily="34" charset="0"/>
              </a:defRPr>
            </a:lvl3pPr>
            <a:lvl4pPr marL="1600200" indent="-228600">
              <a:spcBef>
                <a:spcPct val="20000"/>
              </a:spcBef>
              <a:buClr>
                <a:srgbClr val="003399"/>
              </a:buClr>
              <a:buFont typeface="Wingdings" panose="05000000000000000000" pitchFamily="2" charset="2"/>
              <a:buChar char="l"/>
              <a:defRPr sz="1900">
                <a:solidFill>
                  <a:schemeClr val="tx1"/>
                </a:solidFill>
                <a:latin typeface="Verdana" panose="020B0604030504040204" pitchFamily="34" charset="0"/>
              </a:defRPr>
            </a:lvl4pPr>
            <a:lvl5pPr marL="2057400" indent="-228600">
              <a:spcBef>
                <a:spcPct val="20000"/>
              </a:spcBef>
              <a:buClr>
                <a:srgbClr val="003399"/>
              </a:buClr>
              <a:buFont typeface="Wingdings" panose="05000000000000000000" pitchFamily="2" charset="2"/>
              <a:buChar char="¡"/>
              <a:defRPr sz="1900">
                <a:solidFill>
                  <a:schemeClr val="tx1"/>
                </a:solidFill>
                <a:latin typeface="Verdana" panose="020B0604030504040204" pitchFamily="34" charset="0"/>
              </a:defRPr>
            </a:lvl5pPr>
            <a:lvl6pPr marL="2514600" indent="-228600" eaLnBrk="0" fontAlgn="base" hangingPunct="0">
              <a:spcBef>
                <a:spcPct val="20000"/>
              </a:spcBef>
              <a:spcAft>
                <a:spcPct val="0"/>
              </a:spcAft>
              <a:buClr>
                <a:srgbClr val="003399"/>
              </a:buClr>
              <a:buFont typeface="Wingdings" panose="05000000000000000000" pitchFamily="2" charset="2"/>
              <a:buChar char="¡"/>
              <a:defRPr sz="1900">
                <a:solidFill>
                  <a:schemeClr val="tx1"/>
                </a:solidFill>
                <a:latin typeface="Verdana" panose="020B0604030504040204" pitchFamily="34" charset="0"/>
              </a:defRPr>
            </a:lvl6pPr>
            <a:lvl7pPr marL="2971800" indent="-228600" eaLnBrk="0" fontAlgn="base" hangingPunct="0">
              <a:spcBef>
                <a:spcPct val="20000"/>
              </a:spcBef>
              <a:spcAft>
                <a:spcPct val="0"/>
              </a:spcAft>
              <a:buClr>
                <a:srgbClr val="003399"/>
              </a:buClr>
              <a:buFont typeface="Wingdings" panose="05000000000000000000" pitchFamily="2" charset="2"/>
              <a:buChar char="¡"/>
              <a:defRPr sz="1900">
                <a:solidFill>
                  <a:schemeClr val="tx1"/>
                </a:solidFill>
                <a:latin typeface="Verdana" panose="020B0604030504040204" pitchFamily="34" charset="0"/>
              </a:defRPr>
            </a:lvl7pPr>
            <a:lvl8pPr marL="3429000" indent="-228600" eaLnBrk="0" fontAlgn="base" hangingPunct="0">
              <a:spcBef>
                <a:spcPct val="20000"/>
              </a:spcBef>
              <a:spcAft>
                <a:spcPct val="0"/>
              </a:spcAft>
              <a:buClr>
                <a:srgbClr val="003399"/>
              </a:buClr>
              <a:buFont typeface="Wingdings" panose="05000000000000000000" pitchFamily="2" charset="2"/>
              <a:buChar char="¡"/>
              <a:defRPr sz="1900">
                <a:solidFill>
                  <a:schemeClr val="tx1"/>
                </a:solidFill>
                <a:latin typeface="Verdana" panose="020B0604030504040204" pitchFamily="34" charset="0"/>
              </a:defRPr>
            </a:lvl8pPr>
            <a:lvl9pPr marL="3886200" indent="-228600" eaLnBrk="0" fontAlgn="base" hangingPunct="0">
              <a:spcBef>
                <a:spcPct val="20000"/>
              </a:spcBef>
              <a:spcAft>
                <a:spcPct val="0"/>
              </a:spcAft>
              <a:buClr>
                <a:srgbClr val="003399"/>
              </a:buClr>
              <a:buFont typeface="Wingdings" panose="05000000000000000000" pitchFamily="2" charset="2"/>
              <a:buChar char="¡"/>
              <a:defRPr sz="1900">
                <a:solidFill>
                  <a:schemeClr val="tx1"/>
                </a:solidFill>
                <a:latin typeface="Verdana" panose="020B0604030504040204" pitchFamily="34" charset="0"/>
              </a:defRPr>
            </a:lvl9pPr>
          </a:lstStyle>
          <a:p>
            <a:pPr>
              <a:spcBef>
                <a:spcPct val="0"/>
              </a:spcBef>
              <a:buClrTx/>
              <a:buSzTx/>
              <a:buFontTx/>
              <a:buNone/>
            </a:pPr>
            <a:r>
              <a:rPr lang="en-US" altLang="en-US" sz="1800">
                <a:latin typeface="Arial" panose="020B0604020202020204" pitchFamily="34" charset="0"/>
              </a:rPr>
              <a:t>Lead Editorial, April 9, 2019</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B14B2DA-6544-1A83-E1F5-E101BBB926C4}"/>
              </a:ext>
            </a:extLst>
          </p:cNvPr>
          <p:cNvSpPr>
            <a:spLocks noGrp="1"/>
          </p:cNvSpPr>
          <p:nvPr>
            <p:ph type="sldNum" sz="quarter" idx="12"/>
          </p:nvPr>
        </p:nvSpPr>
        <p:spPr/>
        <p:txBody>
          <a:bodyPr/>
          <a:lstStyle/>
          <a:p>
            <a:fld id="{610F3DD8-A0DC-3C44-B4A1-CFDA146FA2D1}" type="slidenum">
              <a:rPr lang="en-US" smtClean="0"/>
              <a:t>43</a:t>
            </a:fld>
            <a:endParaRPr lang="en-US" dirty="0"/>
          </a:p>
        </p:txBody>
      </p:sp>
      <p:sp>
        <p:nvSpPr>
          <p:cNvPr id="6" name="Title 1">
            <a:extLst>
              <a:ext uri="{FF2B5EF4-FFF2-40B4-BE49-F238E27FC236}">
                <a16:creationId xmlns:a16="http://schemas.microsoft.com/office/drawing/2014/main" id="{7171EAE7-1D27-33A1-31C9-98FC93FAFA76}"/>
              </a:ext>
            </a:extLst>
          </p:cNvPr>
          <p:cNvSpPr>
            <a:spLocks noGrp="1"/>
          </p:cNvSpPr>
          <p:nvPr>
            <p:ph type="title"/>
          </p:nvPr>
        </p:nvSpPr>
        <p:spPr>
          <a:xfrm>
            <a:off x="838200" y="509587"/>
            <a:ext cx="10515600" cy="1325563"/>
          </a:xfrm>
        </p:spPr>
        <p:txBody>
          <a:bodyPr/>
          <a:lstStyle/>
          <a:p>
            <a:r>
              <a:rPr lang="en-US" dirty="0"/>
              <a:t>AI Soft Law Indirect Enforcement Toolbox</a:t>
            </a:r>
          </a:p>
        </p:txBody>
      </p:sp>
      <p:sp>
        <p:nvSpPr>
          <p:cNvPr id="10" name="Content Placeholder 2">
            <a:extLst>
              <a:ext uri="{FF2B5EF4-FFF2-40B4-BE49-F238E27FC236}">
                <a16:creationId xmlns:a16="http://schemas.microsoft.com/office/drawing/2014/main" id="{306D2627-A869-D45E-649D-C880E1CC2C55}"/>
              </a:ext>
            </a:extLst>
          </p:cNvPr>
          <p:cNvSpPr>
            <a:spLocks noGrp="1" noChangeArrowheads="1"/>
          </p:cNvSpPr>
          <p:nvPr/>
        </p:nvSpPr>
        <p:spPr>
          <a:xfrm>
            <a:off x="838200" y="1600200"/>
            <a:ext cx="7313613" cy="4114800"/>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400" dirty="0"/>
              <a:t>Corporate Ethics Committees</a:t>
            </a:r>
          </a:p>
          <a:p>
            <a:r>
              <a:rPr lang="en-US" altLang="en-US" sz="2400" dirty="0">
                <a:solidFill>
                  <a:srgbClr val="000000"/>
                </a:solidFill>
              </a:rPr>
              <a:t>NGO Partnerships/Ranking</a:t>
            </a:r>
          </a:p>
          <a:p>
            <a:r>
              <a:rPr lang="en-US" altLang="en-US" sz="2400" dirty="0">
                <a:solidFill>
                  <a:srgbClr val="000000"/>
                </a:solidFill>
              </a:rPr>
              <a:t>Trade Association Codes</a:t>
            </a:r>
          </a:p>
          <a:p>
            <a:r>
              <a:rPr lang="en-US" altLang="en-US" sz="2400" dirty="0">
                <a:solidFill>
                  <a:srgbClr val="000000"/>
                </a:solidFill>
              </a:rPr>
              <a:t>Certification/Auditing Programs</a:t>
            </a:r>
          </a:p>
          <a:p>
            <a:r>
              <a:rPr lang="en-US" altLang="en-US" sz="2400" dirty="0">
                <a:solidFill>
                  <a:srgbClr val="000000"/>
                </a:solidFill>
              </a:rPr>
              <a:t>Professional Society Guidelines</a:t>
            </a:r>
          </a:p>
          <a:p>
            <a:r>
              <a:rPr lang="en-US" altLang="en-US" sz="2400" dirty="0">
                <a:solidFill>
                  <a:srgbClr val="000000"/>
                </a:solidFill>
              </a:rPr>
              <a:t>Supply Chain Partners</a:t>
            </a:r>
          </a:p>
          <a:p>
            <a:r>
              <a:rPr lang="en-US" altLang="en-US" sz="2400" dirty="0">
                <a:solidFill>
                  <a:srgbClr val="000000"/>
                </a:solidFill>
              </a:rPr>
              <a:t>Patent Licensing</a:t>
            </a:r>
          </a:p>
          <a:p>
            <a:r>
              <a:rPr lang="en-US" altLang="en-US" sz="2400" dirty="0">
                <a:solidFill>
                  <a:srgbClr val="000000"/>
                </a:solidFill>
              </a:rPr>
              <a:t>Funding Agencies</a:t>
            </a:r>
          </a:p>
          <a:p>
            <a:r>
              <a:rPr lang="en-US" altLang="en-US" sz="2400" dirty="0">
                <a:solidFill>
                  <a:srgbClr val="000000"/>
                </a:solidFill>
              </a:rPr>
              <a:t>Professional Journals</a:t>
            </a:r>
          </a:p>
          <a:p>
            <a:r>
              <a:rPr lang="en-US" altLang="en-US" sz="2400" dirty="0">
                <a:solidFill>
                  <a:srgbClr val="000000"/>
                </a:solidFill>
              </a:rPr>
              <a:t>Insurers</a:t>
            </a:r>
          </a:p>
          <a:p>
            <a:r>
              <a:rPr lang="en-US" altLang="en-US" sz="2400" dirty="0">
                <a:solidFill>
                  <a:srgbClr val="000000"/>
                </a:solidFill>
              </a:rPr>
              <a:t>Private Standards/Litigation</a:t>
            </a:r>
          </a:p>
          <a:p>
            <a:r>
              <a:rPr lang="en-US" altLang="en-US" sz="2400" dirty="0">
                <a:solidFill>
                  <a:srgbClr val="000000"/>
                </a:solidFill>
              </a:rPr>
              <a:t>FTC Enforcement</a:t>
            </a:r>
          </a:p>
          <a:p>
            <a:endParaRPr lang="en-US" altLang="en-US" dirty="0">
              <a:solidFill>
                <a:srgbClr val="000000"/>
              </a:solidFill>
            </a:endParaRPr>
          </a:p>
          <a:p>
            <a:endParaRPr lang="en-US" altLang="en-US" dirty="0"/>
          </a:p>
        </p:txBody>
      </p:sp>
      <p:pic>
        <p:nvPicPr>
          <p:cNvPr id="18434" name="Picture 2">
            <a:extLst>
              <a:ext uri="{FF2B5EF4-FFF2-40B4-BE49-F238E27FC236}">
                <a16:creationId xmlns:a16="http://schemas.microsoft.com/office/drawing/2014/main" id="{B725A997-A0A1-BB76-45B9-0955267FD5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7938" y="1835150"/>
            <a:ext cx="2276475" cy="3381375"/>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a:extLst>
              <a:ext uri="{FF2B5EF4-FFF2-40B4-BE49-F238E27FC236}">
                <a16:creationId xmlns:a16="http://schemas.microsoft.com/office/drawing/2014/main" id="{D9BCBC07-1EE8-2FAD-6346-DA9137EB72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7938" y="5416549"/>
            <a:ext cx="2981325" cy="23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3878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92AB966-C17C-2818-6E75-A3A1338B795A}"/>
              </a:ext>
            </a:extLst>
          </p:cNvPr>
          <p:cNvSpPr>
            <a:spLocks noGrp="1"/>
          </p:cNvSpPr>
          <p:nvPr>
            <p:ph type="sldNum" sz="quarter" idx="12"/>
          </p:nvPr>
        </p:nvSpPr>
        <p:spPr/>
        <p:txBody>
          <a:bodyPr/>
          <a:lstStyle/>
          <a:p>
            <a:fld id="{610F3DD8-A0DC-3C44-B4A1-CFDA146FA2D1}" type="slidenum">
              <a:rPr lang="en-US" smtClean="0"/>
              <a:t>44</a:t>
            </a:fld>
            <a:endParaRPr lang="en-US" dirty="0"/>
          </a:p>
        </p:txBody>
      </p:sp>
      <p:sp>
        <p:nvSpPr>
          <p:cNvPr id="4" name="Title 3">
            <a:extLst>
              <a:ext uri="{FF2B5EF4-FFF2-40B4-BE49-F238E27FC236}">
                <a16:creationId xmlns:a16="http://schemas.microsoft.com/office/drawing/2014/main" id="{4C8783B8-4F67-92E7-A45B-A5E900E4361F}"/>
              </a:ext>
            </a:extLst>
          </p:cNvPr>
          <p:cNvSpPr>
            <a:spLocks noGrp="1"/>
          </p:cNvSpPr>
          <p:nvPr>
            <p:ph type="title"/>
          </p:nvPr>
        </p:nvSpPr>
        <p:spPr/>
        <p:txBody>
          <a:bodyPr/>
          <a:lstStyle/>
          <a:p>
            <a:r>
              <a:rPr lang="en-US" dirty="0"/>
              <a:t>Role of Soft Law in the Practice of Law</a:t>
            </a:r>
          </a:p>
        </p:txBody>
      </p:sp>
      <p:sp>
        <p:nvSpPr>
          <p:cNvPr id="9" name="Content Placeholder 2">
            <a:extLst>
              <a:ext uri="{FF2B5EF4-FFF2-40B4-BE49-F238E27FC236}">
                <a16:creationId xmlns:a16="http://schemas.microsoft.com/office/drawing/2014/main" id="{199E2E96-0249-F663-32B9-605F175E8622}"/>
              </a:ext>
            </a:extLst>
          </p:cNvPr>
          <p:cNvSpPr>
            <a:spLocks noGrp="1"/>
          </p:cNvSpPr>
          <p:nvPr/>
        </p:nvSpPr>
        <p:spPr>
          <a:xfrm>
            <a:off x="704850" y="1831181"/>
            <a:ext cx="78867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0" i="0" dirty="0">
                <a:solidFill>
                  <a:srgbClr val="27293B"/>
                </a:solidFill>
                <a:effectLst/>
                <a:latin typeface="Gotham A"/>
              </a:rPr>
              <a:t>“Future attorneys must grasp how to advise clients not just on compliance with hard laws but also on aligning with industry best practices, CSR commitments, and ethical guidelines. This knowledge is increasingly relevant as courts and regulators sometimes look to self-regulatory standards when assessing corporate behavior in disputes.”</a:t>
            </a:r>
          </a:p>
          <a:p>
            <a:pPr marL="0" indent="0">
              <a:buNone/>
            </a:pPr>
            <a:r>
              <a:rPr lang="en-US" dirty="0">
                <a:solidFill>
                  <a:srgbClr val="27293B"/>
                </a:solidFill>
                <a:latin typeface="Gotham A"/>
              </a:rPr>
              <a:t>	- Eric </a:t>
            </a:r>
            <a:r>
              <a:rPr lang="en-US" dirty="0" err="1">
                <a:solidFill>
                  <a:srgbClr val="27293B"/>
                </a:solidFill>
                <a:latin typeface="Gotham A"/>
              </a:rPr>
              <a:t>Reicin</a:t>
            </a:r>
            <a:r>
              <a:rPr lang="en-US" dirty="0">
                <a:solidFill>
                  <a:srgbClr val="27293B"/>
                </a:solidFill>
                <a:latin typeface="Gotham A"/>
              </a:rPr>
              <a:t>, President &amp; CEO of BBB National 	Programs (including Center for Industry Self-	Regulation)</a:t>
            </a:r>
            <a:endParaRPr lang="en-US" dirty="0"/>
          </a:p>
        </p:txBody>
      </p:sp>
    </p:spTree>
    <p:extLst>
      <p:ext uri="{BB962C8B-B14F-4D97-AF65-F5344CB8AC3E}">
        <p14:creationId xmlns:p14="http://schemas.microsoft.com/office/powerpoint/2010/main" val="18521022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9EE9B0-69D4-9595-C5EA-9636FAD0FDF8}"/>
              </a:ext>
            </a:extLst>
          </p:cNvPr>
          <p:cNvSpPr>
            <a:spLocks noGrp="1"/>
          </p:cNvSpPr>
          <p:nvPr>
            <p:ph type="sldNum" sz="quarter" idx="12"/>
          </p:nvPr>
        </p:nvSpPr>
        <p:spPr/>
        <p:txBody>
          <a:bodyPr/>
          <a:lstStyle/>
          <a:p>
            <a:fld id="{610F3DD8-A0DC-3C44-B4A1-CFDA146FA2D1}" type="slidenum">
              <a:rPr lang="en-US" smtClean="0"/>
              <a:t>45</a:t>
            </a:fld>
            <a:endParaRPr lang="en-US" dirty="0"/>
          </a:p>
        </p:txBody>
      </p:sp>
      <p:sp>
        <p:nvSpPr>
          <p:cNvPr id="4" name="Title 3">
            <a:extLst>
              <a:ext uri="{FF2B5EF4-FFF2-40B4-BE49-F238E27FC236}">
                <a16:creationId xmlns:a16="http://schemas.microsoft.com/office/drawing/2014/main" id="{6943E9DF-7357-B066-CC77-F6BB4072BF96}"/>
              </a:ext>
            </a:extLst>
          </p:cNvPr>
          <p:cNvSpPr>
            <a:spLocks noGrp="1"/>
          </p:cNvSpPr>
          <p:nvPr>
            <p:ph type="title"/>
          </p:nvPr>
        </p:nvSpPr>
        <p:spPr/>
        <p:txBody>
          <a:bodyPr/>
          <a:lstStyle/>
          <a:p>
            <a:r>
              <a:rPr lang="en-US" dirty="0"/>
              <a:t>Responsibilities/Opportunities for Lawyers and Soft Law</a:t>
            </a:r>
          </a:p>
        </p:txBody>
      </p:sp>
      <p:sp>
        <p:nvSpPr>
          <p:cNvPr id="6" name="Content Placeholder 2">
            <a:extLst>
              <a:ext uri="{FF2B5EF4-FFF2-40B4-BE49-F238E27FC236}">
                <a16:creationId xmlns:a16="http://schemas.microsoft.com/office/drawing/2014/main" id="{E30459DB-37B6-2290-6060-C81F16A08E69}"/>
              </a:ext>
            </a:extLst>
          </p:cNvPr>
          <p:cNvSpPr>
            <a:spLocks noGrp="1"/>
          </p:cNvSpPr>
          <p:nvPr/>
        </p:nvSpPr>
        <p:spPr>
          <a:xfrm>
            <a:off x="838200" y="1847850"/>
            <a:ext cx="7886700"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000000"/>
                </a:solidFill>
              </a:rPr>
              <a:t>Every company and organization has numerous private rules and guidelines</a:t>
            </a:r>
          </a:p>
          <a:p>
            <a:pPr lvl="1"/>
            <a:r>
              <a:rPr lang="en-US" dirty="0">
                <a:solidFill>
                  <a:srgbClr val="000000"/>
                </a:solidFill>
              </a:rPr>
              <a:t>Attorney’s job to ensure compliance</a:t>
            </a:r>
          </a:p>
          <a:p>
            <a:r>
              <a:rPr lang="en-US" dirty="0">
                <a:solidFill>
                  <a:srgbClr val="000000"/>
                </a:solidFill>
              </a:rPr>
              <a:t>Companies often make claims/promises for  performance goals beyond regulatory requirements</a:t>
            </a:r>
          </a:p>
          <a:p>
            <a:pPr lvl="1"/>
            <a:r>
              <a:rPr lang="en-US" dirty="0">
                <a:solidFill>
                  <a:srgbClr val="000000"/>
                </a:solidFill>
              </a:rPr>
              <a:t>Attorney’s role is to ensure promises are feasible and achieved – otherwise greenwashing and other problems</a:t>
            </a:r>
          </a:p>
          <a:p>
            <a:r>
              <a:rPr lang="en-US" dirty="0">
                <a:solidFill>
                  <a:srgbClr val="000000"/>
                </a:solidFill>
              </a:rPr>
              <a:t>Companies (especially in the tech industry) are subject to hundreds of private standards</a:t>
            </a:r>
          </a:p>
          <a:p>
            <a:pPr lvl="1"/>
            <a:r>
              <a:rPr lang="en-US" dirty="0">
                <a:solidFill>
                  <a:srgbClr val="000000"/>
                </a:solidFill>
              </a:rPr>
              <a:t>Very useful and beneficial if attorney understands these</a:t>
            </a:r>
          </a:p>
          <a:p>
            <a:r>
              <a:rPr lang="en-US" dirty="0">
                <a:solidFill>
                  <a:srgbClr val="000000"/>
                </a:solidFill>
              </a:rPr>
              <a:t>Soft law and self-regulation can help companies manage complex and difficult situations</a:t>
            </a:r>
          </a:p>
          <a:p>
            <a:pPr lvl="1"/>
            <a:r>
              <a:rPr lang="en-US" dirty="0">
                <a:solidFill>
                  <a:srgbClr val="000000"/>
                </a:solidFill>
              </a:rPr>
              <a:t>Attorneys must be innovative problem solvers</a:t>
            </a:r>
          </a:p>
        </p:txBody>
      </p:sp>
    </p:spTree>
    <p:extLst>
      <p:ext uri="{BB962C8B-B14F-4D97-AF65-F5344CB8AC3E}">
        <p14:creationId xmlns:p14="http://schemas.microsoft.com/office/powerpoint/2010/main" val="36259817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E8C8BF-4959-C3CD-4F17-5F113704CC87}"/>
              </a:ext>
            </a:extLst>
          </p:cNvPr>
          <p:cNvSpPr>
            <a:spLocks noGrp="1"/>
          </p:cNvSpPr>
          <p:nvPr>
            <p:ph type="sldNum" sz="quarter" idx="12"/>
          </p:nvPr>
        </p:nvSpPr>
        <p:spPr/>
        <p:txBody>
          <a:bodyPr/>
          <a:lstStyle/>
          <a:p>
            <a:fld id="{610F3DD8-A0DC-3C44-B4A1-CFDA146FA2D1}" type="slidenum">
              <a:rPr lang="en-US" smtClean="0"/>
              <a:t>46</a:t>
            </a:fld>
            <a:endParaRPr lang="en-US" dirty="0"/>
          </a:p>
        </p:txBody>
      </p:sp>
      <p:sp>
        <p:nvSpPr>
          <p:cNvPr id="4" name="Title 3">
            <a:extLst>
              <a:ext uri="{FF2B5EF4-FFF2-40B4-BE49-F238E27FC236}">
                <a16:creationId xmlns:a16="http://schemas.microsoft.com/office/drawing/2014/main" id="{5EC1BC16-8404-01A8-00E7-93A1C9AA24EE}"/>
              </a:ext>
            </a:extLst>
          </p:cNvPr>
          <p:cNvSpPr>
            <a:spLocks noGrp="1"/>
          </p:cNvSpPr>
          <p:nvPr>
            <p:ph type="title"/>
          </p:nvPr>
        </p:nvSpPr>
        <p:spPr/>
        <p:txBody>
          <a:bodyPr/>
          <a:lstStyle/>
          <a:p>
            <a:r>
              <a:rPr lang="en-US" dirty="0"/>
              <a:t>Conclusion</a:t>
            </a:r>
          </a:p>
        </p:txBody>
      </p:sp>
      <p:sp>
        <p:nvSpPr>
          <p:cNvPr id="6" name="Content Placeholder 2">
            <a:extLst>
              <a:ext uri="{FF2B5EF4-FFF2-40B4-BE49-F238E27FC236}">
                <a16:creationId xmlns:a16="http://schemas.microsoft.com/office/drawing/2014/main" id="{3A2EFA8F-5183-EB4C-463C-9C68D8C8889E}"/>
              </a:ext>
            </a:extLst>
          </p:cNvPr>
          <p:cNvSpPr>
            <a:spLocks noGrp="1" noChangeArrowheads="1"/>
          </p:cNvSpPr>
          <p:nvPr/>
        </p:nvSpPr>
        <p:spPr>
          <a:xfrm>
            <a:off x="908538" y="1966912"/>
            <a:ext cx="8014494" cy="33662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en-US" altLang="en-US" sz="4000" dirty="0">
                <a:solidFill>
                  <a:srgbClr val="000000"/>
                </a:solidFill>
              </a:rPr>
              <a:t>“[Soft law] is the worst form of govern[</a:t>
            </a:r>
            <a:r>
              <a:rPr lang="en-US" altLang="en-US" sz="4000" dirty="0" err="1">
                <a:solidFill>
                  <a:srgbClr val="000000"/>
                </a:solidFill>
              </a:rPr>
              <a:t>ance</a:t>
            </a:r>
            <a:r>
              <a:rPr lang="en-US" altLang="en-US" sz="4000" dirty="0">
                <a:solidFill>
                  <a:srgbClr val="000000"/>
                </a:solidFill>
              </a:rPr>
              <a:t>], except for all the others.” </a:t>
            </a:r>
          </a:p>
          <a:p>
            <a:pPr marL="457200" lvl="1" indent="0">
              <a:buFont typeface="Wingdings" panose="05000000000000000000" pitchFamily="2" charset="2"/>
              <a:buNone/>
            </a:pPr>
            <a:r>
              <a:rPr lang="en-US" altLang="en-US" dirty="0">
                <a:solidFill>
                  <a:srgbClr val="000000"/>
                </a:solidFill>
              </a:rPr>
              <a:t>(paraphrasing  and adapting Winston Churchill)</a:t>
            </a:r>
          </a:p>
        </p:txBody>
      </p:sp>
    </p:spTree>
    <p:extLst>
      <p:ext uri="{BB962C8B-B14F-4D97-AF65-F5344CB8AC3E}">
        <p14:creationId xmlns:p14="http://schemas.microsoft.com/office/powerpoint/2010/main" val="3179392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7A0E82B-0D14-FB0B-CF0A-940D655F4978}"/>
              </a:ext>
            </a:extLst>
          </p:cNvPr>
          <p:cNvSpPr txBox="1"/>
          <p:nvPr/>
        </p:nvSpPr>
        <p:spPr>
          <a:xfrm>
            <a:off x="838200" y="365125"/>
            <a:ext cx="10515600"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kern="1200" dirty="0">
                <a:latin typeface="+mj-lt"/>
                <a:ea typeface="+mj-ea"/>
                <a:cs typeface="+mj-cs"/>
              </a:rPr>
              <a:t>Examples of Private Standards</a:t>
            </a:r>
          </a:p>
        </p:txBody>
      </p:sp>
      <p:sp>
        <p:nvSpPr>
          <p:cNvPr id="15" name="TextBox 14">
            <a:extLst>
              <a:ext uri="{FF2B5EF4-FFF2-40B4-BE49-F238E27FC236}">
                <a16:creationId xmlns:a16="http://schemas.microsoft.com/office/drawing/2014/main" id="{DCBC453B-A656-58D5-577A-E21C53091447}"/>
              </a:ext>
            </a:extLst>
          </p:cNvPr>
          <p:cNvSpPr txBox="1"/>
          <p:nvPr/>
        </p:nvSpPr>
        <p:spPr>
          <a:xfrm>
            <a:off x="838200" y="1825625"/>
            <a:ext cx="10515600" cy="4351338"/>
          </a:xfrm>
          <a:prstGeom prst="rect">
            <a:avLst/>
          </a:prstGeom>
        </p:spPr>
        <p:txBody>
          <a:bodyPr vert="horz" lIns="91440" tIns="45720" rIns="91440" bIns="45720" rtlCol="0">
            <a:normAutofit/>
          </a:bodyPr>
          <a:lstStyle/>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IEEE 802.11 (WiFi)</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HTML</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PDF</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5G</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DVD</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Bluetooth</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Electricity sockets</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ASTM International Toy Safety Standard</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All building and electrical codes</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ISO 9000 (Quality Management)</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ISO 14001 (Environmental Management)</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ISO/TR 12885:2018 – Health and Safety Practices for Nanomaterials</a:t>
            </a:r>
            <a:r>
              <a:rPr lang="en-US" sz="1500" b="0" i="0">
                <a:effectLst/>
              </a:rPr>
              <a:t>​</a:t>
            </a:r>
          </a:p>
          <a:p>
            <a:pPr marL="228600" indent="-228600" fontAlgn="base">
              <a:lnSpc>
                <a:spcPct val="90000"/>
              </a:lnSpc>
              <a:spcBef>
                <a:spcPts val="1000"/>
              </a:spcBef>
              <a:buClr>
                <a:schemeClr val="accent1"/>
              </a:buClr>
              <a:buFont typeface="Arial" panose="020B0604020202020204" pitchFamily="34" charset="0"/>
              <a:buChar char="•"/>
            </a:pPr>
            <a:r>
              <a:rPr lang="en-US" sz="1500" b="0" i="0" u="none" strike="noStrike">
                <a:effectLst/>
              </a:rPr>
              <a:t>IEEE P7000 series of standards for ethical AI </a:t>
            </a:r>
            <a:r>
              <a:rPr lang="en-US" sz="1500" b="0" i="0" u="sng" strike="noStrike">
                <a:effectLst/>
                <a:hlinkClick r:id="rId2">
                  <a:extLst>
                    <a:ext uri="{A12FA001-AC4F-418D-AE19-62706E023703}">
                      <ahyp:hlinkClr xmlns:ahyp="http://schemas.microsoft.com/office/drawing/2018/hyperlinkcolor" val="tx"/>
                    </a:ext>
                  </a:extLst>
                </a:hlinkClick>
              </a:rPr>
              <a:t>https://ethicsstandards.org/p7000/</a:t>
            </a:r>
            <a:endParaRPr lang="en-US" sz="1500" b="0" i="0">
              <a:effectLst/>
            </a:endParaRPr>
          </a:p>
        </p:txBody>
      </p:sp>
      <p:sp>
        <p:nvSpPr>
          <p:cNvPr id="8" name="Slide Number Placeholder 7">
            <a:extLst>
              <a:ext uri="{FF2B5EF4-FFF2-40B4-BE49-F238E27FC236}">
                <a16:creationId xmlns:a16="http://schemas.microsoft.com/office/drawing/2014/main" id="{5F16556F-C555-627A-E45E-D6E51A4138E6}"/>
              </a:ext>
            </a:extLst>
          </p:cNvPr>
          <p:cNvSpPr>
            <a:spLocks noGrp="1"/>
          </p:cNvSpPr>
          <p:nvPr>
            <p:ph type="sldNum" sz="quarter" idx="12"/>
          </p:nvPr>
        </p:nvSpPr>
        <p:spPr>
          <a:xfrm>
            <a:off x="10738338" y="6356350"/>
            <a:ext cx="615461" cy="365125"/>
          </a:xfrm>
        </p:spPr>
        <p:txBody>
          <a:bodyPr vert="horz" lIns="91440" tIns="45720" rIns="91440" bIns="45720" rtlCol="0" anchor="ctr">
            <a:normAutofit/>
          </a:bodyPr>
          <a:lstStyle/>
          <a:p>
            <a:pPr>
              <a:spcAft>
                <a:spcPts val="600"/>
              </a:spcAft>
            </a:pPr>
            <a:fld id="{610F3DD8-A0DC-3C44-B4A1-CFDA146FA2D1}" type="slidenum">
              <a:rPr lang="en-US" smtClean="0"/>
              <a:pPr>
                <a:spcAft>
                  <a:spcPts val="600"/>
                </a:spcAft>
              </a:pPr>
              <a:t>5</a:t>
            </a:fld>
            <a:endParaRPr lang="en-US"/>
          </a:p>
        </p:txBody>
      </p:sp>
    </p:spTree>
    <p:extLst>
      <p:ext uri="{BB962C8B-B14F-4D97-AF65-F5344CB8AC3E}">
        <p14:creationId xmlns:p14="http://schemas.microsoft.com/office/powerpoint/2010/main" val="3291210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A3D3D-B0ED-B9DC-8B3C-34CF44245505}"/>
              </a:ext>
            </a:extLst>
          </p:cNvPr>
          <p:cNvSpPr>
            <a:spLocks noGrp="1"/>
          </p:cNvSpPr>
          <p:nvPr>
            <p:ph type="title"/>
          </p:nvPr>
        </p:nvSpPr>
        <p:spPr>
          <a:xfrm>
            <a:off x="831850" y="1709738"/>
            <a:ext cx="10515600" cy="2852737"/>
          </a:xfrm>
        </p:spPr>
        <p:txBody>
          <a:bodyPr anchor="b">
            <a:normAutofit/>
          </a:bodyPr>
          <a:lstStyle/>
          <a:p>
            <a:r>
              <a:rPr lang="en-US" dirty="0"/>
              <a:t>What is Self-Regulation </a:t>
            </a:r>
          </a:p>
        </p:txBody>
      </p:sp>
      <p:sp>
        <p:nvSpPr>
          <p:cNvPr id="3" name="Content Placeholder 2">
            <a:extLst>
              <a:ext uri="{FF2B5EF4-FFF2-40B4-BE49-F238E27FC236}">
                <a16:creationId xmlns:a16="http://schemas.microsoft.com/office/drawing/2014/main" id="{849E65F8-1151-6DDE-12D4-0A44A8F74375}"/>
              </a:ext>
            </a:extLst>
          </p:cNvPr>
          <p:cNvSpPr>
            <a:spLocks noGrp="1"/>
          </p:cNvSpPr>
          <p:nvPr>
            <p:ph type="body" idx="1"/>
          </p:nvPr>
        </p:nvSpPr>
        <p:spPr>
          <a:xfrm>
            <a:off x="831850" y="4589463"/>
            <a:ext cx="10515600" cy="1500187"/>
          </a:xfrm>
        </p:spPr>
        <p:txBody>
          <a:bodyPr>
            <a:normAutofit/>
          </a:bodyPr>
          <a:lstStyle/>
          <a:p>
            <a:r>
              <a:rPr lang="en-US" b="0" i="0" u="none" strike="noStrike" dirty="0">
                <a:effectLst/>
              </a:rPr>
              <a:t>When a company, or a group of companies (e.g., trade association) adopt their own internal rule that is beyond any government regulation</a:t>
            </a:r>
            <a:endParaRPr lang="en-US" dirty="0"/>
          </a:p>
        </p:txBody>
      </p:sp>
      <p:sp>
        <p:nvSpPr>
          <p:cNvPr id="5" name="Slide Number Placeholder 4">
            <a:extLst>
              <a:ext uri="{FF2B5EF4-FFF2-40B4-BE49-F238E27FC236}">
                <a16:creationId xmlns:a16="http://schemas.microsoft.com/office/drawing/2014/main" id="{9140A505-4CF0-192B-8A3B-3FECFE49D8B8}"/>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6</a:t>
            </a:fld>
            <a:endParaRPr lang="en-US"/>
          </a:p>
        </p:txBody>
      </p:sp>
    </p:spTree>
    <p:extLst>
      <p:ext uri="{BB962C8B-B14F-4D97-AF65-F5344CB8AC3E}">
        <p14:creationId xmlns:p14="http://schemas.microsoft.com/office/powerpoint/2010/main" val="2641500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4F05762-B735-D0B6-7160-7052B15B0D99}"/>
              </a:ext>
            </a:extLst>
          </p:cNvPr>
          <p:cNvSpPr>
            <a:spLocks noGrp="1"/>
          </p:cNvSpPr>
          <p:nvPr>
            <p:ph type="title"/>
          </p:nvPr>
        </p:nvSpPr>
        <p:spPr>
          <a:xfrm>
            <a:off x="838200" y="1027906"/>
            <a:ext cx="10515600" cy="1325563"/>
          </a:xfrm>
        </p:spPr>
        <p:txBody>
          <a:bodyPr>
            <a:normAutofit fontScale="90000"/>
          </a:bodyPr>
          <a:lstStyle/>
          <a:p>
            <a:r>
              <a:rPr lang="en-US" sz="4000" b="0" i="0" u="none" strike="noStrike" dirty="0">
                <a:effectLst/>
                <a:latin typeface="Aptos Display" panose="020B0004020202020204" pitchFamily="34" charset="0"/>
              </a:rPr>
              <a:t>Why Would Companies Engage in Self-Regulation</a:t>
            </a:r>
            <a:r>
              <a:rPr lang="en-US" sz="4000" dirty="0">
                <a:latin typeface="Aptos Display" panose="020B0004020202020204" pitchFamily="34" charset="0"/>
              </a:rPr>
              <a:t>?</a:t>
            </a:r>
            <a:br>
              <a:rPr lang="en-US" sz="4000" dirty="0">
                <a:latin typeface="Aptos Display" panose="020B0004020202020204" pitchFamily="34" charset="0"/>
              </a:rPr>
            </a:br>
            <a:endParaRPr lang="en-US" sz="4000" dirty="0"/>
          </a:p>
        </p:txBody>
      </p:sp>
      <p:sp>
        <p:nvSpPr>
          <p:cNvPr id="5" name="Slide Number Placeholder 4">
            <a:extLst>
              <a:ext uri="{FF2B5EF4-FFF2-40B4-BE49-F238E27FC236}">
                <a16:creationId xmlns:a16="http://schemas.microsoft.com/office/drawing/2014/main" id="{D044CC14-6355-70A3-2545-0D319B9AB37D}"/>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7</a:t>
            </a:fld>
            <a:endParaRPr lang="en-US"/>
          </a:p>
        </p:txBody>
      </p:sp>
      <p:sp>
        <p:nvSpPr>
          <p:cNvPr id="8" name="TextBox 7">
            <a:extLst>
              <a:ext uri="{FF2B5EF4-FFF2-40B4-BE49-F238E27FC236}">
                <a16:creationId xmlns:a16="http://schemas.microsoft.com/office/drawing/2014/main" id="{8472F1B4-070D-1BE0-7170-5661DE56E87D}"/>
              </a:ext>
            </a:extLst>
          </p:cNvPr>
          <p:cNvSpPr txBox="1"/>
          <p:nvPr/>
        </p:nvSpPr>
        <p:spPr>
          <a:xfrm>
            <a:off x="1220751" y="2168802"/>
            <a:ext cx="9825317" cy="3970318"/>
          </a:xfrm>
          <a:prstGeom prst="rect">
            <a:avLst/>
          </a:prstGeom>
          <a:noFill/>
        </p:spPr>
        <p:txBody>
          <a:bodyPr wrap="square" rtlCol="0">
            <a:spAutoFit/>
          </a:bodyPr>
          <a:lstStyle/>
          <a:p>
            <a:r>
              <a:rPr lang="en-US" sz="3600" dirty="0"/>
              <a:t>˙</a:t>
            </a:r>
          </a:p>
          <a:p>
            <a:r>
              <a:rPr lang="en-US" sz="3600" dirty="0"/>
              <a:t>˙</a:t>
            </a:r>
          </a:p>
          <a:p>
            <a:r>
              <a:rPr lang="en-US" sz="3600" dirty="0"/>
              <a:t>˙</a:t>
            </a:r>
          </a:p>
          <a:p>
            <a:r>
              <a:rPr lang="en-US" sz="3600" dirty="0"/>
              <a:t>˙</a:t>
            </a:r>
          </a:p>
          <a:p>
            <a:r>
              <a:rPr lang="en-US" sz="3600" dirty="0"/>
              <a:t>˙</a:t>
            </a:r>
          </a:p>
          <a:p>
            <a:r>
              <a:rPr lang="en-US" sz="3600" dirty="0"/>
              <a:t>˙</a:t>
            </a:r>
          </a:p>
          <a:p>
            <a:endParaRPr lang="en-US" sz="3600" dirty="0"/>
          </a:p>
        </p:txBody>
      </p:sp>
    </p:spTree>
    <p:extLst>
      <p:ext uri="{BB962C8B-B14F-4D97-AF65-F5344CB8AC3E}">
        <p14:creationId xmlns:p14="http://schemas.microsoft.com/office/powerpoint/2010/main" val="2313364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27163-00E1-A5D3-CB4A-16248282CD24}"/>
              </a:ext>
            </a:extLst>
          </p:cNvPr>
          <p:cNvSpPr>
            <a:spLocks noGrp="1"/>
          </p:cNvSpPr>
          <p:nvPr>
            <p:ph type="title"/>
          </p:nvPr>
        </p:nvSpPr>
        <p:spPr>
          <a:xfrm>
            <a:off x="838200" y="136525"/>
            <a:ext cx="10515600" cy="979315"/>
          </a:xfrm>
        </p:spPr>
        <p:txBody>
          <a:bodyPr>
            <a:normAutofit fontScale="90000"/>
          </a:bodyPr>
          <a:lstStyle/>
          <a:p>
            <a:r>
              <a:rPr lang="en-US" dirty="0"/>
              <a:t>The Soft Law Universe: </a:t>
            </a:r>
            <a:br>
              <a:rPr lang="en-US" dirty="0"/>
            </a:br>
            <a:r>
              <a:rPr lang="en-US" dirty="0"/>
              <a:t>Private Standards &amp; Self Regulation	</a:t>
            </a:r>
          </a:p>
        </p:txBody>
      </p:sp>
      <p:sp>
        <p:nvSpPr>
          <p:cNvPr id="5" name="Slide Number Placeholder 4">
            <a:extLst>
              <a:ext uri="{FF2B5EF4-FFF2-40B4-BE49-F238E27FC236}">
                <a16:creationId xmlns:a16="http://schemas.microsoft.com/office/drawing/2014/main" id="{1C3CA2A2-9858-C108-D189-A9760EA8D03B}"/>
              </a:ext>
            </a:extLst>
          </p:cNvPr>
          <p:cNvSpPr>
            <a:spLocks noGrp="1"/>
          </p:cNvSpPr>
          <p:nvPr>
            <p:ph type="sldNum" sz="quarter" idx="12"/>
          </p:nvPr>
        </p:nvSpPr>
        <p:spPr/>
        <p:txBody>
          <a:bodyPr/>
          <a:lstStyle/>
          <a:p>
            <a:fld id="{610F3DD8-A0DC-3C44-B4A1-CFDA146FA2D1}" type="slidenum">
              <a:rPr lang="en-US" smtClean="0"/>
              <a:t>8</a:t>
            </a:fld>
            <a:endParaRPr lang="en-US" dirty="0"/>
          </a:p>
        </p:txBody>
      </p:sp>
      <p:sp>
        <p:nvSpPr>
          <p:cNvPr id="9" name="Flowchart: Connector 8">
            <a:extLst>
              <a:ext uri="{FF2B5EF4-FFF2-40B4-BE49-F238E27FC236}">
                <a16:creationId xmlns:a16="http://schemas.microsoft.com/office/drawing/2014/main" id="{41E6FA82-B26F-390A-9741-FBE742076D4C}"/>
              </a:ext>
            </a:extLst>
          </p:cNvPr>
          <p:cNvSpPr/>
          <p:nvPr/>
        </p:nvSpPr>
        <p:spPr>
          <a:xfrm>
            <a:off x="1079044" y="2016990"/>
            <a:ext cx="1875602" cy="1785544"/>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i="0" u="none" strike="noStrike" dirty="0">
                <a:solidFill>
                  <a:schemeClr val="bg1"/>
                </a:solidFill>
                <a:effectLst/>
                <a:latin typeface="Aptos" panose="020B0004020202020204" pitchFamily="34" charset="0"/>
              </a:rPr>
              <a:t>Codes of Conduct</a:t>
            </a:r>
            <a:r>
              <a:rPr lang="en-US" sz="1600" b="1" i="0" dirty="0">
                <a:solidFill>
                  <a:schemeClr val="bg1"/>
                </a:solidFill>
                <a:effectLst/>
                <a:latin typeface="Aptos" panose="020B0004020202020204" pitchFamily="34" charset="0"/>
              </a:rPr>
              <a:t>​</a:t>
            </a:r>
            <a:endParaRPr lang="en-US" sz="1600" b="1" dirty="0">
              <a:solidFill>
                <a:schemeClr val="bg1"/>
              </a:solidFill>
            </a:endParaRPr>
          </a:p>
        </p:txBody>
      </p:sp>
      <p:sp>
        <p:nvSpPr>
          <p:cNvPr id="19" name="Flowchart: Connector 18">
            <a:extLst>
              <a:ext uri="{FF2B5EF4-FFF2-40B4-BE49-F238E27FC236}">
                <a16:creationId xmlns:a16="http://schemas.microsoft.com/office/drawing/2014/main" id="{AD56024F-A414-5454-0DB4-FF3A4C58E6EB}"/>
              </a:ext>
            </a:extLst>
          </p:cNvPr>
          <p:cNvSpPr/>
          <p:nvPr/>
        </p:nvSpPr>
        <p:spPr>
          <a:xfrm>
            <a:off x="3441887" y="1982952"/>
            <a:ext cx="1875602" cy="1819582"/>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i="0" u="none" strike="noStrike" dirty="0">
                <a:solidFill>
                  <a:schemeClr val="bg1"/>
                </a:solidFill>
                <a:effectLst/>
                <a:latin typeface="Aptos" panose="020B0004020202020204" pitchFamily="34" charset="0"/>
              </a:rPr>
              <a:t>Best Practices</a:t>
            </a:r>
            <a:endParaRPr lang="en-US" sz="1600" b="1" dirty="0">
              <a:solidFill>
                <a:schemeClr val="bg1"/>
              </a:solidFill>
            </a:endParaRPr>
          </a:p>
        </p:txBody>
      </p:sp>
      <p:sp>
        <p:nvSpPr>
          <p:cNvPr id="22" name="Flowchart: Connector 21">
            <a:extLst>
              <a:ext uri="{FF2B5EF4-FFF2-40B4-BE49-F238E27FC236}">
                <a16:creationId xmlns:a16="http://schemas.microsoft.com/office/drawing/2014/main" id="{2A2B36DE-0320-24E0-05A8-44288B176F5E}"/>
              </a:ext>
            </a:extLst>
          </p:cNvPr>
          <p:cNvSpPr/>
          <p:nvPr/>
        </p:nvSpPr>
        <p:spPr>
          <a:xfrm>
            <a:off x="5870720" y="2109452"/>
            <a:ext cx="1875602" cy="1819582"/>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Aptos" panose="020B0004020202020204" pitchFamily="34" charset="0"/>
              </a:rPr>
              <a:t>Principles</a:t>
            </a:r>
            <a:endParaRPr lang="en-US" sz="1600" b="1" dirty="0">
              <a:solidFill>
                <a:schemeClr val="bg1"/>
              </a:solidFill>
            </a:endParaRPr>
          </a:p>
        </p:txBody>
      </p:sp>
      <p:sp>
        <p:nvSpPr>
          <p:cNvPr id="23" name="Flowchart: Connector 22">
            <a:extLst>
              <a:ext uri="{FF2B5EF4-FFF2-40B4-BE49-F238E27FC236}">
                <a16:creationId xmlns:a16="http://schemas.microsoft.com/office/drawing/2014/main" id="{793567BB-A934-3913-8F60-24ED589C1FCC}"/>
              </a:ext>
            </a:extLst>
          </p:cNvPr>
          <p:cNvSpPr/>
          <p:nvPr/>
        </p:nvSpPr>
        <p:spPr>
          <a:xfrm>
            <a:off x="8299553" y="2109452"/>
            <a:ext cx="1875602" cy="1819582"/>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Aptos" panose="020B0004020202020204" pitchFamily="34" charset="0"/>
              </a:rPr>
              <a:t>Guidelines</a:t>
            </a:r>
            <a:endParaRPr lang="en-US" sz="1600" b="1" dirty="0">
              <a:solidFill>
                <a:schemeClr val="bg1"/>
              </a:solidFill>
            </a:endParaRPr>
          </a:p>
        </p:txBody>
      </p:sp>
      <p:sp>
        <p:nvSpPr>
          <p:cNvPr id="24" name="Flowchart: Connector 23">
            <a:extLst>
              <a:ext uri="{FF2B5EF4-FFF2-40B4-BE49-F238E27FC236}">
                <a16:creationId xmlns:a16="http://schemas.microsoft.com/office/drawing/2014/main" id="{FB3D5514-B722-D2C1-FE2B-06A75222BFA0}"/>
              </a:ext>
            </a:extLst>
          </p:cNvPr>
          <p:cNvSpPr/>
          <p:nvPr/>
        </p:nvSpPr>
        <p:spPr>
          <a:xfrm>
            <a:off x="1075459" y="4336052"/>
            <a:ext cx="1875602" cy="1785544"/>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Voluntary Programs</a:t>
            </a:r>
          </a:p>
        </p:txBody>
      </p:sp>
      <p:sp>
        <p:nvSpPr>
          <p:cNvPr id="25" name="Flowchart: Connector 24">
            <a:extLst>
              <a:ext uri="{FF2B5EF4-FFF2-40B4-BE49-F238E27FC236}">
                <a16:creationId xmlns:a16="http://schemas.microsoft.com/office/drawing/2014/main" id="{AC08807F-18DA-2358-AA69-7ED3A3D72659}"/>
              </a:ext>
            </a:extLst>
          </p:cNvPr>
          <p:cNvSpPr/>
          <p:nvPr/>
        </p:nvSpPr>
        <p:spPr>
          <a:xfrm>
            <a:off x="3441887" y="4387474"/>
            <a:ext cx="1875602" cy="1785544"/>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i="0" u="none" strike="noStrike" dirty="0">
                <a:solidFill>
                  <a:schemeClr val="bg1"/>
                </a:solidFill>
                <a:effectLst/>
                <a:latin typeface="Aptos" panose="020B0004020202020204" pitchFamily="34" charset="0"/>
              </a:rPr>
              <a:t>Public-Private Partner-ships</a:t>
            </a:r>
            <a:r>
              <a:rPr lang="en-US" sz="1800" b="0" i="0" dirty="0">
                <a:solidFill>
                  <a:schemeClr val="bg1"/>
                </a:solidFill>
                <a:effectLst/>
                <a:latin typeface="Aptos" panose="020B0004020202020204" pitchFamily="34" charset="0"/>
              </a:rPr>
              <a:t>​</a:t>
            </a:r>
            <a:r>
              <a:rPr lang="en-US" sz="1600" b="0" i="0" dirty="0">
                <a:solidFill>
                  <a:schemeClr val="bg1"/>
                </a:solidFill>
                <a:effectLst/>
                <a:latin typeface="Aptos" panose="020B0004020202020204" pitchFamily="34" charset="0"/>
              </a:rPr>
              <a:t>​</a:t>
            </a:r>
            <a:endParaRPr lang="en-US" sz="1600" dirty="0">
              <a:solidFill>
                <a:schemeClr val="bg1"/>
              </a:solidFill>
            </a:endParaRPr>
          </a:p>
        </p:txBody>
      </p:sp>
      <p:sp>
        <p:nvSpPr>
          <p:cNvPr id="26" name="Flowchart: Connector 25">
            <a:extLst>
              <a:ext uri="{FF2B5EF4-FFF2-40B4-BE49-F238E27FC236}">
                <a16:creationId xmlns:a16="http://schemas.microsoft.com/office/drawing/2014/main" id="{682257FD-ADC0-DDBB-85CB-2757F4FF4DF4}"/>
              </a:ext>
            </a:extLst>
          </p:cNvPr>
          <p:cNvSpPr/>
          <p:nvPr/>
        </p:nvSpPr>
        <p:spPr>
          <a:xfrm>
            <a:off x="5870720" y="4349482"/>
            <a:ext cx="1875602" cy="1819582"/>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50" b="1" i="0" u="none" strike="noStrike" dirty="0">
                <a:solidFill>
                  <a:schemeClr val="bg1"/>
                </a:solidFill>
                <a:effectLst/>
                <a:latin typeface="Aptos" panose="020B0004020202020204" pitchFamily="34" charset="0"/>
              </a:rPr>
              <a:t>Certification Programs</a:t>
            </a:r>
            <a:r>
              <a:rPr lang="en-US" sz="1550" b="1" i="0" dirty="0">
                <a:solidFill>
                  <a:schemeClr val="bg1"/>
                </a:solidFill>
                <a:effectLst/>
                <a:latin typeface="Aptos" panose="020B0004020202020204" pitchFamily="34" charset="0"/>
              </a:rPr>
              <a:t>​</a:t>
            </a:r>
            <a:endParaRPr lang="en-US" sz="1550" b="1" dirty="0">
              <a:solidFill>
                <a:schemeClr val="bg1"/>
              </a:solidFill>
            </a:endParaRPr>
          </a:p>
        </p:txBody>
      </p:sp>
      <p:sp>
        <p:nvSpPr>
          <p:cNvPr id="27" name="Flowchart: Connector 26">
            <a:extLst>
              <a:ext uri="{FF2B5EF4-FFF2-40B4-BE49-F238E27FC236}">
                <a16:creationId xmlns:a16="http://schemas.microsoft.com/office/drawing/2014/main" id="{37729D01-5645-2F1A-0DA5-CF80F9202917}"/>
              </a:ext>
            </a:extLst>
          </p:cNvPr>
          <p:cNvSpPr/>
          <p:nvPr/>
        </p:nvSpPr>
        <p:spPr>
          <a:xfrm>
            <a:off x="8375118" y="4386513"/>
            <a:ext cx="1875602" cy="1819582"/>
          </a:xfrm>
          <a:prstGeom prst="flowChartConnec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fontAlgn="base">
              <a:lnSpc>
                <a:spcPts val="975"/>
              </a:lnSpc>
            </a:pPr>
            <a:r>
              <a:rPr lang="en-US" sz="1800" b="1" i="0" u="none" strike="noStrike" dirty="0">
                <a:solidFill>
                  <a:schemeClr val="bg1"/>
                </a:solidFill>
                <a:effectLst/>
                <a:latin typeface="Aptos" panose="020B0004020202020204" pitchFamily="34" charset="0"/>
              </a:rPr>
              <a:t>Agency</a:t>
            </a:r>
            <a:r>
              <a:rPr lang="en-US" sz="1800" b="1" i="0" dirty="0">
                <a:solidFill>
                  <a:schemeClr val="bg1"/>
                </a:solidFill>
                <a:effectLst/>
                <a:latin typeface="Aptos" panose="020B0004020202020204" pitchFamily="34" charset="0"/>
              </a:rPr>
              <a:t>​</a:t>
            </a:r>
          </a:p>
          <a:p>
            <a:pPr algn="ctr" rtl="0" fontAlgn="base">
              <a:lnSpc>
                <a:spcPts val="975"/>
              </a:lnSpc>
            </a:pPr>
            <a:endParaRPr lang="en-US" sz="1600" b="1" i="0" dirty="0">
              <a:solidFill>
                <a:schemeClr val="bg1"/>
              </a:solidFill>
              <a:effectLst/>
              <a:latin typeface="Segoe UI" panose="020B0502040204020203" pitchFamily="34" charset="0"/>
            </a:endParaRPr>
          </a:p>
          <a:p>
            <a:pPr algn="ctr" rtl="0" fontAlgn="base">
              <a:lnSpc>
                <a:spcPts val="975"/>
              </a:lnSpc>
            </a:pPr>
            <a:r>
              <a:rPr lang="en-US" sz="1800" b="1" i="0" u="none" strike="noStrike" dirty="0">
                <a:solidFill>
                  <a:schemeClr val="bg1"/>
                </a:solidFill>
                <a:effectLst/>
                <a:latin typeface="Aptos" panose="020B0004020202020204" pitchFamily="34" charset="0"/>
              </a:rPr>
              <a:t>Guidance</a:t>
            </a:r>
            <a:r>
              <a:rPr lang="en-US" sz="1800" b="0" i="0" dirty="0">
                <a:solidFill>
                  <a:schemeClr val="bg1"/>
                </a:solidFill>
                <a:effectLst/>
                <a:latin typeface="Aptos" panose="020B0004020202020204" pitchFamily="34" charset="0"/>
              </a:rPr>
              <a:t>​</a:t>
            </a:r>
            <a:endParaRPr lang="en-US" sz="1600" b="0" i="0" dirty="0">
              <a:solidFill>
                <a:schemeClr val="bg1"/>
              </a:solidFill>
              <a:effectLst/>
              <a:latin typeface="Segoe UI" panose="020B0502040204020203" pitchFamily="34" charset="0"/>
            </a:endParaRPr>
          </a:p>
        </p:txBody>
      </p:sp>
    </p:spTree>
    <p:extLst>
      <p:ext uri="{BB962C8B-B14F-4D97-AF65-F5344CB8AC3E}">
        <p14:creationId xmlns:p14="http://schemas.microsoft.com/office/powerpoint/2010/main" val="1272566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8815994-A35B-77E1-9548-09AA24A36C2E}"/>
              </a:ext>
            </a:extLst>
          </p:cNvPr>
          <p:cNvSpPr>
            <a:spLocks noGrp="1"/>
          </p:cNvSpPr>
          <p:nvPr>
            <p:ph type="sldNum" sz="quarter" idx="12"/>
          </p:nvPr>
        </p:nvSpPr>
        <p:spPr/>
        <p:txBody>
          <a:bodyPr anchor="ctr">
            <a:normAutofit/>
          </a:bodyPr>
          <a:lstStyle/>
          <a:p>
            <a:pPr>
              <a:spcAft>
                <a:spcPts val="600"/>
              </a:spcAft>
            </a:pPr>
            <a:fld id="{610F3DD8-A0DC-3C44-B4A1-CFDA146FA2D1}" type="slidenum">
              <a:rPr lang="en-US" smtClean="0"/>
              <a:pPr>
                <a:spcAft>
                  <a:spcPts val="600"/>
                </a:spcAft>
              </a:pPr>
              <a:t>9</a:t>
            </a:fld>
            <a:endParaRPr lang="en-US"/>
          </a:p>
        </p:txBody>
      </p:sp>
      <p:sp>
        <p:nvSpPr>
          <p:cNvPr id="2" name="Title 1">
            <a:extLst>
              <a:ext uri="{FF2B5EF4-FFF2-40B4-BE49-F238E27FC236}">
                <a16:creationId xmlns:a16="http://schemas.microsoft.com/office/drawing/2014/main" id="{E42BB780-4DED-99F3-EEF5-E610AEE21BD9}"/>
              </a:ext>
            </a:extLst>
          </p:cNvPr>
          <p:cNvSpPr>
            <a:spLocks noGrp="1"/>
          </p:cNvSpPr>
          <p:nvPr>
            <p:ph type="title"/>
          </p:nvPr>
        </p:nvSpPr>
        <p:spPr>
          <a:xfrm>
            <a:off x="750065" y="16887"/>
            <a:ext cx="10515600" cy="987897"/>
          </a:xfrm>
        </p:spPr>
        <p:txBody>
          <a:bodyPr anchor="ctr">
            <a:normAutofit/>
          </a:bodyPr>
          <a:lstStyle/>
          <a:p>
            <a:r>
              <a:rPr lang="en-US" dirty="0"/>
              <a:t>Who is Involved in Soft Law</a:t>
            </a:r>
          </a:p>
        </p:txBody>
      </p:sp>
      <p:pic>
        <p:nvPicPr>
          <p:cNvPr id="1030" name="Picture 6">
            <a:extLst>
              <a:ext uri="{FF2B5EF4-FFF2-40B4-BE49-F238E27FC236}">
                <a16:creationId xmlns:a16="http://schemas.microsoft.com/office/drawing/2014/main" id="{CBC49342-72C9-289E-0AAF-88082F49116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610" t="36392" r="28461" b="19282"/>
          <a:stretch/>
        </p:blipFill>
        <p:spPr bwMode="auto">
          <a:xfrm>
            <a:off x="1145755" y="850548"/>
            <a:ext cx="7788517" cy="3661961"/>
          </a:xfrm>
          <a:prstGeom prst="rect">
            <a:avLst/>
          </a:prstGeom>
          <a:solidFill>
            <a:srgbClr val="FFFFFF"/>
          </a:solidFill>
        </p:spPr>
      </p:pic>
      <p:sp>
        <p:nvSpPr>
          <p:cNvPr id="11" name="Rectangle 10">
            <a:extLst>
              <a:ext uri="{FF2B5EF4-FFF2-40B4-BE49-F238E27FC236}">
                <a16:creationId xmlns:a16="http://schemas.microsoft.com/office/drawing/2014/main" id="{A281EE15-7F48-3147-47DF-EA0CB44E09E8}"/>
              </a:ext>
            </a:extLst>
          </p:cNvPr>
          <p:cNvSpPr/>
          <p:nvPr/>
        </p:nvSpPr>
        <p:spPr>
          <a:xfrm>
            <a:off x="209320" y="4512509"/>
            <a:ext cx="11766016" cy="84333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2" name="TextBox 11">
            <a:extLst>
              <a:ext uri="{FF2B5EF4-FFF2-40B4-BE49-F238E27FC236}">
                <a16:creationId xmlns:a16="http://schemas.microsoft.com/office/drawing/2014/main" id="{6E0F5A0B-E549-B0EA-E33B-E734FA32898C}"/>
              </a:ext>
            </a:extLst>
          </p:cNvPr>
          <p:cNvSpPr txBox="1"/>
          <p:nvPr/>
        </p:nvSpPr>
        <p:spPr>
          <a:xfrm>
            <a:off x="1046603" y="4524848"/>
            <a:ext cx="7282150" cy="830997"/>
          </a:xfrm>
          <a:prstGeom prst="rect">
            <a:avLst/>
          </a:prstGeom>
          <a:noFill/>
        </p:spPr>
        <p:txBody>
          <a:bodyPr wrap="square" rtlCol="0">
            <a:spAutoFit/>
          </a:bodyPr>
          <a:lstStyle/>
          <a:p>
            <a:r>
              <a:rPr lang="en-US" sz="2400" b="1" i="1" u="none" strike="noStrike" dirty="0">
                <a:solidFill>
                  <a:srgbClr val="FFFFFF"/>
                </a:solidFill>
                <a:effectLst/>
                <a:latin typeface="Aptos" panose="020B0004020202020204" pitchFamily="34" charset="0"/>
              </a:rPr>
              <a:t>Government entities led the creation or </a:t>
            </a:r>
          </a:p>
          <a:p>
            <a:r>
              <a:rPr lang="en-US" sz="2400" b="1" i="1" u="none" strike="noStrike" dirty="0">
                <a:solidFill>
                  <a:srgbClr val="FFFFFF"/>
                </a:solidFill>
                <a:effectLst/>
                <a:latin typeface="Aptos" panose="020B0004020202020204" pitchFamily="34" charset="0"/>
              </a:rPr>
              <a:t>implementation of 1/3 of mechanisms</a:t>
            </a:r>
            <a:endParaRPr lang="en-US" sz="2400" dirty="0"/>
          </a:p>
        </p:txBody>
      </p:sp>
      <p:sp>
        <p:nvSpPr>
          <p:cNvPr id="16" name="TextBox 15">
            <a:extLst>
              <a:ext uri="{FF2B5EF4-FFF2-40B4-BE49-F238E27FC236}">
                <a16:creationId xmlns:a16="http://schemas.microsoft.com/office/drawing/2014/main" id="{7487C0D2-BC83-0C56-115F-C5F7EE24B9A4}"/>
              </a:ext>
            </a:extLst>
          </p:cNvPr>
          <p:cNvSpPr txBox="1"/>
          <p:nvPr/>
        </p:nvSpPr>
        <p:spPr>
          <a:xfrm>
            <a:off x="1046602" y="5346170"/>
            <a:ext cx="11049917" cy="738664"/>
          </a:xfrm>
          <a:prstGeom prst="rect">
            <a:avLst/>
          </a:prstGeom>
          <a:noFill/>
        </p:spPr>
        <p:txBody>
          <a:bodyPr wrap="square">
            <a:spAutoFit/>
          </a:bodyPr>
          <a:lstStyle/>
          <a:p>
            <a:r>
              <a:rPr lang="en-US" sz="1400" dirty="0">
                <a:solidFill>
                  <a:schemeClr val="bg1"/>
                </a:solidFill>
              </a:rPr>
              <a:t>Carlos Ignacio Gutierrez &amp; Gary E. Marchant, A Global Perspective of Soft Law Programs for the Governance of ​Artificial Intelligence 4 (2021), available at https://papers.ssrn.com/sol3/papers.cfm?abstract_id=3855171 ​</a:t>
            </a:r>
          </a:p>
          <a:p>
            <a:r>
              <a:rPr lang="en-US" sz="1400" dirty="0">
                <a:solidFill>
                  <a:schemeClr val="bg1"/>
                </a:solidFill>
              </a:rPr>
              <a:t>(categorizing  634 AI soft law programs created by the end of 2020).​</a:t>
            </a:r>
          </a:p>
        </p:txBody>
      </p:sp>
    </p:spTree>
    <p:extLst>
      <p:ext uri="{BB962C8B-B14F-4D97-AF65-F5344CB8AC3E}">
        <p14:creationId xmlns:p14="http://schemas.microsoft.com/office/powerpoint/2010/main" val="3927754203"/>
      </p:ext>
    </p:extLst>
  </p:cSld>
  <p:clrMapOvr>
    <a:masterClrMapping/>
  </p:clrMapOvr>
</p:sld>
</file>

<file path=ppt/theme/theme1.xml><?xml version="1.0" encoding="utf-8"?>
<a:theme xmlns:a="http://schemas.openxmlformats.org/drawingml/2006/main" name="CISR">
  <a:themeElements>
    <a:clrScheme name="IndustrySelfReg">
      <a:dk1>
        <a:srgbClr val="28283C"/>
      </a:dk1>
      <a:lt1>
        <a:srgbClr val="FFFFFF"/>
      </a:lt1>
      <a:dk2>
        <a:srgbClr val="1B5981"/>
      </a:dk2>
      <a:lt2>
        <a:srgbClr val="F2F2F2"/>
      </a:lt2>
      <a:accent1>
        <a:srgbClr val="00B2FF"/>
      </a:accent1>
      <a:accent2>
        <a:srgbClr val="06B200"/>
      </a:accent2>
      <a:accent3>
        <a:srgbClr val="FFC900"/>
      </a:accent3>
      <a:accent4>
        <a:srgbClr val="FF6100"/>
      </a:accent4>
      <a:accent5>
        <a:srgbClr val="6300EB"/>
      </a:accent5>
      <a:accent6>
        <a:srgbClr val="1B5981"/>
      </a:accent6>
      <a:hlink>
        <a:srgbClr val="00B2FF"/>
      </a:hlink>
      <a:folHlink>
        <a:srgbClr val="00B2FF"/>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SR_Template_Primary (2)" id="{ACC77256-FCF0-4519-AC1E-79084A52EBDD}" vid="{05DAC6BB-1264-480D-9E87-BBFE617C1D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C8E00CD96218478A5823AF46AC0592" ma:contentTypeVersion="18" ma:contentTypeDescription="Create a new document." ma:contentTypeScope="" ma:versionID="23bb78bdd3cd3711dc52988b5edff504">
  <xsd:schema xmlns:xsd="http://www.w3.org/2001/XMLSchema" xmlns:xs="http://www.w3.org/2001/XMLSchema" xmlns:p="http://schemas.microsoft.com/office/2006/metadata/properties" xmlns:ns2="2f61d14e-61a4-4092-ae70-161da44839f4" xmlns:ns3="9fe931eb-e724-4f21-8e94-c864cc43ceef" targetNamespace="http://schemas.microsoft.com/office/2006/metadata/properties" ma:root="true" ma:fieldsID="e0408555542e24735d0a3fd34422fd25" ns2:_="" ns3:_="">
    <xsd:import namespace="2f61d14e-61a4-4092-ae70-161da44839f4"/>
    <xsd:import namespace="9fe931eb-e724-4f21-8e94-c864cc43cee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61d14e-61a4-4092-ae70-161da44839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0cfe8c-41d3-412c-a457-4628ba16a75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fe931eb-e724-4f21-8e94-c864cc43cee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789a094-533e-4987-a666-5fcb181ffe70}" ma:internalName="TaxCatchAll" ma:showField="CatchAllData" ma:web="9fe931eb-e724-4f21-8e94-c864cc43ce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fe931eb-e724-4f21-8e94-c864cc43ceef" xsi:nil="true"/>
    <lcf76f155ced4ddcb4097134ff3c332f xmlns="2f61d14e-61a4-4092-ae70-161da44839f4">
      <Terms xmlns="http://schemas.microsoft.com/office/infopath/2007/PartnerControls"/>
    </lcf76f155ced4ddcb4097134ff3c332f>
    <SharedWithUsers xmlns="9fe931eb-e724-4f21-8e94-c864cc43ceef">
      <UserInfo>
        <DisplayName/>
        <AccountId xsi:nil="true"/>
        <AccountType/>
      </UserInfo>
    </SharedWithUsers>
  </documentManagement>
</p:properties>
</file>

<file path=customXml/itemProps1.xml><?xml version="1.0" encoding="utf-8"?>
<ds:datastoreItem xmlns:ds="http://schemas.openxmlformats.org/officeDocument/2006/customXml" ds:itemID="{9225B81B-7EC2-4600-B07B-533AF2817128}">
  <ds:schemaRefs>
    <ds:schemaRef ds:uri="http://schemas.microsoft.com/sharepoint/v3/contenttype/forms"/>
  </ds:schemaRefs>
</ds:datastoreItem>
</file>

<file path=customXml/itemProps2.xml><?xml version="1.0" encoding="utf-8"?>
<ds:datastoreItem xmlns:ds="http://schemas.openxmlformats.org/officeDocument/2006/customXml" ds:itemID="{6A570058-7E66-4A03-833A-E955793DC0E6}"/>
</file>

<file path=customXml/itemProps3.xml><?xml version="1.0" encoding="utf-8"?>
<ds:datastoreItem xmlns:ds="http://schemas.openxmlformats.org/officeDocument/2006/customXml" ds:itemID="{3B61097B-30EA-4E01-8423-D6A375507621}">
  <ds:schemaRefs>
    <ds:schemaRef ds:uri="http://schemas.microsoft.com/office/2006/documentManagement/types"/>
    <ds:schemaRef ds:uri="http://purl.org/dc/dcmitype/"/>
    <ds:schemaRef ds:uri="http://purl.org/dc/terms/"/>
    <ds:schemaRef ds:uri="http://schemas.openxmlformats.org/package/2006/metadata/core-properties"/>
    <ds:schemaRef ds:uri="http://schemas.microsoft.com/office/2006/metadata/properties"/>
    <ds:schemaRef ds:uri="http://schemas.microsoft.com/office/infopath/2007/PartnerControls"/>
    <ds:schemaRef ds:uri="73ad6c5d-50f9-414e-9fd5-180470a3ac3b"/>
    <ds:schemaRef ds:uri="e16e3d38-2141-4943-9897-efcbfa97c6ca"/>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Class 1 Introduction and Conceptual Overview</Template>
  <TotalTime>10</TotalTime>
  <Words>2093</Words>
  <Application>Microsoft Office PowerPoint</Application>
  <PresentationFormat>Widescreen</PresentationFormat>
  <Paragraphs>301</Paragraphs>
  <Slides>46</Slides>
  <Notes>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46</vt:i4>
      </vt:variant>
    </vt:vector>
  </HeadingPairs>
  <TitlesOfParts>
    <vt:vector size="58" baseType="lpstr">
      <vt:lpstr>Aptos</vt:lpstr>
      <vt:lpstr>Aptos Display</vt:lpstr>
      <vt:lpstr>Arial</vt:lpstr>
      <vt:lpstr>Calibri</vt:lpstr>
      <vt:lpstr>Futura PT Book</vt:lpstr>
      <vt:lpstr>Gill Sans MT</vt:lpstr>
      <vt:lpstr>Google Sans</vt:lpstr>
      <vt:lpstr>Gotham A</vt:lpstr>
      <vt:lpstr>Segoe UI</vt:lpstr>
      <vt:lpstr>Wingdings</vt:lpstr>
      <vt:lpstr>ヒラギノ角ゴ ProN W3</vt:lpstr>
      <vt:lpstr>CISR</vt:lpstr>
      <vt:lpstr>Standards, Soft Law, and Industry Self-Regulation </vt:lpstr>
      <vt:lpstr>Soft Law is the Umbrella Concept</vt:lpstr>
      <vt:lpstr>What is Soft Law?</vt:lpstr>
      <vt:lpstr>What are “Standards”?</vt:lpstr>
      <vt:lpstr>PowerPoint Presentation</vt:lpstr>
      <vt:lpstr>What is Self-Regulation </vt:lpstr>
      <vt:lpstr>Why Would Companies Engage in Self-Regulation? </vt:lpstr>
      <vt:lpstr>The Soft Law Universe:  Private Standards &amp; Self Regulation </vt:lpstr>
      <vt:lpstr>Who is Involved in Soft Law</vt:lpstr>
      <vt:lpstr>What is Hard Law?</vt:lpstr>
      <vt:lpstr>The Hard Law Presumption</vt:lpstr>
      <vt:lpstr>PowerPoint Presentation</vt:lpstr>
      <vt:lpstr>Two Major Problems with Government Regulation*</vt:lpstr>
      <vt:lpstr>Government Regulation Has Many Problems</vt:lpstr>
      <vt:lpstr>The Pacing Problem:​ Asymmetric Change</vt:lpstr>
      <vt:lpstr>I. Science and Technology Are Accelerating</vt:lpstr>
      <vt:lpstr>Accelerating Technologies …</vt:lpstr>
      <vt:lpstr>Metrics of Technology Change </vt:lpstr>
      <vt:lpstr>PowerPoint Presentation</vt:lpstr>
      <vt:lpstr>II. Law is Decelerating </vt:lpstr>
      <vt:lpstr>Regulation: Ossification</vt:lpstr>
      <vt:lpstr>Legislation: Gridlock</vt:lpstr>
      <vt:lpstr>Courts: Glacial</vt:lpstr>
      <vt:lpstr>Two Consequences of the Pacing Problem</vt:lpstr>
      <vt:lpstr>Current Regulatory Systems Inadequate</vt:lpstr>
      <vt:lpstr>PowerPoint Presentation</vt:lpstr>
      <vt:lpstr>Summary: Our Current Regulatory System </vt:lpstr>
      <vt:lpstr>Best Solution to Pacing Problem?  Soft Law/Self-Regulation</vt:lpstr>
      <vt:lpstr>Soft Law Helps Fill Many Gaps and Challenges of AI Regulation</vt:lpstr>
      <vt:lpstr>Two Views of Soft Law and AI:  Best Approach or Necessary Gap Filler </vt:lpstr>
      <vt:lpstr>Limitations of Soft Law Approaches</vt:lpstr>
      <vt:lpstr>PowerPoint Presentation</vt:lpstr>
      <vt:lpstr>PowerPoint Presentation</vt:lpstr>
      <vt:lpstr>PowerPoint Presentation</vt:lpstr>
      <vt:lpstr>PowerPoint Presentation</vt:lpstr>
      <vt:lpstr>PowerPoint Presentation</vt:lpstr>
      <vt:lpstr>PowerPoint Presentation</vt:lpstr>
      <vt:lpstr>Magic Wand Regulatory Fallacy</vt:lpstr>
      <vt:lpstr>Phrasing the Question as: Should We Use Hard Law OR Soft Law? Is too Simplistic</vt:lpstr>
      <vt:lpstr>Rather, the Relevant Questions Should Be…</vt:lpstr>
      <vt:lpstr>Responsive Regulation </vt:lpstr>
      <vt:lpstr>PowerPoint Presentation</vt:lpstr>
      <vt:lpstr>AI Soft Law Indirect Enforcement Toolbox</vt:lpstr>
      <vt:lpstr>Role of Soft Law in the Practice of Law</vt:lpstr>
      <vt:lpstr>Responsibilities/Opportunities for Lawyers and Soft Law</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Lucille M. Tournas</dc:creator>
  <cp:lastModifiedBy>Lucille M. Tournas</cp:lastModifiedBy>
  <cp:revision>1</cp:revision>
  <dcterms:created xsi:type="dcterms:W3CDTF">2025-04-17T00:31:36Z</dcterms:created>
  <dcterms:modified xsi:type="dcterms:W3CDTF">2025-04-17T00:42:22Z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0x010100B9C8E00CD96218478A5823AF46AC0592</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ies>
</file>